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xml" ContentType="application/inkml+xml"/>
  <Override PartName="/ppt/notesSlides/notesSlide45.xml" ContentType="application/vnd.openxmlformats-officedocument.presentationml.notesSlide+xml"/>
  <Override PartName="/ppt/ink/ink2.xml" ContentType="application/inkml+xml"/>
  <Override PartName="/ppt/notesSlides/notesSlide46.xml" ContentType="application/vnd.openxmlformats-officedocument.presentationml.notesSlide+xml"/>
  <Override PartName="/ppt/ink/ink3.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65"/>
  </p:notesMasterIdLst>
  <p:handoutMasterIdLst>
    <p:handoutMasterId r:id="rId266"/>
  </p:handoutMasterIdLst>
  <p:sldIdLst>
    <p:sldId id="256" r:id="rId2"/>
    <p:sldId id="304" r:id="rId3"/>
    <p:sldId id="478" r:id="rId4"/>
    <p:sldId id="399" r:id="rId5"/>
    <p:sldId id="400" r:id="rId6"/>
    <p:sldId id="401" r:id="rId7"/>
    <p:sldId id="477" r:id="rId8"/>
    <p:sldId id="402" r:id="rId9"/>
    <p:sldId id="403" r:id="rId10"/>
    <p:sldId id="408" r:id="rId11"/>
    <p:sldId id="405" r:id="rId12"/>
    <p:sldId id="406" r:id="rId13"/>
    <p:sldId id="407" r:id="rId14"/>
    <p:sldId id="409" r:id="rId15"/>
    <p:sldId id="410" r:id="rId16"/>
    <p:sldId id="411" r:id="rId17"/>
    <p:sldId id="315" r:id="rId18"/>
    <p:sldId id="306" r:id="rId19"/>
    <p:sldId id="307" r:id="rId20"/>
    <p:sldId id="308" r:id="rId21"/>
    <p:sldId id="309" r:id="rId22"/>
    <p:sldId id="310" r:id="rId23"/>
    <p:sldId id="311" r:id="rId24"/>
    <p:sldId id="475" r:id="rId25"/>
    <p:sldId id="312" r:id="rId26"/>
    <p:sldId id="313" r:id="rId27"/>
    <p:sldId id="314" r:id="rId28"/>
    <p:sldId id="316" r:id="rId29"/>
    <p:sldId id="412" r:id="rId30"/>
    <p:sldId id="413" r:id="rId31"/>
    <p:sldId id="414" r:id="rId32"/>
    <p:sldId id="415" r:id="rId33"/>
    <p:sldId id="416" r:id="rId34"/>
    <p:sldId id="267" r:id="rId35"/>
    <p:sldId id="473" r:id="rId36"/>
    <p:sldId id="268" r:id="rId37"/>
    <p:sldId id="269" r:id="rId38"/>
    <p:sldId id="270" r:id="rId39"/>
    <p:sldId id="271" r:id="rId40"/>
    <p:sldId id="272" r:id="rId41"/>
    <p:sldId id="273" r:id="rId42"/>
    <p:sldId id="274" r:id="rId43"/>
    <p:sldId id="275" r:id="rId44"/>
    <p:sldId id="276" r:id="rId45"/>
    <p:sldId id="417" r:id="rId46"/>
    <p:sldId id="278" r:id="rId47"/>
    <p:sldId id="279" r:id="rId48"/>
    <p:sldId id="280" r:id="rId49"/>
    <p:sldId id="281" r:id="rId50"/>
    <p:sldId id="282" r:id="rId51"/>
    <p:sldId id="283" r:id="rId52"/>
    <p:sldId id="284" r:id="rId53"/>
    <p:sldId id="418" r:id="rId54"/>
    <p:sldId id="419" r:id="rId55"/>
    <p:sldId id="420" r:id="rId56"/>
    <p:sldId id="421" r:id="rId57"/>
    <p:sldId id="422"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2" r:id="rId71"/>
    <p:sldId id="301" r:id="rId72"/>
    <p:sldId id="303" r:id="rId73"/>
    <p:sldId id="423" r:id="rId74"/>
    <p:sldId id="424" r:id="rId75"/>
    <p:sldId id="425" r:id="rId76"/>
    <p:sldId id="426" r:id="rId77"/>
    <p:sldId id="427" r:id="rId78"/>
    <p:sldId id="428" r:id="rId79"/>
    <p:sldId id="429" r:id="rId80"/>
    <p:sldId id="430" r:id="rId81"/>
    <p:sldId id="474" r:id="rId82"/>
    <p:sldId id="431" r:id="rId83"/>
    <p:sldId id="432" r:id="rId84"/>
    <p:sldId id="484" r:id="rId85"/>
    <p:sldId id="513" r:id="rId86"/>
    <p:sldId id="485" r:id="rId87"/>
    <p:sldId id="486" r:id="rId88"/>
    <p:sldId id="487" r:id="rId89"/>
    <p:sldId id="488" r:id="rId90"/>
    <p:sldId id="489" r:id="rId91"/>
    <p:sldId id="490" r:id="rId92"/>
    <p:sldId id="491" r:id="rId93"/>
    <p:sldId id="492" r:id="rId94"/>
    <p:sldId id="493" r:id="rId95"/>
    <p:sldId id="494" r:id="rId96"/>
    <p:sldId id="495" r:id="rId97"/>
    <p:sldId id="496" r:id="rId98"/>
    <p:sldId id="497" r:id="rId99"/>
    <p:sldId id="498" r:id="rId100"/>
    <p:sldId id="499" r:id="rId101"/>
    <p:sldId id="500" r:id="rId102"/>
    <p:sldId id="501" r:id="rId103"/>
    <p:sldId id="502" r:id="rId104"/>
    <p:sldId id="503" r:id="rId105"/>
    <p:sldId id="504" r:id="rId106"/>
    <p:sldId id="505" r:id="rId107"/>
    <p:sldId id="506" r:id="rId108"/>
    <p:sldId id="507" r:id="rId109"/>
    <p:sldId id="508" r:id="rId110"/>
    <p:sldId id="509" r:id="rId111"/>
    <p:sldId id="510" r:id="rId112"/>
    <p:sldId id="511" r:id="rId113"/>
    <p:sldId id="257" r:id="rId114"/>
    <p:sldId id="258" r:id="rId115"/>
    <p:sldId id="259" r:id="rId116"/>
    <p:sldId id="260" r:id="rId117"/>
    <p:sldId id="317" r:id="rId118"/>
    <p:sldId id="318" r:id="rId119"/>
    <p:sldId id="319" r:id="rId120"/>
    <p:sldId id="320" r:id="rId121"/>
    <p:sldId id="348" r:id="rId122"/>
    <p:sldId id="350" r:id="rId123"/>
    <p:sldId id="321" r:id="rId124"/>
    <p:sldId id="322" r:id="rId125"/>
    <p:sldId id="323" r:id="rId126"/>
    <p:sldId id="324" r:id="rId127"/>
    <p:sldId id="326" r:id="rId128"/>
    <p:sldId id="327" r:id="rId129"/>
    <p:sldId id="328" r:id="rId130"/>
    <p:sldId id="329" r:id="rId131"/>
    <p:sldId id="330" r:id="rId132"/>
    <p:sldId id="331" r:id="rId133"/>
    <p:sldId id="332" r:id="rId134"/>
    <p:sldId id="333" r:id="rId135"/>
    <p:sldId id="261" r:id="rId136"/>
    <p:sldId id="262" r:id="rId137"/>
    <p:sldId id="263" r:id="rId138"/>
    <p:sldId id="264" r:id="rId139"/>
    <p:sldId id="265" r:id="rId140"/>
    <p:sldId id="343" r:id="rId141"/>
    <p:sldId id="344" r:id="rId142"/>
    <p:sldId id="345" r:id="rId143"/>
    <p:sldId id="346" r:id="rId144"/>
    <p:sldId id="347" r:id="rId145"/>
    <p:sldId id="476" r:id="rId146"/>
    <p:sldId id="479" r:id="rId147"/>
    <p:sldId id="434" r:id="rId148"/>
    <p:sldId id="480" r:id="rId149"/>
    <p:sldId id="435" r:id="rId150"/>
    <p:sldId id="481" r:id="rId151"/>
    <p:sldId id="436" r:id="rId152"/>
    <p:sldId id="437" r:id="rId153"/>
    <p:sldId id="438" r:id="rId154"/>
    <p:sldId id="439" r:id="rId155"/>
    <p:sldId id="440" r:id="rId156"/>
    <p:sldId id="441" r:id="rId157"/>
    <p:sldId id="442" r:id="rId158"/>
    <p:sldId id="443" r:id="rId159"/>
    <p:sldId id="325" r:id="rId160"/>
    <p:sldId id="482" r:id="rId161"/>
    <p:sldId id="483" r:id="rId162"/>
    <p:sldId id="444" r:id="rId163"/>
    <p:sldId id="514" r:id="rId164"/>
    <p:sldId id="446" r:id="rId165"/>
    <p:sldId id="447" r:id="rId166"/>
    <p:sldId id="448" r:id="rId167"/>
    <p:sldId id="449" r:id="rId168"/>
    <p:sldId id="450" r:id="rId169"/>
    <p:sldId id="451" r:id="rId170"/>
    <p:sldId id="452" r:id="rId171"/>
    <p:sldId id="453" r:id="rId172"/>
    <p:sldId id="454" r:id="rId173"/>
    <p:sldId id="455" r:id="rId174"/>
    <p:sldId id="456" r:id="rId175"/>
    <p:sldId id="457" r:id="rId176"/>
    <p:sldId id="515" r:id="rId177"/>
    <p:sldId id="458" r:id="rId178"/>
    <p:sldId id="459" r:id="rId179"/>
    <p:sldId id="516" r:id="rId180"/>
    <p:sldId id="460" r:id="rId181"/>
    <p:sldId id="461" r:id="rId182"/>
    <p:sldId id="462" r:id="rId183"/>
    <p:sldId id="463" r:id="rId184"/>
    <p:sldId id="464" r:id="rId185"/>
    <p:sldId id="465" r:id="rId186"/>
    <p:sldId id="518" r:id="rId187"/>
    <p:sldId id="466" r:id="rId188"/>
    <p:sldId id="519" r:id="rId189"/>
    <p:sldId id="349" r:id="rId190"/>
    <p:sldId id="467" r:id="rId191"/>
    <p:sldId id="520" r:id="rId192"/>
    <p:sldId id="468" r:id="rId193"/>
    <p:sldId id="517" r:id="rId194"/>
    <p:sldId id="470" r:id="rId195"/>
    <p:sldId id="471" r:id="rId196"/>
    <p:sldId id="472" r:id="rId197"/>
    <p:sldId id="334" r:id="rId198"/>
    <p:sldId id="335" r:id="rId199"/>
    <p:sldId id="336" r:id="rId200"/>
    <p:sldId id="337" r:id="rId201"/>
    <p:sldId id="338" r:id="rId202"/>
    <p:sldId id="339" r:id="rId203"/>
    <p:sldId id="340" r:id="rId204"/>
    <p:sldId id="341" r:id="rId205"/>
    <p:sldId id="342" r:id="rId206"/>
    <p:sldId id="266" r:id="rId207"/>
    <p:sldId id="521" r:id="rId208"/>
    <p:sldId id="287" r:id="rId209"/>
    <p:sldId id="390" r:id="rId210"/>
    <p:sldId id="288" r:id="rId211"/>
    <p:sldId id="391" r:id="rId212"/>
    <p:sldId id="392" r:id="rId213"/>
    <p:sldId id="393" r:id="rId214"/>
    <p:sldId id="394" r:id="rId215"/>
    <p:sldId id="395" r:id="rId216"/>
    <p:sldId id="396" r:id="rId217"/>
    <p:sldId id="397" r:id="rId218"/>
    <p:sldId id="398" r:id="rId219"/>
    <p:sldId id="512" r:id="rId220"/>
    <p:sldId id="532" r:id="rId221"/>
    <p:sldId id="533" r:id="rId222"/>
    <p:sldId id="566" r:id="rId223"/>
    <p:sldId id="522" r:id="rId224"/>
    <p:sldId id="535" r:id="rId225"/>
    <p:sldId id="536" r:id="rId226"/>
    <p:sldId id="537" r:id="rId227"/>
    <p:sldId id="538" r:id="rId228"/>
    <p:sldId id="539" r:id="rId229"/>
    <p:sldId id="540" r:id="rId230"/>
    <p:sldId id="541" r:id="rId231"/>
    <p:sldId id="548" r:id="rId232"/>
    <p:sldId id="550" r:id="rId233"/>
    <p:sldId id="557" r:id="rId234"/>
    <p:sldId id="558" r:id="rId235"/>
    <p:sldId id="563" r:id="rId236"/>
    <p:sldId id="559" r:id="rId237"/>
    <p:sldId id="560" r:id="rId238"/>
    <p:sldId id="561" r:id="rId239"/>
    <p:sldId id="542" r:id="rId240"/>
    <p:sldId id="544" r:id="rId241"/>
    <p:sldId id="564" r:id="rId242"/>
    <p:sldId id="565" r:id="rId243"/>
    <p:sldId id="534" r:id="rId244"/>
    <p:sldId id="366" r:id="rId245"/>
    <p:sldId id="367" r:id="rId246"/>
    <p:sldId id="368" r:id="rId247"/>
    <p:sldId id="369" r:id="rId248"/>
    <p:sldId id="370" r:id="rId249"/>
    <p:sldId id="371" r:id="rId250"/>
    <p:sldId id="372" r:id="rId251"/>
    <p:sldId id="373" r:id="rId252"/>
    <p:sldId id="374" r:id="rId253"/>
    <p:sldId id="375" r:id="rId254"/>
    <p:sldId id="351" r:id="rId255"/>
    <p:sldId id="352" r:id="rId256"/>
    <p:sldId id="353" r:id="rId257"/>
    <p:sldId id="354" r:id="rId258"/>
    <p:sldId id="355" r:id="rId259"/>
    <p:sldId id="356" r:id="rId260"/>
    <p:sldId id="357" r:id="rId261"/>
    <p:sldId id="358" r:id="rId262"/>
    <p:sldId id="359" r:id="rId263"/>
    <p:sldId id="360" r:id="rId26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DDDDDD"/>
    <a:srgbClr val="663300"/>
    <a:srgbClr val="000066"/>
    <a:srgbClr val="CC0000"/>
    <a:srgbClr val="800000"/>
    <a:srgbClr val="A50021"/>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73" autoAdjust="0"/>
    <p:restoredTop sz="70681" autoAdjust="0"/>
  </p:normalViewPr>
  <p:slideViewPr>
    <p:cSldViewPr>
      <p:cViewPr varScale="1">
        <p:scale>
          <a:sx n="58" d="100"/>
          <a:sy n="58" d="100"/>
        </p:scale>
        <p:origin x="1330" y="53"/>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endParaRPr lang="zh-CN" altLang="en-US"/>
          </a:p>
        </p:txBody>
      </p:sp>
      <p:sp>
        <p:nvSpPr>
          <p:cNvPr id="10854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endParaRPr lang="en-US" altLang="zh-CN"/>
          </a:p>
        </p:txBody>
      </p:sp>
      <p:sp>
        <p:nvSpPr>
          <p:cNvPr id="10854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endParaRPr lang="en-US" altLang="zh-CN"/>
          </a:p>
        </p:txBody>
      </p:sp>
      <p:sp>
        <p:nvSpPr>
          <p:cNvPr id="10854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fld id="{3891F32D-66BA-407F-A270-7F0D2599DF16}" type="slidenum">
              <a:rPr lang="zh-CN" altLang="en-US"/>
              <a:pPr/>
              <a:t>‹#›</a:t>
            </a:fld>
            <a:endParaRPr lang="en-US" altLang="zh-CN"/>
          </a:p>
        </p:txBody>
      </p:sp>
    </p:spTree>
    <p:extLst>
      <p:ext uri="{BB962C8B-B14F-4D97-AF65-F5344CB8AC3E}">
        <p14:creationId xmlns:p14="http://schemas.microsoft.com/office/powerpoint/2010/main" val="350627545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5.5814" units="1/cm"/>
          <inkml:channelProperty channel="Y" name="resolution" value="55.95855" units="1/cm"/>
          <inkml:channelProperty channel="T" name="resolution" value="1" units="1/dev"/>
        </inkml:channelProperties>
      </inkml:inkSource>
      <inkml:timestamp xml:id="ts0" timeString="2025-04-30T02:02:40.689"/>
    </inkml:context>
    <inkml:brush xml:id="br0">
      <inkml:brushProperty name="width" value="0.05292" units="cm"/>
      <inkml:brushProperty name="height" value="0.05292" units="cm"/>
      <inkml:brushProperty name="color" value="#FF0000"/>
    </inkml:brush>
  </inkml:definitions>
  <inkml:trace contextRef="#ctx0" brushRef="#br0">10339 6586 0,'26'0'78,"26"0"-46,-25 0-17,25 0-15,1 0 0,-1 0 16,53 0-16,-26 0 31,-1 0-31,27 0 16,0 0-16,-26 0 15,-26 0-15,25 0 16,1 0-16,-53 0 16,27 0-16,-27 0 15,26 0-15,1 0 16,-1-26-16,-25 26 15,25 0-15,1 0 16,-27 0 15,0 0-15,0 0-16,1-27 16,-1 27-1,0 0-15,0 0 31,0 0-31,1 0 16,25 0-16,1 0 16,-27 0-16,26 0 15,-25 0 1,-1 0-16,0 0 0,0 0 16,1 0-1,-1 0-15,26 0 16,27 0-1,-53 0-15,27 0 0,-27 0 16,0 0-16,0 0 16,1 0 109,25 0-110,-26 0-15,53 0 32,-53 0-32,1 0 0,-1 0 0,0 0 15,0 0 1,1 0-1,-1 0-15,0 0 32,0 0 983,1 0-999,-1 0 0,0 0-16,0 0 15,1 0 1</inkml:trace>
  <inkml:trace contextRef="#ctx0" brushRef="#br0" timeOffset="10122.44">12805 7662 0,'26'0'469,"1"0"-454,-1 0 1,0 0-1,0 0 17,1 0-32,-1 0 15,26 0 1,27 0-16,0 0 0,52 0 16,0 0-16,27 0 15,-27 0 1,0 0-16,-26 0 0,-26 0 15,-1 0-15,1 0 16,-26 0 0,25 0-16,1 0 0,-53 0 15,53 0 1,-27 0-16,-25 0 16,-1-131 249</inkml:trace>
  <inkml:trace contextRef="#ctx0" brushRef="#br0" timeOffset="27409.14">2965 7531 0,'27'0'0,"25"0"16,-26 0-1,27-27-15,-27 27 16,0 0-16,27 0 16,-1 0-16,1 0 15,25 0-15,27 0 16,-26 0-16,26 0 15,0 0-15,0 0 16,-53 0-16,27 0 16,26 0-16,-52 0 15,52 0-15,-1 0 16,1 0 0,-26 0-16,0 0 15,0 0-15,-27 0 16,1 0-16,-1 0 0,-26 0 15,1 0 1,-1 0-16,26 0 16,1 0-16,-1 0 15,27 0-15,-27 0 16,27 0 0,0 0-16,-27 0 0,1 0 15,25 0-15,-51 0 16,51 0-16,1 0 15,-26 0-15,25 0 16,1 0-16,-53 0 16,27 0-16,-27 0 15,0 0 17,1 0-32,51 0 15,-25 0 16,52 0-31,26 0 16,0 0-16,-26 0 16,0 0-16,0 0 15,-53 0-15,1 0 16,-27 0-16,27 0 16,-27 0-16,0 0 15,27 0 1,-27 0-16,26 0 15,-25 0-15,25 0 16,27 0-16,-53 0 16,53 0-16,-27 0 15,-26 0-15,27 0 16,-27 0-16,0 0 16,1 0-16,-1 0 15,0 0 1,0 0-16,1 0 15,25 0 1,-26 0-16,27 0 16,-27 0-1,0 0-15,1 0 16,-1 0 0,0 0-16,26 0 15,1 0 1,-1 0-16,27 0 15,0 0-15,-27 0 16,27 0-16,26 0 16,-26 0-16,26 0 15,26 0-15,-26 27 16,-26-27-16,-27 0 16,27 0-16,-27 0 15,-26 0-15,27 0 16,-1 0-16,1 0 31,-27 0-31,27 0 0,-1 0 16,-26 0-1,27 0-15,-1 0 16,-25 0-16,-1 0 16,0 0-1,0 0 1,27 0-16,-27 0 15,26 0-15,1 0 16,-1 0-16,1 0 16,26 0-16,-53 0 15,53 0-15,-53 0 16,26 0-16,1 0 31,-27 0-31,27 0 0,-1 0 0,27 0 16,-1 0-16,27 26 31,-78-26-31,104 26 16,-26 0-16,-53-26 0,53 27 0,-79-27 15,79 26 1,-26-26 0,26 26-16,-52 0 0,-1-26 0,27 0 15,-27 0 1,27 0-16,-27 0 15,-25 0-15,25 0 16,1 0 15,-27 0-31,26 0 16,-25 0 0,25 0-16,27 0 15,-27 0-15,1 0 16,-1 0-16,-26 0 15,27 0-15,-27 0 16,27-26 15,-1 0-15,-52 0 0,26 26-16,1-27 15,-27 1-15,26 26 16,-26-26-1,0 0-15,0-1 16,0 1 0,0 0-16,0 0 15,0-1 1,0 1-16,0 0 16,0 0-1,-26-1 16,26 1-15,0 0 0,-27 0-16,1-27 31,26 27 16,-26 26-32,26-26 1,0 0 0,-26-1 15,-1 1 47,27 0-62,-26 0 15,0 26 125,0-27-140,-53 1-16,0-26 15,-26 25-15,0-25 16,0 26-16,53-1 16,-27 1-16,0 0 15,27 26-15,0 0 16,25 0 0,-25-26-1,26 26 1,-27 0-1,-26 0-15,1 0 16,-27 0-16,0 0 16,26 0-16,0-27 15,27 27-15,-1 0 16,27 0-16,-26 0 16,25 0-16,-51 0 15,25 0-15,1 0 16,-1 0-16,-25 0 15,25 0-15,-26 0 16,1 0-16,25 0 16,1 0-16,-53 0 15,78 0-15,-78 0 16,1 0-16,-28 0 16,27 0-16,-26 0 15,0 0-15,0 0 16,26 0-1,26 0-15,-26 0 0,26 0 16,27 0-16,-27 0 16,0 0-16,27 0 15,0 0 1,-1 0-16,-26 27 16,1-27-1,-27 26 1,78-26-16,-78 0 0,27 26 31,52-26-31,-53 26 0,53-26 0,-1 0 16,1 27-1,0-1 1,0-26 0,26 26-1,-27 0-15,1 1 0,0-1 31,0 0-31,26 0 16,-27 53 0,27-26-1,0-27-15,0 26 0,0-26 16,0 27-16,0-27 16,27 27-16,-1-1 15,0 1 1,-26-27-1,26 0-15,27 0 0,-27 27 16,-26-27-16,53 0 16,-27 1-16,0 25 15,27-26-15,-1 27 16,0-1-16,27 1 16,-53-1-16,53-26 31,0 27-31,-27-27 15,-25 0-15,25 1 16,1-1-16,-27-26 16,0 0-1,0 0-15,0 0 16,27 0 171</inkml:trace>
  <inkml:trace contextRef="#ctx0" brushRef="#br0" timeOffset="35697.71">5274 8711 0,'53'-26'0,"-1"0"31,-25 0-15,-1 26 0,0-27-1,0 27 1,1 0-1,-1 0-15,0 0 32,26 0-32,-25 0 15,51-26-15,-51 26 16,51-26-16,-51 26 16,-1 0-16,53-26 15,-53 26 1,0 0-1,53-27-15,-27 27 32,-25 0-32,25 0 15,0 0 1,-25 0-16,51 0 0,-51 0 16,51 0-1,-25 0-15,-27 0 0,27 0 31,-27 0-31,0 0 0,0 0 0,1 0 16,-1 0-16,0 0 16,0 0-1,27 0-15,-27 0 16,26 0-16,27 0 16,-26 0-16,25 0 15,1 0-15,-26 0 16,-1 0-16,1 0 15,-27 0 1,0 0 0,27 0-1,-1 0 1,-26 0-16,27 0 0,-27 0 16,26 0-1,-25 0 1,-1 0-1,0 0-15,0 0 16,1 0-16,25 0 16,-26 0-16,27 0 15,-27 0-15,27 0 16,-27 0-16,0 0 16,0 0-1,1 0-15,-1 0 16,0 0-1</inkml:trace>
  <inkml:trace contextRef="#ctx0" brushRef="#br0" timeOffset="56219.63">4540 9656 0,'78'-26'15,"1"0"1,-53 26-1,1 0 1,-1 0-16,0 0 16,0 0-1,27-27-15,-1 27 16,1 0 15,-1 0-31,-26 0 0,1 0 16,-1 0-1,26 0 1,-25 0-16,-1 0 16,53 0-16,-27 0 31,106-26-31,-106 26 16,53 0-16,0 0 15,-26 0-15,26 0 16,-27 0-16,1 0 15,-26 0-15,-1 0 16,0 0-16,1 0 16,-1 0-16,-25 0 15,-1 0 1,0 0-16,0 0 31,1 0-31,-1 0 16,0 0-1,0 0 1,1 0-16,-1 0 16,0 0-1,0 0-15,1 0 32,-1 0-17,0 0 1,0 0 124,1 0-108,-1 0 30,0 0-46,0 0-16,0 0 0,1 0 15,-1 0 1,0 0-16,0 0 0,1 0 16,-1 0 15,0 0 0</inkml:trace>
  <inkml:trace contextRef="#ctx0" brushRef="#br0" timeOffset="59487.24">12858 10076 0,'26'0'78,"0"0"-62,0 0 0,1 0-16,51 0 15,1 0-15,0 0 16,26 0-16,0 0 15,0 0-15,-27 0 16,27 0-16,0 0 16,0 0-16,-26 0 15,26 0-15,0 0 16,0 0-16,-26 0 16,-1 0-16,1 0 15,-53 0-15,27 0 16,-27 0-16,0 0 15,0 0-15,1 0 16,25 0-16,1 0 16,-1 0-1,27 0-15,0 0 0,-27 0 16,0 0 0,27 0-16,0 0 0,26 0 15,-26 0-15,-27 0 16,27 0-16,0 0 15,-53 0-15,26 0 16,1 0-16,-27 0 16,53 0-16,-27 0 15,53 0-15,0 26 16,-26-26-16,0 0 16,25 0-16,-25 0 15,26 0-15,-52 0 16,-1 0-1,27 0-15,-53 0 0,27 0 16,-27 0-16,26 0 16,1 0-16,-27 0 15,26 0-15,-25 0 16,-1 0 15,0 0-31,0 0 16,1 0-1</inkml:trace>
  <inkml:trace contextRef="#ctx0" brushRef="#br0" timeOffset="68941.3">2073 10863 0,'26'0'16,"1"0"31,-1 0-31,0 0-1,0 0 1,1 0-16,-1 0 15,0 0 1,0 0 0,27-26-16,-27 26 31,0 0-15,0 0-1,27 0-15,-1 0 16,-25 0-1,-1 0 1,0 0 0,0 0-16,1 0 0,-1 0 15,53 0-15,-1 0 16,1 0-16,-53 0 16,27 0-16,-27 0 15,0 0 1,0 0-16,1 0 140,-1 0-77,0 0-47,0 0-16,1 0 15,-1 0 32,0 0-31,0 0-1,1 0-15,-1 0 16,0 0 15</inkml:trace>
  <inkml:trace contextRef="#ctx0" brushRef="#br0" timeOffset="72466.48">5589 10811 0,'26'0'31,"1"0"126,-1 0-142,0 0-15,0 0 16,27 0 0,-27 0-16,0 0 15,27 0-15,-1 0 16,27 0-16,0 0 15,0 0-15,-1 0 16,1 0 0,-27 0-16,27 0 0,-26 0 15,-1 0 1,27 0-16,0 0 16,-27 0-16,1 0 15,-27 0-15,52 0 16,-25 0-16,-27 0 15,0 0-15,1 0 32,-1 0-32,0 0 15,0 0-15,27 0 16,-27 0-16,27 0 16,-27 0-16,0 0 15,-26-27 1,26 27 171,1 0-187,-1 0 16,53 27-16</inkml:trace>
  <inkml:trace contextRef="#ctx0" brushRef="#br0" timeOffset="74752.45">8554 10889 0,'27'0'62,"-1"0"-46,0 0 0,0 0-1,1 0 1,-1 0-16,0 0 16,0 0-16,0 0 15,27 0-15,-27 0 16,0 0-16,1 0 15,-1 0-15,26 0 16,1 0-16,-27 0 16,27 0-16,-27 0 15,26 0-15,-25 0 16,-1 0-16,26 0 16,-25 0-16,25 0 15,0 0-15,-25 0 16,-1 0-16,0 0 15,27 0-15,-1 0 16,-26 0-16,27 0 16,-1 0-16,1 0 15,-1 0-15,-25 0 16,-1 0-16,0 0 16,0 0-1,1 0-15,-1 0 16,26 0-16,-26 0 15,27 0-15,26 0 16,-27 0-16,1 0 31,-27 0-31,0 0 0,0 0 141,1 0-125,25 0-16,1 0 15,-27 0-15,26 0 16,-25 0-16,-1 0 31,0 0-31,0 0 16,0 0 15,1 0 141,25 0-157,-26 0 1,27-26-16,-27 26 31,0 0-31,27 0 16</inkml:trace>
  <inkml:trace contextRef="#ctx0" brushRef="#br0" timeOffset="77279.66">8082 9577 0,'0'27'46,"0"-1"-30,26 26-16,-26 1 31,0-27-15,0 0-16,0 27 16,0-27-1,0 26-15,0-25 16,0 25-1,0 1 1,0-1 0,0-26-16,0 27 15,0-27 1,0 0-16,0 1 16,0-1-16,0 0 15,0 0-15,0 0 16,0 1-1,0-1-15,0 0 16,0 0 0,0 1-16,0-1 31,0 0-15,0 0-1,0 1-15,0-1 16,0 26-1,0-25 1,0-1-16,0 0 16,0 0-1,27 27-15,-27-27 32,0 0-32,26 0 15,-26 1 16,0-1-31,0 0 16,0 0 0,0 1 46,0-1-62,0 0 16,26 0-1,-26 1 17,0-1-32,26 0 15,-26 0 32</inkml:trace>
  <inkml:trace contextRef="#ctx0" brushRef="#br0" timeOffset="81495.28">11992 10811 0,'26'0'266,"0"0"-235,0 0-31,1 0 16,-1 0-1,0 0-15,27 0 16,-1 0-16,1 0 16,25 0-16,27 26 15,-26-26-15,52 0 16,0 0-16,27 0 15,26 0-15,52 0 16,-26 26-16,-53 0 16,-26 27-16,-26-27 15,-52-26-15,-1 0 16,-26 0-16,27 0 16,26 0-16,-1 0 15,27 0-15,26 0 16,-78 0-16,78-26 15,-78 26-15,25 0 16,-51 0-16,-1 0 16,0 0-16,0 0 15,1 0-15,-1 0 16,26 0-16,-26 0 16,1 0-1,-1 0-15,0 0 0,0 0 78,1 0-78,-1 0 16,26 0-16,1 0 16,-27 0-16,27 0 15,-27 0 1,26 0-16,1 0 0,-27 0 15,27 0 1,-27-27-16,0 27 31,0 0-31,0 0 16,1 0 0,-1-26-1</inkml:trace>
  <inkml:trace contextRef="#ctx0" brushRef="#br0" timeOffset="87665.21">4199 12464 0,'26'0'78,"0"0"-63,0 0-15,1 0 16,-1 0-16,0 0 16,26 0-16,1 0 15,26 0-15,-1 0 16,27 0 0,-26 0-16,26 0 0,0 0 15,-26 0-15,26 0 16,0 0-16,-27 0 15,-25 0 1,-1 0-16,-25 0 0,-1 0 16,0 0-1,0 0 17,0 0-32,1 0 0,-1 0 31,0 0-31,0 0 78,1 0-78,-1 0 0,0 0 16,0 0 30</inkml:trace>
  <inkml:trace contextRef="#ctx0" brushRef="#br0" timeOffset="99626.71">4067 12464 0,'27'0'15,"-1"-27"1,0 27-1,0 0 1,1 0 0,-1 0-16,0 0 0,27 0 15,-1 0-15,-26 0 16,27 0-16,25 0 16,1-26-16,-26 26 15,25 0-15,-25 0 16,-1 0-16,-25 0 15,-1 0-15,0 0 16,0 0-16,1 0 31,25 0-31,-26 0 16,0 0-16,27 0 16,-1 0-16,1 0 31,-27 0-31,27 0 0,-27 0 31,0 0-31,0 0 16,1 0-1,-1 0 1,0 0-16,27 0 16,-27 0-16,26 0 15,1 0-15,-27 0 16,26 0-1,1 0 1,-27 0-16,0 0 16,53 0-16,-53 0 31,1 0-31,-1 0 141</inkml:trace>
  <inkml:trace contextRef="#ctx0" brushRef="#br0" timeOffset="102961.67">6691 12490 0,'27'0'78,"-1"0"-47,0 0-15,0 0-1,1 0 16,-1 0-31,26 0 16,1 0 0,-1-26-16,1 26 15,-1 0-15,1 0 16,-1 0-16,-26 0 16,27 0-16,-27 0 15,0 0-15,1 0 16,-1 0-16,0-27 15,0 27 1,1 0-16,-1 0 31,0 0-15,0-26-16,0 26 16,1 0-1,-1 0 1,26 0-16,1 0 31,-27 0-31,0 0 0,27 0 16,-27 0-16,79 0 15,-52 0-15,-1 0 16,27 0-16,-1 26 16,-51-26-16,78 27 15,-79-27 1,0 0-16,53 26 0,-53-26 15,0 0-15,27 0 16,-1 0-16,-25 0 16,25 0-16,-26 0 15,0 0-15,27 0 16,-27 0 15,0 0 313,1 0-328,25 0-1,-26 0-15,27 0 16,-1 0-16,-25 0 15,25 0-15,-26 0 16,1 0 0</inkml:trace>
  <inkml:trace contextRef="#ctx0" brushRef="#br0" timeOffset="107596.89">5274 10968 0,'27'0'15,"25"0"1,1 0-16,-1-26 15,-26 26-15,53 0 16,-27 0-16,27-27 16,-53 27-16,53-26 15,-53 26-15,27-26 16,-27 26 0,53-26 15,-53 26-16,0 0-15,1 0 16,-1-26-16,0 26 16,0 0-1,1 0-15,-1 0 0,26 0 16,1 0 0,-27 0-16,26 0 15,1 0-15,-27 0 16,27 0-1,-27 0-15,0 0 0,0 0 16,1 0-16,25 0 16,-26 0-16,27 0 15,-1-27-15,-25 27 16,25 0-16,53-26 16,-79 26-1,27-26-15,-27 26 16,26-26-16,-25 26 15,-1 0-15,26-27 16,-25 27 0,-1 0 15,26 0-31,-25 0 16,25-26-1,27 0 1,-27 0-16,-52-1 15,79 1 1,-53 26-16,0-26 16,27 0-16,-53-1 15,52 27-15,-25-26 16,-27 0-16,26 26 16,26-26-1,-25-1 16,-1 1-31,0-26 47,0-27-31,-26 53 0,0 0-1,0-1-15,0 1 31,0 0 1,0 0-17,0-1 95,-26 27-110,-105-26 15,0 0-15,-1 26 16,-104-26 0,105 26-16,-53 0 0,106 0 15,-27 0-15,26 0 16,53 0-16,-27 0 15,1 0-15,-1 0 16,27 0 0,-26 0-1,-1 0 1,1 0-16,25 0 16,-25 0-16,-1 0 15,-25 0-15,25 0 16,1 0-16,-1 0 15,-25 0-15,51 0 32,-25 0-32,26 0 0,-27 0 0,1 0 15,25 0-15,-51 0 16,25 0-16,-25 26 16,51 0-1,1 0-15,-26 1 16,-1-27-1,1 26-15,-1 0 32,27 0-32,0 1 15,-27-1-15,27 26 16,-27-25-16,53-1 16,-26-26-16,0 26 15,26 0-15,0 0 16,0 1-1,0-1-15,0 0 16,26 0-16,0 1 16,-26-1-1,27 0-15,-1 0 16,-26 1-16,26 25 16,0-26-16,1-26 15,-27 27-15,26-27 78,-26-53-62,26 1 0</inkml:trace>
  <inkml:trace contextRef="#ctx0" brushRef="#br0" timeOffset="109795.9">8266 11020 0,'26'0'16,"0"0"0,0 0-1,1 0 1,-1 0-1,26-26 1,-25 26 0,25 0-16,53 0 15,26 0-15,53 0 16,26 0-16,0 0 16,52 0-16,-26 0 15,-26 0-15,-26 26 16,-79-26-16,0 0 15,-26 0-15,-27 0 16,1 0-16,-27 0 16,0 0 31,0 0-32,0 0 1,27 0-16,-1 0 15,1 0-15,-1 0 16,1-26-16,-27 26 16,27 0-16,-1-26 15,-26 26-15,27-26 16,-1 26 0,1-27-16,-1 1 15,-26 0 16,1 0-15,-27 0 0,26-27-1,0 1 1,0-27 0,-26 53-1,0-1 1,0 1-16,0 0 15,0 0 1,0-1 0,0 1-1,0 0-15,0 0 16,-26-1-16,26 1 62,-26 26-30,-27-26-32,1-26 15,-53-1-15,-26-26 16,26 27-16,0-1 16,26 1-16,0 26 15,53-1-15,-26 1 16,-1 0-16,-52 26 15,27-26 1,25 26-16,-52 0 16,0 0-16,26 0 15,1 0-15,-1 0 16,27 0-16,-27 0 16,26 0-16,27 0 15,0 0-15,-27 0 16,27 0-16,-26 0 15,-1 0-15,-26 0 16,1 0-16,25 0 16,-25 0-16,25 0 15,1 0-15,25 0 16,-51 0-16,-1 26 16,0 0-1,27 0 1,25 1-16,-25-1 15,0-26 1,52 26 0,-53 0-16,27 1 15,-27 25 1,27-26 0,0 1-16,0-1 0,-27 0 15,27 0 1,0 1-16,26-1 15,-27-26 1,27 26-16,0 0 31,-26 0-31,26 1 32,0-1-32,0 0 15,0 0 1,0 1-16,0-1 15</inkml:trace>
  <inkml:trace contextRef="#ctx0" brushRef="#br0" timeOffset="125039.72">1758 12621 0,'27'-26'109,"25"26"-31,-26 0-46,0-26-1,27-1-15,-27 27 15,0-26-31,1 26 31,-1-26-31,0 26 31,0 0-15,27 0-16,-1 0 16,1 0-1,-27 0-15,27 0 16,-27 0-1,0 0 1,0 0-16,0 0 16,1 0-1,-1 0 1,0 0-16,0 0 16,1 0-1,-1 0 1,0 0-1,0 0 1,1 0-16,-1 0 16,0 0-1,0 0 1,1 0-16,-1 0 16,26 0-1,-25 0-15,25 0 16,-26 0-16,1 0 15,25 0-15,-26 0 16,53 0-16,-27 0 16,-25 0-16,25 0 15,-26 0-15,27 0 16,-27 0-16,0 0 16,1 0-16,-1 0 15,26 0-15,1 0 16,-1 0-16,27 0 15,0 0-15,-27 0 16,27 0-16,0 0 16,-53 0-1,26 0-15,27 0 0,-53 0 16,53 0-16,0 0 16,-27 0-16,27 0 15,0 0-15,-27 0 16,27 0-16,0 0 15,-53 0-15,26 0 16,1 0-16,26 0 16,-1 0-16,-25 0 15,25 0-15,27 0 16,-52 0-16,52 0 16,0 0-16,-27 0 15,-25 0-15,26 0 31,-1 0-31,-25 0 0,26 0 0,-1 0 16,-25 0-16,26 0 16,-1 0-16,-25 0 15,25 0-15,1 0 16,-53 0-16,53 0 16,0 0-1,0 0-15,26 0 0,26 0 16,52 26-16,-78-26 15,27 0-15,-1 0 16,-26 0-16,26 26 31,-52 1-31,-27-27 16,27 0-16,52 26 16,-52-26-16,26 0 15,26 0-15,0 0 16,0 0-1,0 0-15,-26 0 0,-26 0 16,0 0 0,0 0-16,-53 0 15,26 0-15,1 0 16,-27 0-16,27 0 0,25 0 16,-25 0-16,52 0 15,0 0-15,-27 0 16,27 0-16,0 0 15,0 0-15,-52 0 16,25 0-16,-25 0 16,-27 0-16,27 0 15,-1 0 1,1 0-16,-27 0 16,26 0-1,-25 0-15,25 0 16,-26 0-16,1 0 15,-1 0-15,0 0 16,26 0-16,-25 0 16,-1 0-16,53 0 15,-1 0-15,-51 0 16,51 0-16,-51 0 16,25 0-16,1 0 15,-27 0 1,26 0-16,-25 0 15,25 0-15,0 0 16,-25 0 0,-1 0-1,0 0-15,0 0 16,1 0 0,-1 0-16,0 0 15,0 0 1,1 0 15,-1 0 422,0 0-437,0 0-1,1 0 1,-1 0-16,0 26 16,0-26-1,1 0 1,-1 26 171</inkml:trace>
  <inkml:trace contextRef="#ctx0" brushRef="#br0" timeOffset="129097.81">6613 11020 0,'0'-26'47,"26"26"-16,0 0 16,27-26-31,-27 26 15,0 0-16,27 0-15,-27 0 16,26 0-16,1 0 16,25 0-16,-51 0 15,25 0-15,-26 0 16,27 0 0,-27 0-16,0 0 15,1 0-15,-1 0 16,26 0-16,1 0 15,-27 0-15,27 0 16,-27 0 0,26 0-16,1 0 15,-1 0 1,-26 0-16,1 0 16,-1 0-16,0 0 15</inkml:trace>
  <inkml:trace contextRef="#ctx0" brushRef="#br0" timeOffset="137821.1">1233 12464 0,'27'0'47,"-1"0"109,0 0-62,0 0-47,1 0-32,-1 0 1,0 26-16,0-26 16,1 0-1,51 26-15,-25 0 16,-1-26 0,53 27-16,-78-27 15,77 0-15,-51 0 16,26 26-16,-27-26 15,27 26-15,-53-26 16,27 0-16,-1 0 16,-26 0-16,53 26 15,-53-26-15,0 27 16,1-27-16,-1 0 16,0 0-1,0 0 1,1 0-1,-1 0 1,26 26-16,-25-26 16,25 0-16,1 26 15,-27-26-15,26 26 16,1-26 0,-1 0-1,1 0 1,-27 0-16,26 0 15,1 0-15,-27 0 16,0 0 0,1 0-16,-1 0 0,0 0 15,0 0-15,1 0 16,25 0 0,-26 0-1,1 0-15,-1 0 16,0 0 15,0-26-31,1 26 16,25-26-1,-26 26 1,27-26 0,-1-1 15,1 1 0,-27 0-15,0 26-1,0 0 376,1-26-375</inkml:trace>
  <inkml:trace contextRef="#ctx0" brushRef="#br0" timeOffset="165168.69">2152 17003 0,'52'0'0,"1"-26"16,-1 26-16,27-26 0,-27 26 31,1 0-31,-27 0 0,0 0 15,1 0-15,25 0 16,1 0-16,-1 0 16,1 0-1,52-27-15,-79 27 0,53 0 16,25 0-16,-25 0 16,0 0-16,0 0 15,-53 0-15,53 0 16,-27 0-16,-26 0 31,27 0-31,-27 0 16,53 0-16,-27 0 15,-26 0-15,27 0 16,-1 0 0,-25 0-16,25 0 15,1 0-15,25 0 16,1 0-16,-26 0 15,-1 0-15,27 0 16,-53 0-16,26 0 16,-25 0-16,25 0 15,1 0-15,-27 0 16,0 0-16,27 0 16,-27 0-16,26 0 15,-25 0-15,25 0 16,1 0-16,-27 0 15,26 0-15,-25 0 16,25 0-16,0 0 16,1 0-1,-27 0-15,27 0 16,25 27-16,1-27 16,-53 0-1,1 0-15,51 26 16,-51-26-16,25 0 15,0 0-15,1 0 16,26 0-16,-1 0 16,-25 0-16,52 0 15,0 0-15,26 0 16,0 26-16,-26 0 16,-26-26-16,0 0 15,26 27-15,0-1 16,-53-26-16,0 0 15,53 0-15,0 0 16,27 0-16,-1 0 16,0 0-16,0 0 15,27 0-15,-1 0 16,27 0-16,-1 0 16,1 0-16,-26 0 15,25 0-15,1 0 16,26 0-16,-27 0 15,1 0-15,0 52 16,-53-25 0,-52-27-16,26 0 0,0 0 15,-53 0-15,53 26 16,-26-26-16,26 26 16,-53 0-16,53 0 31,0 1-31,-26-27 0,52 26 0,-52 0 15,-27-26-15,80 26 16,-54 1-16,1-27 16,52 26-16,-26 0 15,26 0-15,27 1 16,25-1 0,-51 26-16,25-25 0,-26-1 15,-26 0-15,-52-26 31,52 26-31,-27-26 16,1 0-16,-26 0 16,52 0-16,-1 0 15,1 0-15,-26 0 16,52 27-16,-78-27 16,26 0-16,-1 0 15,1 0-15,0 0 16,52 0-16,-79 0 15,27 0-15,26 0 16,0 0-16,26 0 16,-52 0-16,52 0 15,-26 0-15,-26 0 16,26 0-16,-53 0 16,27 0-16,-27 0 15,27-27 1,-26 27-16,52-26 0,-27 0 15,-51 26-15,78-26 16,-27-1-16,-52 27 16,53 0-16,26-26 15,-79 26-15,79-26 16,-26 0-16,-26 26 16,-1-27-1,-26 27-15,27 0 16,25-26-16,1 0 15,-26 26-15,-1-26 16,1 26-16,25 0 16,-51 0-16,51-27 15,-51 27-15,25-26 16,1 26-16,25-26 16,-25 26-1,25-26-15,1-1 16,-53 27-1,53-26-15,-26 0 16,-1 26-16,27-26 16,-53 0-1,27-1 1,-1 1-16,0 0 16,-25 0-1,-1 26-15,0 0 31,0-27 1,1 1 202</inkml:trace>
  <inkml:trace contextRef="#ctx0" brushRef="#br0" timeOffset="203481.68">14511 13828 0,'26'0'62,"26"0"-62,53 0 16,79 26-16,0 1 15,26 25-15,52-26 16,105 53-16,-52-27 16,0-25-16,0 51 15,-53 1-15,-25-53 16,-106 1-16,-26-1 15,-26-26-15,-27 0 16,0 0-16,-25 0 16,25 0-16,1 0 15,-1 0 1,27 0-16,-27-26 16,1-1-16,26 1 15,-27 26-15,-26-26 16,27 0-16,-1-1 15,-26 1 1,27 0-16,26 0 0,-27 26 16,53-27-1,-79 1 1,53 0-16,26-26 0,0 25 16,-26 1-16,-53 0 15,53-27-15,-1 1 16,1 26-16,0-27 15,-27 27-15,27-27 16,-27 1 0,1 26-16,-27-1 0,27 1 15,-27 0-15,0 0 16,-26-53 0,0 53-1,26-27 1,-26 27-16,27-53 15,-1 1 1,0 25-16,-26 27 0,26-79 16,-26 52-1,27 1-15,-27 26 0,0 0 16,0-1 0,0 1-1,0 0 32,-27 26-31,1-26-16,-53 26 31,-52-27-31,-26 1 0,-27 0 0,0-27 16,1 1-16,52 26 15,-27-1-15,53 1 16,26 0-16,53 26 15,-26-26-15,-1 26 63,-26-27-63,27 1 0,-53 0 16,0 0-16,0-1 15,0 1-15,0 0 16,53 26-16,-53 0 15,0 0-15,0 0 32,26 0-32,0 0 0,1 0 0,25 0 31,-25 0-31,-1 0 0,0 0 0,-26 26 31,53-26-31,-27 0 16,0 0-16,-52 26 15,26 1-15,26-27 16,-52 26-16,26-26 16,-26 0-16,0 52 15,52-52-15,27 0 16,-1 27-16,1-27 16,-27 26-16,53-26 15,-53 26-15,26-26 16,-25 26-16,-1 1 15,53-27-15,0 0 16,-53 26-16,53-26 16,-1 26-16,1-26 15,0 0 1,0 26-16,-1 1 0,1-1 16,0-26-1,0 26 1,-1 0-1,1 1-15,26-1 0,0 0 16,-26 27 0,26-1-1,0-26-15,0 27 0,0-1 16,0 1-16,26-1 16,-26 1-16,26-1 15,1 1-15,-1-1 16,26 1-1,-25-1-15,-1-26 0,26 27 16,1-27-16,-1 0 16,1 27-16,25-1 15,-25-52-15,26 26 16,-1 27-16,1-27 16,0 0-16,0 1 15,-1-1 1,-25 0-16,-1-26 0,79 26 15,-52 1-15,-53-27 16,53 0-16,0 0 16,-53 0-16,53 0 15,-27 0-15,-25 0 16,-1 0 0,26 0 15</inkml:trace>
  <inkml:trace contextRef="#ctx0" brushRef="#br0" timeOffset="209589.34">4487 17554 0,'26'0'78,"1"0"-47,-1 0 0,0 0-15,0 0 15,1-26-15,-1 0-16,26 26 15,1-27 17,-27 27-17,27-26 1,-27 0-1,0 26 1,27 0-16,-27-26 31,0 26-15,26 0-16,-25 0 16,25-27-1,-26 27 1,27-26-1,-27 26-15,27 0 0,-27 0 16,0 0-16,0 0 16,1 0-1,-1 0-15,0 0 16,0 0-16,27 0 16,-27 0-16,26 0 15,-25 0-15,25 0 16,1 0-16,-27 0 15,0 0-15,0 0 16,1 0 0,25 0-1,1 0-15,25 0 16,1 0-16,-26 0 16,-1 0-16,27-26 15,-53 26 1,0 0-16,0 0 15,1 0 1,-1 0-16,26 0 16,27 0-16,0 0 15,26 0-15,0 0 16,0 0-16,-53 0 16,1 0-16,-1 0 15,-26 0-15,27 0 31,-27 0-31,27 0 16,-1 0-16,1 0 16,25 0-16,1 0 15,-27 0-15,27 0 16,0 0-16,-53 0 16,53 0-16,-53 0 15,27 0-15,-1 0 16,1 0-16,-1 0 15,27 0-15,-53 0 16,53 0-16,-27 0 16,27 0-16,-27 0 15,1 0-15,26 0 16,-1 0-16,1 0 16,26 0-16,26 0 15,-26 0-15,26 0 16,-26 0-16,0 0 15,-52 0-15,25 0 16,-25 0-16,-27 0 16,27 0-16,-1 0 15,-26 0 1,1 0-16,51 0 16,-25 0-16,52 0 15,-27 0-15,1 0 16,-26 0-16,25 0 15,-25 0-15,-27 0 16,27 0-16,-27 0 16,26 0-16,1 0 15,-1 0-15,53 0 16,0 0-16,-52 0 16,52 0-16,0 0 15,-53 0-15,27 0 16,-53 0-1,0 0-15,53 0 0,0 0 16,-27 0-16,53 0 16,0 0-16,0 0 15,-26 0-15,-1 0 16,-25 0-16,-27 0 16,27 0-1,-27 0-15,0 0 0,27 0 16,-27 0-16,53 0 15,-1 0-15,1 0 16,26 0-16,0 0 16,0 0-16,-26 0 15,26 0-15,26 0 16,-26 0-16,0 0 16,-27 0-16,27-26 15,-78 26-15,-1 0 16,0 0-16,27 0 31,-27 0-31,53-27 0,-27 27 0,1 0 31,-1 0-31,-26 0 0,27 0 0,-27 0 32,0 0-32,0 0 0,1 0 15,51-26 1,-51 26-1,-1-26 79,-52 26 359</inkml:trace>
  <inkml:trace contextRef="#ctx0" brushRef="#br0" timeOffset="211111.15">7374 16767 0,'-27'0'16,"80"0"124,-1 0-140,-25 0 31,51 0-31,27 0 16,-26 0-16,26 0 16,79-26-16,-132 26 15,53-27-15,-26 1 16,-53 26 0,-79 0 109</inkml:trace>
</inkml:ink>
</file>

<file path=ppt/ink/ink2.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5.5814" units="1/cm"/>
          <inkml:channelProperty channel="Y" name="resolution" value="55.95855" units="1/cm"/>
          <inkml:channelProperty channel="T" name="resolution" value="1" units="1/dev"/>
        </inkml:channelProperties>
      </inkml:inkSource>
      <inkml:timestamp xml:id="ts0" timeString="2025-04-30T02:06:40.725"/>
    </inkml:context>
    <inkml:brush xml:id="br0">
      <inkml:brushProperty name="width" value="0.05292" units="cm"/>
      <inkml:brushProperty name="height" value="0.05292" units="cm"/>
      <inkml:brushProperty name="color" value="#FF0000"/>
    </inkml:brush>
  </inkml:definitions>
  <inkml:trace contextRef="#ctx0" brushRef="#br0">4330 6901 0,'26'0'31,"0"0"-16,0 0 32,1 0-47,-1 0 0,0 0 16,0 0-16,53-26 16,-26 26-16,-1 0 15,27 0-15,-27 0 31,-25 0-31,25 0 16,27 0-16,-53 0 16,26 0-16,-25 0 15,51 0-15,-25 0 16,-1 0-16,27 0 16,0 0-16,-53 0 15,27 0-15,-1 0 16,-26 0-1,0 0-15,1 0 16,-1 0 0,26 0-1,27 0-15,-53 0 16,53 0-16,0 0 16,0 0-16,-1 0 15,1 0-15,-53 0 16,27 0-16,-27 0 15,0 0-15,27 0 16,-27 0-16,53 0 16,-1 0-1,-25 0-15,26 0 0,-1 0 16,-51 0 0,25 0-16,-26 0 0,0 0 15,1 0-15,-1 0 16,0 0-16,27 0 15,-27 0-15,26 0 16,-25 0-16,51 0 16,-25 0-16,-27 0 15,53 0-15,26 26 16,-27 0-16,1 0 16,79 1-16,-27-1 15,53 26-15,-80-52 16,28 0-16,-27 0 15,-53 0-15,1 0 16,-1 0-16,-26 0 16,1 0-1</inkml:trace>
  <inkml:trace contextRef="#ctx0" brushRef="#br0" timeOffset="1753.54">10076 6848 0,'26'-26'47,"27"26"-47,26 0 15,-1 0-15,27 0 16,27 0-16,-27 0 16,-1 0-16,28 0 15,-54 0-15,27 0 16,0 0-16,0 0 15,-52 0 1,25 0-16,-51 0 0,25 0 16,-26 0-16,27 0 15,-1 0 1,-25 0-16,25 0 16,1 0-16,-1 0 15,1 0 1,-27 0-16,0 0 0,0 0 15,0 0 1,1 0-16,-1 0 94,0 0-79,79 0-15,53 0 16</inkml:trace>
  <inkml:trace contextRef="#ctx0" brushRef="#br0" timeOffset="2854.54">13409 6796 0,'26'0'63,"0"0"-63,53-26 16,0-1-16,-27 27 15,-26 0-15,79-26 16,-26 0-16,-53 26 15,27 0-15,52-26 16,-79 26 0,26 0-16,-25 0 31,-1-27-31,0 27 16,53-26 15,-53 26-31,0 0 0,1 0 0,-1 0 31,0-26 16,53 0 0,-27 26-32,27 0-15,-27 0 16,-25 0 0,-1 0-16,0 0 15,0 0 32,53 0-31</inkml:trace>
  <inkml:trace contextRef="#ctx0" brushRef="#br0" timeOffset="3493.87">16164 6743 0,'52'0'15,"-25"0"-15,25-26 16,-26 26-16,27-26 16,-1 26-16,27-26 31,78-1-31,-25 1 0,-27 0 0,-53 26 31,1 0-15,-1 0-16,-26 0 0,0 0 140</inkml:trace>
  <inkml:trace contextRef="#ctx0" brushRef="#br0" timeOffset="4580.1">20598 6796 0,'27'0'31,"-1"0"-16,0 0 1,27 0 0,25-26-16,-51 26 15,77 0 1,1 0-16,0 0 0,-26 0 16,26 0-16,-26 0 15,-27 0-15,1 0 16,-27 0-16,0 0 62,27 0-46,-27 0-16,53 0 0,-1 0 16,1 0-1,26 0-15,0 0 16,0 0-16,-53 0 15,27 0-15,26 0 16,-26 0-16,26 0 16,0 0-16,0 0 15,-53 0-15,1 0 16,-27 0-16</inkml:trace>
  <inkml:trace contextRef="#ctx0" brushRef="#br0" timeOffset="6988.29">3018 8816 0,'26'0'16,"26"-26"15,-25 0-31,51 0 16,-51 26-1,-1 0 1,0 0 0,0 0-1,1-27-15,-1 27 16,0 0-16,53-26 16,-53 26-16,27 0 15,52 0-15,-53 0 16,79-52-16,-105 52 31,53 0-31,0 0 0,0 0 0,-1 0 16,1 0-1,26 0 1,-53 0-16,27 0 0,26 0 0,-52 0 31,25 0-31,1 0 16,-26 0-16,25 0 15,1 0-15,0 0 16,26 0-16,0 0 16,26 0-16,-26 0 15,-53 0-15,27 0 16,-27 0-16,-25 0 16,-1 0-16,0 0 62,27 0-46,-1 0-1,-26 0-15</inkml:trace>
  <inkml:trace contextRef="#ctx0" brushRef="#br0" timeOffset="9952.94">16452 10050 0,'53'0'62,"-27"-27"-46,0 27 0,27-26-16,-27 0 15,27 26 1,-1 0-1,1 0-15,-27 0 16,26 0-16,1 0 16,26 0-16,-27 0 15,-26 0 1,27 0-16,-27 0 16,0 0-16,0 0 0,53-26 15,-26 26 1,-27 0-1,53-27-15,-53 27 16,0 0-16,0 0 16,1 0-1,-1 0-15,0 0 16,0 0-16,1 0 0,-1 0 31,0 0-31,26 0 0,1 0 16,-1 0-16,-25 0 15,25 0-15,-26 0 16,27 0-16,-1 0 16,1 0-16,-1 0 15,-25 0-15,25 0 16,0 0-16,27-26 16,-26 0-1,-27 26 16,0 0-31,0 0 16,1 0 0</inkml:trace>
  <inkml:trace contextRef="#ctx0" brushRef="#br0" timeOffset="12280.43">3569 10312 0,'0'-26'15,"26"0"16,0 26-31,1 0 0,51-27 16,-52 27 0,27 0-16,52-26 0,0 0 0,-26 26 31,52 0-15,26 0-16,-26 0 0,1 0 15,51 0-15,-51 0 16,-1 0-1,-26 0-15,-27 0 16,1 0-16,26 0 16,-26 0-16,-27 0 15,53 0-15,0 0 16,-52 0-16,25 0 16,27 0-16,-26 0 15,26 0-15,0 0 16,0 0-16,-26 0 15,-1 0-15,1 0 16,-26 0-16,25 0 16,-25 0-16,25-26 15,-25 26 1,-27 0-16,27 0 16,25 0-16,-51 0 15,51-27-15,1 1 16,-53 26 15,53-26-31,-53 26 31,1 0-31,25-26 16,-26 26 15,0 0 0,1 0-31,-1-27 0,0 27 32,0 0-32,1 0 0,-1 0 15,0 0 1,0 0 0,27-26-1,-27 26 1,27 0-1,-27 0 1,0 0-16,0 0 16,1 0-16,-1 0 15,0 0-15,27 0 16,-1 0-16,0 0 16,-25 0-1,-1 0 1,26-26-16,-25 26 15,-1 0 1,0-26-16,27 26 16,-27 0-1,0 0-15,0 0 16,1 0 0,25 0-1,-26 0-15,1 0 0,25 0 0,-26 0 16,53 0-16,0 0 15,-27 0-15,1 0 32,-1 0-32,-26 0 15,27 0-15,-27 0 16,27 0-16,-1 0 16,-26 0-16,27 0 15,-27 0-15,26 0 16,1 0-16,-27 0 15,0 0 1,1 0 15,-1 0-31,0 0 16,0 0 0,1 0-16,-1 0 15,0 0-15,0 0 31,-26 26 110,0 0-125</inkml:trace>
  <inkml:trace contextRef="#ctx0" brushRef="#br0" timeOffset="15388.64">7951 10128 0,'0'-26'31,"26"26"-15,0 0-1,53-26-15,-26 26 16,78-26-16,-79 26 31,53 0-31,26 0 16,1 0-16,51 0 0,1 0 0,0 0 31,-27 0-31,27 0 0,-1 0 0,-78 0 16,-52 0-16,-1 0 15,1 0-15,-27 0 32,0 0-32,0 0 0,27 0 15,-1 0 1,27 0-16,0 0 0,-27 0 15,1 0 17,26 0-32,-27 0 0,1 0 15,25 0-15,1 0 16,26 0-16,26 0 16,0 0-16,53 0 15,0 0-15,-1 0 16,-25 0-1,-1 0-15,-26 0 16,-52 0-16,0 0 16,26 0-16,0 0 15,26-27-15,-79 27 16,132-26-16,0 0 16,-53-27-16,26 27 15,-52 0-15,-26 0 16,-26 26-16,52-27 15,-79 27-15,26 0 16,-25 0-16,-1 0 16,79-26-16,-27 0 15,-51 26-15,78-26 16,-27-1-16,-25 27 16,26-26-16,-27 26 15,27-26-15,-27 26 16,1 0-1,-27 0-15,26 0 16,27-26-16,-26 26 16,25-26-1,-51 26 1,-1 0-16,0-27 16,0 27-1,1 0-15,25-26 31,0 0-15,1 0 0,-53-1-1,52 27 1,-25-52 0,-27 26-16,26-1 31,-26 1-16,26-26-15,-26 25 32,0 1-32,26-26 31,-26 25-31,0-25 16,0 26-16,0-1 15,0-25 110,-105 26-109,0 0-1,-78-1-15,-27-25 16,26 26-16,-52-27 16,52 27-16,53 0 15,26-1-15,53 1 16,-1 0-16,27 26 16,-26-26-1,-1 26-15,1 0 16,-53 0-16,-79-27 15,0-25-15,53 26 16,-26-1-16,25 1 16,27 26-16,-26-26 15,105 26-15,-53 0 16,1 0-16,25 0 16,-26 0-16,1 0 15,25 0-15,-104 0 16,131 0-16,-79 26 15,0 0-15,26 1 16,26-27-16,-78 26 16,26 0-16,27 0 15,25-26-15,1 27 16,-1-1-16,1 0 16,-1-26-16,53 26 15,-52 1-15,-1-1 16,27 26-16,-27-25 15,1 25-15,0 1 16,25 25-16,1-25 16,0-1-16,0 1 15,-1-1-15,1 1 16,0-1-16,0 1 16,26-27-16,-27 26 15,1 1 1,26-27-1,-26 0-15,26 1 16,-26 25 0,26-26-16,0 0 15,0 1 1,-27 25-16,27-26 16,0 1-16,0-1 15,0 0-15,0 0 16,0 1-16,0-1 15,27 26 1,-1-52 0,-26 27 15,26-1-31,0-26 47,1 0-16,-1 26-15,0-26-1,0 0 17,1 0-17,-1 0 1,53 26-1,-27-26 1,27 27-16,-1-1 16,-51-26-1,25 0-15,27 0 16,-53 0-16,27 0 16,-1 0-16,-26 0 15,1 0 1,-54 26 140,27 0-140</inkml:trace>
  <inkml:trace contextRef="#ctx0" brushRef="#br0" timeOffset="19979.93">13304 13986 0,'0'-27'172,"26"27"-157,0 0-15,0 0 16,53-26 0,-26 26-1,-1 0-15,-26 0 16,53 0-16,26-26 15,-79 26-15,79 0 16,-26-26-16,-53 26 16,132-27-1,-132 27-15,53 0 0,-53 0 16,53 0-16,-27 0 16,1 0-16,-1 0 15,0 0-15,1-26 16,-27 26-16,27 0 15,-27 0 1,0 0-16</inkml:trace>
  <inkml:trace contextRef="#ctx0" brushRef="#br0" timeOffset="29620.79">10549 15376 0,'0'-26'0,"52"26"16,-52-26-16,26 0 15,27-1-15,-27 27 31,26-26-31,27 26 16,-53-26 0,27 26-16,78-26 15,-26-1-15,0 1 16,-26 26-16,-1 0 0,27 0 16,0 0-1,-52 0-15,52 0 16,0 0-16,0 0 15,26-26-15,0 0 16,-26 26-16,53 0 16,-27 0-16,26 0 15,-26 0-15,1 0 16,-54 0-16,-25 0 16,-1 0-16,-26 0 15,27 0-15,-1 0 16,1-27-16,-27 27 15,53-26-15,-27 26 16,53-26-16,-78 26 16,25 0-16,1 0 15,-1 0-15,0 0 16,-25 0-16,25 0 16,1 0-16,-27 0 15,26 0-15,-25 0 16,51 0-1,-25 26 1,-27-26-16,27 0 16,-1 26-16,1-26 15,-1 0-15,53 27 16,-53-1-16,27-26 16,26 26-16,-79-26 15,132 26-15,-106 1 16,1-27-16,52 26 15,-79-26-15,105 26 16,-26 0-16,0 1 16,-26-27-16,52 0 15,0 0-15,0 0 16,-26 0-16,27 26 16,-28 0-16,-25-26 15,52 26-15,-52-26 16,26 0-16,0 0 15,0 0-15,26 0 16,-52 0-16,26 0 16,0 0-1,0 0-15,-53 0 0,27 0 16,0 0-16,-27 0 16,1 0-16,25 0 15,-51 0-15,51 0 16,1 0-16,-53 0 15,27 0 1,-27 0-16,26 0 0,-25 0 16,-1 0-16,26 0 15,-25 0 1,25-26-16,-26 26 31</inkml:trace>
</inkml:ink>
</file>

<file path=ppt/ink/ink3.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5.5814" units="1/cm"/>
          <inkml:channelProperty channel="Y" name="resolution" value="55.95855" units="1/cm"/>
          <inkml:channelProperty channel="T" name="resolution" value="1" units="1/dev"/>
        </inkml:channelProperties>
      </inkml:inkSource>
      <inkml:timestamp xml:id="ts0" timeString="2025-04-30T02:07:40.162"/>
    </inkml:context>
    <inkml:brush xml:id="br0">
      <inkml:brushProperty name="width" value="0.05292" units="cm"/>
      <inkml:brushProperty name="height" value="0.05292" units="cm"/>
      <inkml:brushProperty name="color" value="#FF0000"/>
    </inkml:brush>
  </inkml:definitions>
  <inkml:trace contextRef="#ctx0" brushRef="#br0">5458 5773 0,'26'0'15,"1"0"1,25 0-16,-26 0 31,27 0-31,25 0 16,1 0-16,52 0 15,53 0-15,0 0 16,-1 0-16,-51 0 16,-1 0-16,0 0 15,-52 0-15,-27 0 16,-26 0-16,1 0 16,-1 0 93</inkml:trace>
  <inkml:trace contextRef="#ctx0" brushRef="#br0" timeOffset="1730.62">9683 5641 0,'26'0'31,"26"-26"-15,-25 26-16,-1 0 16,53 0-16,-27 0 15,53 0-15,0 0 16,0 0-16,-26 0 16,26 0-16,0 0 15,-27 0-15,1 0 16,26 0-16,0 0 15,0 0-15,-26 0 16,26 0-16,0 0 16,-1 0-16,-25 0 15,26 0-15,0 0 16,-26 0-16,26 0 16,-27 0-1,1 0-15,0 26 16,-27-26-16,27 27 15,-53-27-15,27 0 16,-1 0-16,-25 0 16,51 0-16,-25 0 15,25 0-15,27 0 16,-26 0-16,-26 0 16,25 0-16,-51 0 15,25 0-15,1 0 16,-27 0-16,26 0 15,27 0-15,-53 0 16,53 0-16,0 0 16,-53 0-16,26 0 15,1 0-15,-1 0 16,27 0-16,-26 0 16,-1 0-1,-26 0-15,53 0 16,-27 0-16,27 0 15,0 0-15,-27 0 16,1 0-16,-1 0 16,-25 0-16,25 0 15,-26 0 1,27 0-16,-1 0 0,-25 0 16,51 0-16,1 0 15,-27 0-15,27 0 16,-26 0-16,-27 0 15,26 0-15,1 0 32,-27 0-32,0 0 15,27 0-15,-27 0 0,53 0 16,-27 0-16,1 0 16,-1 0-16,27-27 15,-53 27 1,0 0-16,1 0 15,-1 0 1,0 0 0,0 0-1,1 0 1,-1-26 15,0 26-15,0 0-16,1-26 0,-1 26 31,0 0 0,0 0 1,0 0-32,1 0 15</inkml:trace>
  <inkml:trace contextRef="#ctx0" brushRef="#br0" timeOffset="12968.88">4592 5799 0,'26'0'93,"1"0"-77,-1 0 0,0 0-1,0 0-15,1 0 16,25 0-1,-26 0-15,27 0 16,-27 0-16,27 0 16,25 0-16,-25 0 0,52 0 15,0 0-15,26 0 16,-26 0-16,-27 0 16,27 0-16,-78 0 31,-1 0-31,0 0 15,27 26 1,-27-26 0,0 0-1,27 0-15,-1 0 16,1 0-16,-1 0 16,1 0-16,-27 0 15,0 0-15,0 0 16,0 0-1,1 0 1,25 0 0,-26 0-16,1 0 31,-1 0-15</inkml:trace>
  <inkml:trace contextRef="#ctx0" brushRef="#br0" timeOffset="15488.73">9840 5694 0,'26'0'0,"1"0"31,-1 0 16,0 0-47,27 0 16,-27 0-1,52-26-15,-51 26 32,-1 0-32,53 0 15,-27 0-15,1 0 16,-1 0-16,27 0 15,-27 0-15,53 0 16,0 0-16,-26 0 16,26 0-16,0 0 15,-26 0-15,-27 0 16,27 0-16,0 0 16,-53 0-16,52 0 15,-51 0-15,51 0 16,1 0-16,-26 0 15,25 0-15,27 0 16,-26 0-16,0-27 16,-27 27-1,53-26-15,-26 0 0,26 0 16,-79 26 0,53 0-16,0 0 15,-27 0-15,0 0 16,27 0-16,-26 0 15,25 0-15,1 0 16,-53 0-16,53 0 16,26 0-16,-52 0 15,51 0-15,-25 0 16,-26 0-16,25 0 16,-25 0-16,26 0 15,-1 26-15,-25-26 16,78 26-16,-52-26 15,-27 0 1,27 0-16,0 0 0,-53 0 16,26 0-1,-25 0-15,25 26 16,-26-26 0,27 27-1,-27-27-15,0 0 0,1 0 16,-1 0-16,26 0 15,1 26 1,-1-26 0,-26 0-1,27 0-15,-1 0 0,-25 0 16,51 0-16,-25 0 16,-1 0-16,1 0 15,25 26 1,-51-26-16,25 0 15,-26 0-15,53 0 16,0 0-16,-27 0 16,27 0-1,26 0-15,-26 0 0,-1 0 16,1 0-16,-53 0 16,1 0-16</inkml:trace>
  <inkml:trace contextRef="#ctx0" brushRef="#br0" timeOffset="21092.76">16662 5904 0,'27'0'79,"-1"0"14,0 0-77,0-27 0,1 27-1,-1 0 1,0-26-16,0 26 15,27 0-15,-1-26 16,1 26-16,25 0 16,-25 0-16,26 0 15,-27 0-15,1 0 16,25 0-16,1 0 16,-26 0-16,-1 0 15,27 0-15,-53 0 16,53 0-16,-53 0 15,26 0-15,27 0 16,-26 0-16,25 0 16,1 0-16,0 0 15,-1 0-15,1 0 16,-26 0-16,25 0 16,-25 0-16,-27 0 15,27 0-15,-27 0 16,0 0-16,27 0 15,-27 0 1,26 0-16,27 0 0,-27 0 16,27 0-16,0 0 15,-27 0-15,27 0 16,-26 0-16,-1 0 16,27 0-16,-27 0 15,27 26 1,26 0-16,-53-26 0,80 27 15,-80-27-15,27 26 16,-53-26-16,27 0 16,-1 0-16,27 0 15,-27 0-15,1 0 16,52 0-16,0 0 16,-27 0-16,27 0 15,0 0-15,-26 0 16,-27 0-16,27 0 15,26 0-15,-26-26 16,-53-1-16,0 27 16,53 0-16,-26 0 31,51-26-31,-77 26 16,25 0-16,53-26 15,-52 0 1,-27 26-1</inkml:trace>
  <inkml:trace contextRef="#ctx0" brushRef="#br0" timeOffset="29648.17">3201 6717 0,'0'-52'31,"27"52"31,-1 0-46,0 0-16,0 0 16,1 0-1,-1 0-15,0 0 32,0 0 14,1 0-46,-1 0 16,26 0-16,-25 0 16,51 0-16,1 0 15,-53 0-15,27 0 16,-27 0-16,26 0 16,1 0-16,-27 0 15,27 0 1,-27 0-16,26 0 0,1 0 15,-1 0-15,27 0 16,0 0-16,-27 0 16,1 0-16,25 0 15,-25 0-15,26 0 16,-1 0-16,1 0 16,0 0-16,0 0 15,-27 0-15,27 0 16,-27 0-16,1 0 15,-1 0-15,-26 0 16,27 0-16,-1 0 16,-25 0-16,25 0 15,-26 0-15,27 0 16,-27 0 0,0 0-16,27 0 15,-27 0 1,0 0-16,0 0 0,27 0 15,-27 0-15,0 0 32,27 0-32,-27 0 0,27 0 0,25 0 15,-51 0-15,25 0 16,-26 0 0,1 0-16,-1 0 0,0 0 15,0 0 16,0 0-31,1 0 0,-1 0 16,0 0-16</inkml:trace>
  <inkml:trace contextRef="#ctx0" brushRef="#br0" timeOffset="45755">10758 8475 0,'27'0'32,"-1"0"-32,0-26 15,27 26 1,52-26-16,-79 26 15,79 0-15,0 0 16,26 0-16,26 0 16,27 0-16,-53 0 15,53 0-15,-53 0 16,0 0-16,27 0 16,-79 0-16,-1 0 15,1 0-15,-53 0 16,27 0-16,-27 0 15,0 0-15,27 0 16,-27 0-16,26 0 16,-25 0-16,25 0 15,1 0-15,-1 0 16,27 0-16,-27 0 16,-26 0-1,1 0-15,-1 0 0</inkml:trace>
  <inkml:trace contextRef="#ctx0" brushRef="#br0" timeOffset="69235.39">2336 10260 0,'26'0'266,"0"0"-266,0 0 47,0 0-47,53-27 0,-53 27 15,27 0-15,-1 0 31,-25 0-15,25-26 31,-26 26 94,53 0-126,-26 0-15,78 26 16,-26 1-1,-27-1-15,1-26 0,52 26 16,-78 0 0,26 0-16,-1-26 0,1 0 15,-27 0-15,53 27 16,-52-27-16,-1 0 16,27 0-16,0 0 15,-27 0-15,27 0 16,26 0-1,-26 0-15,-1 0 0,1 0 16,0 0-16,-53 0 16,27 0-16,-27 0 15,26 0-15,-25 0 32,-1 0-32,26 0 15,1 0-15,-1 0 16,27 0-16,-53 0 15,53-27-15,-27 27 16,53-26 0,-26 0-16,-53 26 0,79-26 15,-79 26-15,53 0 16,-53 0-16,53-26 16,-26 26-16,-1 0 15,27 0-15,0 0 16,-27 0-16,1 0 15,25 0-15,-52 0 16,27 0-16,-1 0 16,-25 0-16,-1 0 15,0 0-15,0 0 16,1 0-16,25-27 16,1 1-1,-1 26-15,-26 0 16,1 0-1,25-26-15,1 26 16,-27 0 0,0 0-16,0 0 0,0 0 31,27 0-31,-1 0 16,-25 0-16,25 0 15,1 0 1,-27 0-16,0 0 15,0 0 704,1 0-719,-1 0 0,26 0 16,27-26-16,0-1 15,-53 27-15,0 0 16,53-26 0,-53 26-16,0 0 0,27-26 15,-27 26 1,27-26 15</inkml:trace>
  <inkml:trace contextRef="#ctx0" brushRef="#br0" timeOffset="71228.48">10102 10260 0,'27'0'31,"25"0"-16,-26 0 17,1 0-32,25 0 15,-26 0 1,1 0-16,-1 0 16,26 0-16,1 0 15,-1 0-15,27 0 16,-53 0-1,53 0-15,-27 0 0,1 0 16,-1 0-16,1 0 16,-27 0-16,0 0 15,27 0-15,-27 0 47,27-27-47,-1 1 16,27 0-1,0 0 1,-27-1 0,-26 1-16,27 0 15,-27 26-15,53-26 16,-53-1 0,0 1-16,0 26 15,1 0-15,25-26 16,1 0-1,-27-1 1,-26 1-16,0 0 31,26-27-31,0 1 32,-26-1-17,0 1-15,0 26 16,0-27-16,0 27 15,0-26-15,0-27 16,-26 79-16,26-26 16,-26-27-16,0 1 62,-1 25-62,1 1 16,0 26-16,0-52 15,-27-1-15,27 27 16,0 0 0,-1 26-16,-51 0 109,-1 0-93,-52 52-16,-27 27 0,-25 0 15,25-1-15,27-25 16,26-1-16,53-25 16,25-1-16,27 0 46,27 0-30,-1 1-16,-26 25 16,26 0-16,27 27 31,-1-26-31,-26-1 0,27 1 0,-27-1 16,0-26-16,27 27 15,-1-27-15,1 27 16,-53-27-16,52-26 15,-26 52 157,1-25-172,-1-1 16</inkml:trace>
  <inkml:trace contextRef="#ctx0" brushRef="#br0" timeOffset="72294.6">11388 10469 0,'26'0'16,"1"0"-16,25-26 0,1 0 16,-1 26-1,79 0-15,53 0 0,0 0 16,78 0-1,0 0-15,1 0 0,-1 0 16,1 0 0,-1 0-16,0 0 15,1 0-15,-1 0 0,-26 0 16,-26 26-16,-105-26 16,26 0-16,1 0 15,-27 0 1,0 0-16,26 0 0,-52 0 15,25 0-15,1 0 16,0 0-16,-26 0 16,26 0-16,0 0 15,-52 0 1,25 0-16,27 0 16,-26 0-16,52 0 15,-26-26-15,-26 0 16,26-1-16,0 1 15,-53 26-15,-26 0 16,53-26-16,-53 26 16,27-26 15,-1 26-31,27-26 0,0-1 31,26 1-15,-79 26-1,79-26-15,-53 26 16,27-26-16,-53 26 16,79 0-16,-26-27 15,-26 27 1,-1-26-16</inkml:trace>
  <inkml:trace contextRef="#ctx0" brushRef="#br0" timeOffset="76863.38">4907 11703 0,'53'0'156,"-27"0"-124,0-27-32,0 27 15,0 0 48,1 0-63,-1 0 15,26-26-15,-25 26 32,-1 0-32,26-26 15,-25 26 1,-1 0-1,26-26-15,-25 26 47,-1 0-47,26-27 0,1 27 16,-1 0-16,53 0 16,0 0-16,0 0 15,-26 0-15,26 0 16,-26 0-16,-1 0 15,-52 0 1,1 0-16,-1 0 16,0 0-16,0 0 15,27 0-15,26 0 16,-1 0 0,-51 0-16,25-26 31,-26 26 16,1-26-32,-1 26 1,0-26 0,27 0-1,-27 26 110</inkml:trace>
  <inkml:trace contextRef="#ctx0" brushRef="#br0" timeOffset="79607.25">3674 11650 0,'26'-26'16,"26"0"-16,1-1 15,-27 1-15,0 26 16,53 0-16,-26 0 16,-1 0-1,27 0-15,0 0 16,26 0-16,26 0 15,26 0-15,27 0 16,0 0-16,-1 0 16,-52 0-16,1 0 15,51 0-15,-78 26 16,0 1-16,0-1 16,-26 0-16,0-26 15,-1 0-15,27 0 16,-26 26-1,-27-26-15,27 0 0,-26 0 16,-1 0-16,-26 0 16,1 0-16,25 0 15,-26 0-15,1 0 16,25 0-16,-26 0 16,27 0-1,-1 0 1,27 0-16,-27 0 15,1 0-15,-1 0 16,-25 0-16,-1 0 16,0 0-16,0 0 15,27 0 1,-27 0-16,27 0 16,-27 0-16,26 0 15,-25 0 1,-1 0 140</inkml:trace>
  <inkml:trace contextRef="#ctx0" brushRef="#br0" timeOffset="84688.35">10732 11440 0,'26'0'110,"1"0"-79,-1 0 16,0 0-47,0 0 15,1 0 1,-1 0-16,0 0 16,0 0-1,27 0 1,26 0-16,-27 0 16,27 0-16,0 0 15,-27 0-15,27 0 16,-1 0-16,-25 0 15,-1 0-15,-25 0 16,78-26-16,-79 26 16,26 0-16,27 0 15,0 0-15,-53 0 16,53 0-16,-1 0 16,-25 0-16,26 0 15,-1 0-15,-25 0 16,26 0-16,25 0 15,-51 0-15,26 0 16,-1 0-16,-25 0 16,-1 0-16,1 0 15,-27 0-15,27 0 16,-27 0-16,0 0 16,0 0-16,1 0 15,25 0-15,-26 0 16,27 0-16,-1 0 15,-26 0-15,1 0 16,-1 0-16,0 0 16,0 0-1,1 0 1,-1 0-16,0 0 0,0 0 16,27 0-16,-27 0 15,27 0-15,-27 0 16,26 0-1,-25 0 1,-1 0-16,26 0 16,1 0-1,-27 0-15,0 0 16,27 0-16,-1 0 31,-26 0-31,1 0 16,-1 0-16,0 0 15,0 0 1,1 0-16,-1 0 31,0 0-31,0 0 0,27 0 32,-27 0-32,0 0 0,27 0 0,-27 0 31,26 0-31,-25 0 15,25 0-15,-26 0 16,1 0-16,-1 0 31,26 0-31,-25 0 16,-1 0-16,26 0 16,-25 0-16,-1 0 15,53 0 1,-27 0-16,-26 0 15,27 0-15,-1 0 16,1 0 0,-27 0-16,0 0 15,27 0-15,-27 0 16,26 0-16,1 0 16,52 0-16,-79 0 15,0 0-15,27 0 16,-1 0-16,1 26 15,-27-26 1,26 0 0,1 0-1,26 27-15,-53-27 16,26 0 0,-25 26-16,-1-26 31,26 0-31,1 0 15,-1 0 1,1 0-16,-27 0 16,26 0-16,-25 0 15,25 0-15,1 0 16,-1 0 0,27 26-16,-27-26 15,1 0-15,26 0 16,-1 0-16,1 26 15,-27-26-15,1 0 16,-1 0-16,1 0 16,-27 0-16,0 0 15,1 0 1,-1 0 0,0 0-16,0 0 15</inkml:trace>
  <inkml:trace contextRef="#ctx0" brushRef="#br0" timeOffset="94262.48">11965 11571 0,'27'-26'15,"25"0"1,27 0-1,-53 0-15,53-1 16,26 1-16,0 0 16,0 0-16,26-1 31,26 1-31,-25 0 0,-27 26 0,52 0 16,-26 0-16,53 0 31,-53 0-31,53 0 15,-53 0-15,0 0 16,53 0 0,0 26-16,-27 0 15,-26 1-15,0-27 16,1 0-16,25 0 16,-78 0-16,26 0 15,0 0-15,-53 0 16,27 0-16,26 0 15,-27 0-15,-25 0 16,52 0-16,0 0 16,-26 0-16,26 0 15,0 0-15,-27 0 16,-25 0-16,-1 0 16,27 0-16,-27 0 15,27 0 1,-26 0-1,-27 0-15,26 0 16,1 0-16,-27 0 16,0 0-16,1 0 15,25 0-15,27 0 16,-27 0-16,53 0 16,26 0-16,-26 0 15,0 0-15,-26 0 16,0 0-16,-27 0 15,-26 0-15,1 0 16,-1-27-16,0 27 31,0 0-31,1-26 47</inkml:trace>
  <inkml:trace contextRef="#ctx0" brushRef="#br0" timeOffset="97390.02">8056 11650 0,'0'-26'15,"52"0"32,1-1-31,-1 1 15,-26 26-15,1 0-16,-1 0 0,53-26 15,-53 26 1,26-26-16,-25 26 0,25 0 16,27 0-16,0 0 15,-27 0-15,27 0 16,-1 0-16,1 0 15,0 0-15,0 0 16,-27 0-16,27 0 16,0 0-16,-27 0 15,27 0-15,-1 0 16,-25 0-16,-1 0 16,1 0-1,-27 0-15,0 0 0,1 0 16,-1 0-1,0 0-15,0 0 16,1 0 0,-1 0-16,0 0 31,0 0-31,1 0 16,-1 0-1,0 0 1,0 0-1,0 0 1,1 0-16,-1 0 31,0 0-31,0 0 16,1 0 0,-1 0-1,0 0-15,0 0 16,1 0 31,-1 0-47,0 0 15,0 0 1,1 0 0,-1 0-1,0 0 1,0 0-16,1 0 15,-1 0-15,0 0 16,0 0 0,1 0-1,-1 0-15,0 0 16,0 0 0,0 0-1,1 0 1,-1 0-16,0 0 15,0 0 1,1 0-16,-27-26 47</inkml:trace>
  <inkml:trace contextRef="#ctx0" brushRef="#br0" timeOffset="103175.23">4566 12910 0,'52'-27'47,"-25"1"-16,25 26-15,53-26-16,0 0 16,26 0-16,27-1 15,-27 1-15,0 0 16,26 0-16,-52-1 16,0 1-16,-52 26 15,26 0-15,-1 0 16,-51 0-16,25 0 15,-26 0-15,1 0 16</inkml:trace>
  <inkml:trace contextRef="#ctx0" brushRef="#br0" timeOffset="108230.69">7216 12883 0,'26'0'47,"1"0"-47,25 0 16,1-26-1,-27 26-15,26-26 16,1 26 0,-1-26-16,1 26 15,25 0-15,1 0 16,26 0-16,0 0 16,0 0-16,-26 0 15,26 0-15,0 0 16,0 0-16,-53 0 15,27 0-15,26 0 16,-53 0-16,53 0 31,-26 0-31,0 0 0,-1 0 0,1 0 32,-26 0-32,-1 0 15,-26 0-15,1 0 16,-1 0-1,0-26 1,26-1 0</inkml:trace>
  <inkml:trace contextRef="#ctx0" brushRef="#br0" timeOffset="110045.4">2992 14668 0,'26'0'31,"0"-26"-15,0 26-1,27-27-15,-1 27 32,-26 0-17,1-26-15,-1 26 16,0 0 15,0 0-31,1 0 16,-1 0-1,0 0 1,0 0 0,1 0-1,-1 0-15,0 0 16,0 0-1,1 0 1,-1 0-16,0 0 16,0 0-1,1 0 1,-1 0 0,0 0-16,0 0 15,0 0-15,1 0 16,-1 0-16</inkml:trace>
  <inkml:trace contextRef="#ctx0" brushRef="#br0" timeOffset="111352.68">3149 15114 0,'52'-26'0,"1"26"16,-1-27 30,-25 27-46,-1-26 16,26 0 0,-25 26-1</inkml:trace>
  <inkml:trace contextRef="#ctx0" brushRef="#br0" timeOffset="112422.73">3228 15954 0,'26'-27'16,"0"27"-1,27-26-15,25 26 32,1-26-17,-53 26 1,27-26-16,-27 26 125</inkml:trace>
  <inkml:trace contextRef="#ctx0" brushRef="#br0" timeOffset="113446.47">3306 17318 0,'0'26'31,"53"-26"16,-27-26-31,0 0 0,27-1-16,-27 27 15,79-26-15,52 0 16,-78 26-16,184-26 15,-106 26 1,79 0-16,27 0 0,-1 0 16,-52 0-16,52 0 15,-104 0-15,-27 0 16,0 0-16,-26 0 16,-52 0-16,-1 0 15,1 0 1,-27 0-16,0 0 0,0 0 15,0 0 1,1 0-16,-1 0 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endParaRPr lang="zh-CN" altLang="en-US"/>
          </a:p>
        </p:txBody>
      </p:sp>
      <p:sp>
        <p:nvSpPr>
          <p:cNvPr id="266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endParaRPr lang="en-US" altLang="zh-CN"/>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66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66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endParaRPr lang="en-US" altLang="zh-CN"/>
          </a:p>
        </p:txBody>
      </p:sp>
      <p:sp>
        <p:nvSpPr>
          <p:cNvPr id="266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fld id="{A5787A47-6388-498D-AC8B-B914444E8F82}" type="slidenum">
              <a:rPr lang="zh-CN" altLang="en-US"/>
              <a:pPr/>
              <a:t>‹#›</a:t>
            </a:fld>
            <a:endParaRPr lang="en-US" altLang="zh-CN"/>
          </a:p>
        </p:txBody>
      </p:sp>
    </p:spTree>
    <p:extLst>
      <p:ext uri="{BB962C8B-B14F-4D97-AF65-F5344CB8AC3E}">
        <p14:creationId xmlns:p14="http://schemas.microsoft.com/office/powerpoint/2010/main" val="4585507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baike.baidu.com/item/%E7%81%B0%E5%BA%A6/4615393" TargetMode="External"/><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9A9658-8C76-40CF-B2F5-7D1022C5337C}" type="slidenum">
              <a:rPr lang="zh-CN" altLang="en-US"/>
              <a:pPr/>
              <a:t>1</a:t>
            </a:fld>
            <a:endParaRPr lang="en-US" altLang="zh-CN"/>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zh-CN" altLang="en-US" dirty="0"/>
              <a:t>这节课我要给大家介绍的是一类非常有趣的方法，叫做动态规划。那么什么是动态规划呢？</a:t>
            </a:r>
            <a:endParaRPr lang="en-US" altLang="zh-CN" dirty="0"/>
          </a:p>
          <a:p>
            <a:endParaRPr lang="en-US" altLang="zh-CN" dirty="0"/>
          </a:p>
          <a:p>
            <a:endParaRPr lang="en-US" altLang="zh-CN" dirty="0"/>
          </a:p>
          <a:p>
            <a:r>
              <a:rPr lang="zh-CN" altLang="en-US" dirty="0"/>
              <a:t>我们看一个简短的视频，来了解一下。</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7D99-4031-5002-7148-E658D0A080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8E3818-9BE0-F3EA-BB12-5AE218E0C5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29FBE8-FF28-AA54-F148-84D5CAE9E512}"/>
              </a:ext>
            </a:extLst>
          </p:cNvPr>
          <p:cNvSpPr>
            <a:spLocks noGrp="1"/>
          </p:cNvSpPr>
          <p:nvPr>
            <p:ph type="body" idx="1"/>
          </p:nvPr>
        </p:nvSpPr>
        <p:spPr/>
        <p:txBody>
          <a:bodyPr/>
          <a:lstStyle/>
          <a:p>
            <a:r>
              <a:rPr lang="zh-CN" altLang="en-US" dirty="0"/>
              <a:t>线性规划算法里面有几个基本的概念，</a:t>
            </a:r>
            <a:endParaRPr lang="en-US" altLang="zh-CN" dirty="0"/>
          </a:p>
          <a:p>
            <a:endParaRPr lang="en-US" altLang="zh-CN" dirty="0"/>
          </a:p>
          <a:p>
            <a:r>
              <a:rPr lang="zh-CN" altLang="en-US" dirty="0"/>
              <a:t>第一个是状态和状态表示，我们刚才介绍了动态规划算法，它是一个</a:t>
            </a:r>
            <a:r>
              <a:rPr lang="zh-CN" altLang="en-US" b="1" dirty="0"/>
              <a:t>多阶段决策</a:t>
            </a:r>
            <a:r>
              <a:rPr lang="zh-CN" altLang="en-US" dirty="0"/>
              <a:t>的过程，那对于每一个阶段来说，这个问题或者说这个系统所处的一个客观的一个状态，我们是需要去描述的，因此，我们就用</a:t>
            </a:r>
            <a:r>
              <a:rPr lang="zh-CN" altLang="en-US" b="1" i="0" dirty="0"/>
              <a:t>状态来表示</a:t>
            </a:r>
            <a:r>
              <a:rPr lang="zh-CN" altLang="en-US" dirty="0"/>
              <a:t>这个问题求解在当前所处的一个客观的情况。它可以是各个阶段的起点，也可以是某一个阶段的终点。当然我们整个在多阶段决策的过程中，任何一个阶段，他有可能会存在有多个状态。对于每一个状态来说，我们一般用多元组来描述。比如说用</a:t>
            </a:r>
            <a:r>
              <a:rPr lang="en-US" altLang="zh-CN" sz="1200" dirty="0">
                <a:solidFill>
                  <a:srgbClr val="000000"/>
                </a:solidFill>
                <a:latin typeface="微软雅黑" panose="020B0503020204020204" pitchFamily="34" charset="-122"/>
              </a:rPr>
              <a:t>S(p</a:t>
            </a:r>
            <a:r>
              <a:rPr lang="en-US" altLang="zh-CN" sz="1000" dirty="0">
                <a:solidFill>
                  <a:srgbClr val="000000"/>
                </a:solidFill>
                <a:latin typeface="微软雅黑" panose="020B0503020204020204" pitchFamily="34" charset="-122"/>
              </a:rPr>
              <a:t>1</a:t>
            </a:r>
            <a:r>
              <a:rPr lang="en-US" altLang="zh-CN" sz="1200" dirty="0">
                <a:solidFill>
                  <a:srgbClr val="000000"/>
                </a:solidFill>
                <a:latin typeface="微软雅黑" panose="020B0503020204020204" pitchFamily="34" charset="-122"/>
              </a:rPr>
              <a:t>, p</a:t>
            </a:r>
            <a:r>
              <a:rPr lang="en-US" altLang="zh-CN" sz="1000" dirty="0">
                <a:solidFill>
                  <a:srgbClr val="000000"/>
                </a:solidFill>
                <a:latin typeface="微软雅黑" panose="020B0503020204020204" pitchFamily="34" charset="-122"/>
              </a:rPr>
              <a:t>2</a:t>
            </a:r>
            <a:r>
              <a:rPr lang="en-US" altLang="zh-CN" sz="1200" dirty="0">
                <a:solidFill>
                  <a:srgbClr val="000000"/>
                </a:solidFill>
                <a:latin typeface="微软雅黑" panose="020B0503020204020204" pitchFamily="34" charset="-122"/>
              </a:rPr>
              <a:t>,…,p</a:t>
            </a:r>
            <a:r>
              <a:rPr lang="en-US" altLang="zh-CN" sz="1000" dirty="0">
                <a:solidFill>
                  <a:srgbClr val="000000"/>
                </a:solidFill>
                <a:latin typeface="微软雅黑" panose="020B0503020204020204" pitchFamily="34" charset="-122"/>
              </a:rPr>
              <a:t>k</a:t>
            </a:r>
            <a:r>
              <a:rPr lang="en-US" altLang="zh-CN" sz="1200" dirty="0">
                <a:solidFill>
                  <a:srgbClr val="000000"/>
                </a:solidFill>
                <a:latin typeface="微软雅黑" panose="020B0503020204020204" pitchFamily="34" charset="-122"/>
              </a:rPr>
              <a:t>)</a:t>
            </a:r>
            <a:r>
              <a:rPr lang="zh-CN" altLang="en-US" dirty="0"/>
              <a:t>来表示，它的值域表示状态值，它的参数是表示来描述当前状态的一些变量。</a:t>
            </a:r>
            <a:endParaRPr lang="en-US" altLang="zh-CN" dirty="0"/>
          </a:p>
          <a:p>
            <a:endParaRPr lang="en-US" altLang="zh-CN" dirty="0"/>
          </a:p>
          <a:p>
            <a:r>
              <a:rPr lang="zh-CN" altLang="en-US" dirty="0"/>
              <a:t>有了每一个阶段的状态表示，在整个</a:t>
            </a:r>
            <a:r>
              <a:rPr lang="zh-CN" altLang="en-US" sz="1200" dirty="0">
                <a:solidFill>
                  <a:srgbClr val="001C2A"/>
                </a:solidFill>
                <a:latin typeface="微软雅黑" panose="020B0503020204020204" pitchFamily="34" charset="-122"/>
              </a:rPr>
              <a:t>多阶段</a:t>
            </a:r>
            <a:r>
              <a:rPr lang="zh-CN" altLang="en-US" dirty="0"/>
              <a:t>决策过程中，每一步的角色都会由一个状态转移到另外一个状态，那这个状态转移的过程我们一般来说是用递推方程来描述的，因此我们也称之为是状态转移方程。</a:t>
            </a:r>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在我们整个动态规划的</a:t>
            </a:r>
            <a:r>
              <a:rPr lang="zh-CN" altLang="en-US" b="1" dirty="0"/>
              <a:t>多</a:t>
            </a:r>
            <a:r>
              <a:rPr lang="zh-CN" altLang="en-US" sz="1200" b="1" dirty="0">
                <a:solidFill>
                  <a:srgbClr val="001C2A"/>
                </a:solidFill>
                <a:latin typeface="微软雅黑" panose="020B0503020204020204" pitchFamily="34" charset="-122"/>
              </a:rPr>
              <a:t>阶段</a:t>
            </a:r>
            <a:r>
              <a:rPr lang="zh-CN" altLang="en-US" b="1" dirty="0"/>
              <a:t>决策过程</a:t>
            </a:r>
            <a:r>
              <a:rPr lang="zh-CN" altLang="en-US" dirty="0"/>
              <a:t>中，它有一个非常重要的性质，</a:t>
            </a:r>
            <a:r>
              <a:rPr lang="zh-CN" altLang="en-US" b="0" dirty="0"/>
              <a:t>称之为是状态的无后效性。它可以这么理解，</a:t>
            </a:r>
            <a:r>
              <a:rPr lang="zh-CN" altLang="en-US" sz="1200" b="0" dirty="0">
                <a:solidFill>
                  <a:srgbClr val="000000"/>
                </a:solidFill>
                <a:latin typeface="微软雅黑" panose="020B0503020204020204" pitchFamily="34" charset="-122"/>
              </a:rPr>
              <a:t>如果某个阶段状态给定后，则该阶段以后过程的发展不受该阶段以前各阶段状态的影响，这个状态也称为</a:t>
            </a:r>
            <a:r>
              <a:rPr lang="zh-CN" altLang="en-US" sz="1200" b="0" dirty="0">
                <a:solidFill>
                  <a:srgbClr val="F77A2D"/>
                </a:solidFill>
                <a:latin typeface="微软雅黑" panose="020B0503020204020204" pitchFamily="34" charset="-122"/>
              </a:rPr>
              <a:t>马尔科夫性</a:t>
            </a:r>
            <a:r>
              <a:rPr lang="zh-CN" altLang="en-US" sz="1200" b="0" dirty="0">
                <a:solidFill>
                  <a:srgbClr val="000000"/>
                </a:solidFill>
                <a:latin typeface="微软雅黑" panose="020B0503020204020204" pitchFamily="34" charset="-122"/>
              </a:rPr>
              <a:t>。</a:t>
            </a:r>
            <a:endParaRPr lang="en-US" altLang="zh-CN" sz="1200" b="0" dirty="0">
              <a:solidFill>
                <a:srgbClr val="000000"/>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srgbClr val="000000"/>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dirty="0">
                <a:solidFill>
                  <a:srgbClr val="000000"/>
                </a:solidFill>
                <a:latin typeface="微软雅黑" panose="020B0503020204020204" pitchFamily="34" charset="-122"/>
              </a:rPr>
              <a:t>另外一个重要的原理，称为</a:t>
            </a:r>
            <a:r>
              <a:rPr lang="en-US" altLang="zh-CN" sz="1200" b="0" dirty="0">
                <a:solidFill>
                  <a:srgbClr val="F77A2D"/>
                </a:solidFill>
                <a:latin typeface="微软雅黑" panose="020B0503020204020204" pitchFamily="34" charset="-122"/>
              </a:rPr>
              <a:t>Bellman</a:t>
            </a:r>
            <a:r>
              <a:rPr lang="zh-CN" altLang="en-US" sz="1200" b="0" dirty="0">
                <a:solidFill>
                  <a:srgbClr val="F77A2D"/>
                </a:solidFill>
                <a:latin typeface="微软雅黑" panose="020B0503020204020204" pitchFamily="34" charset="-122"/>
              </a:rPr>
              <a:t>最优性原理。最优性的原理可以简单的描述为，</a:t>
            </a:r>
            <a:r>
              <a:rPr lang="zh-CN" altLang="en-US" sz="1200" dirty="0">
                <a:solidFill>
                  <a:srgbClr val="000000"/>
                </a:solidFill>
                <a:latin typeface="微软雅黑" panose="020B0503020204020204" pitchFamily="34" charset="-122"/>
              </a:rPr>
              <a:t>求解</a:t>
            </a:r>
            <a:r>
              <a:rPr lang="zh-CN" altLang="en-US" sz="1200" b="0" dirty="0">
                <a:solidFill>
                  <a:srgbClr val="F77A2D"/>
                </a:solidFill>
                <a:latin typeface="微软雅黑" panose="020B0503020204020204" pitchFamily="34" charset="-122"/>
              </a:rPr>
              <a:t>问题的</a:t>
            </a:r>
            <a:r>
              <a:rPr lang="zh-CN" altLang="en-US" sz="1200" b="1" dirty="0">
                <a:solidFill>
                  <a:srgbClr val="F77A2D"/>
                </a:solidFill>
                <a:latin typeface="微软雅黑" panose="020B0503020204020204" pitchFamily="34" charset="-122"/>
              </a:rPr>
              <a:t>一个最优的决策序列的子序列，它也是某一个子问题的最优序列</a:t>
            </a:r>
            <a:r>
              <a:rPr lang="zh-CN" altLang="en-US" sz="1200" b="0" dirty="0">
                <a:solidFill>
                  <a:srgbClr val="F77A2D"/>
                </a:solidFill>
                <a:latin typeface="微软雅黑" panose="020B0503020204020204" pitchFamily="34" charset="-122"/>
              </a:rPr>
              <a:t>。也就是说一个问题只有满足最优性原理，我们才可以用动态规划算法来求解。</a:t>
            </a:r>
            <a:endParaRPr lang="en-US" altLang="zh-CN" sz="1200" b="0" dirty="0">
              <a:solidFill>
                <a:srgbClr val="000000"/>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1" dirty="0">
              <a:solidFill>
                <a:srgbClr val="000000"/>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sz="1200" b="1" dirty="0">
              <a:solidFill>
                <a:srgbClr val="000000"/>
              </a:solidFill>
              <a:latin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AC7074B1-5524-BB23-77B1-ED9EE28FA2D9}"/>
              </a:ext>
            </a:extLst>
          </p:cNvPr>
          <p:cNvSpPr>
            <a:spLocks noGrp="1"/>
          </p:cNvSpPr>
          <p:nvPr>
            <p:ph type="sldNum" sz="quarter" idx="5"/>
          </p:nvPr>
        </p:nvSpPr>
        <p:spPr/>
        <p:txBody>
          <a:bodyPr/>
          <a:lstStyle/>
          <a:p>
            <a:fld id="{A5787A47-6388-498D-AC8B-B914444E8F82}" type="slidenum">
              <a:rPr lang="zh-CN" altLang="en-US" smtClean="0"/>
              <a:pPr/>
              <a:t>24</a:t>
            </a:fld>
            <a:endParaRPr lang="en-US" altLang="zh-CN"/>
          </a:p>
        </p:txBody>
      </p:sp>
    </p:spTree>
    <p:extLst>
      <p:ext uri="{BB962C8B-B14F-4D97-AF65-F5344CB8AC3E}">
        <p14:creationId xmlns:p14="http://schemas.microsoft.com/office/powerpoint/2010/main" val="21479509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在本节中，首先对流水作业调度问题进行了介绍，其次对流水作业调度问题进行了分析，最后通过一个实例演示了使用动态规划方法求解流水作业调度的过程。</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218</a:t>
            </a:fld>
            <a:endParaRPr lang="en-US" altLang="zh-CN"/>
          </a:p>
        </p:txBody>
      </p:sp>
    </p:spTree>
    <p:extLst>
      <p:ext uri="{BB962C8B-B14F-4D97-AF65-F5344CB8AC3E}">
        <p14:creationId xmlns:p14="http://schemas.microsoft.com/office/powerpoint/2010/main" val="10792823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体现了边权为负时迪杰斯特拉算法的局限性</a:t>
            </a:r>
            <a:endParaRPr lang="en-US" altLang="zh-CN" b="0" i="0" dirty="0">
              <a:effectLst/>
              <a:latin typeface="Inter"/>
            </a:endParaRPr>
          </a:p>
          <a:p>
            <a:endParaRPr lang="en-US" altLang="zh-CN" b="0" i="0" dirty="0">
              <a:effectLst/>
              <a:latin typeface="Inter"/>
            </a:endParaRPr>
          </a:p>
          <a:p>
            <a:pPr marL="228600" indent="-228600" algn="l">
              <a:lnSpc>
                <a:spcPts val="2100"/>
              </a:lnSpc>
              <a:buAutoNum type="arabicPeriod"/>
            </a:pPr>
            <a:r>
              <a:rPr lang="zh-CN" altLang="en-US" b="0" i="0" dirty="0">
                <a:solidFill>
                  <a:srgbClr val="1C1F23"/>
                </a:solidFill>
                <a:effectLst/>
                <a:latin typeface="Inter"/>
              </a:rPr>
              <a:t>初始化 </a:t>
            </a:r>
            <a:r>
              <a:rPr lang="en-US" altLang="zh-CN" b="0" i="0" dirty="0">
                <a:solidFill>
                  <a:srgbClr val="1C1F23"/>
                </a:solidFill>
                <a:effectLst/>
                <a:latin typeface="Inter"/>
              </a:rPr>
              <a:t>- </a:t>
            </a:r>
            <a:r>
              <a:rPr lang="zh-CN" altLang="en-US" b="0" i="0" dirty="0">
                <a:solidFill>
                  <a:srgbClr val="1C1F23"/>
                </a:solidFill>
                <a:effectLst/>
                <a:latin typeface="Inter"/>
              </a:rPr>
              <a:t>设源点为 </a:t>
            </a:r>
            <a:r>
              <a:rPr lang="en-US" altLang="zh-CN" b="0" i="0" dirty="0">
                <a:solidFill>
                  <a:srgbClr val="1C1F23"/>
                </a:solidFill>
                <a:effectLst/>
                <a:latin typeface="Inter"/>
              </a:rPr>
              <a:t>s </a:t>
            </a:r>
            <a:r>
              <a:rPr lang="zh-CN" altLang="en-US" b="0" i="0" dirty="0">
                <a:solidFill>
                  <a:srgbClr val="1C1F23"/>
                </a:solidFill>
                <a:effectLst/>
                <a:latin typeface="Inter"/>
              </a:rPr>
              <a:t>，初始化距离数组 </a:t>
            </a:r>
            <a:r>
              <a:rPr lang="en-US" altLang="zh-CN" b="0" i="0" dirty="0" err="1">
                <a:solidFill>
                  <a:srgbClr val="1C1F23"/>
                </a:solidFill>
                <a:effectLst/>
                <a:latin typeface="Inter"/>
              </a:rPr>
              <a:t>dist</a:t>
            </a:r>
            <a:r>
              <a:rPr lang="en-US" altLang="zh-CN" b="0" i="0" dirty="0">
                <a:solidFill>
                  <a:srgbClr val="1C1F23"/>
                </a:solidFill>
                <a:effectLst/>
                <a:latin typeface="Inter"/>
              </a:rPr>
              <a:t> </a:t>
            </a:r>
            <a:r>
              <a:rPr lang="zh-CN" altLang="en-US" b="0" i="0" dirty="0">
                <a:solidFill>
                  <a:srgbClr val="1C1F23"/>
                </a:solidFill>
                <a:effectLst/>
                <a:latin typeface="Inter"/>
              </a:rPr>
              <a:t>，令 </a:t>
            </a:r>
            <a:r>
              <a:rPr lang="en-US" altLang="zh-CN" b="0" i="0" dirty="0" err="1">
                <a:solidFill>
                  <a:srgbClr val="1C1F23"/>
                </a:solidFill>
                <a:effectLst/>
                <a:latin typeface="Inter"/>
              </a:rPr>
              <a:t>dist</a:t>
            </a:r>
            <a:r>
              <a:rPr lang="en-US" altLang="zh-CN" b="0" i="0" dirty="0">
                <a:solidFill>
                  <a:srgbClr val="1C1F23"/>
                </a:solidFill>
                <a:effectLst/>
                <a:latin typeface="Inter"/>
              </a:rPr>
              <a:t>[s]=0 </a:t>
            </a:r>
            <a:r>
              <a:rPr lang="zh-CN" altLang="en-US" b="0" i="0" dirty="0">
                <a:solidFill>
                  <a:srgbClr val="1C1F23"/>
                </a:solidFill>
                <a:effectLst/>
                <a:latin typeface="Inter"/>
              </a:rPr>
              <a:t>，</a:t>
            </a:r>
            <a:r>
              <a:rPr lang="en-US" altLang="zh-CN" b="0" i="0" dirty="0" err="1">
                <a:solidFill>
                  <a:srgbClr val="1C1F23"/>
                </a:solidFill>
                <a:effectLst/>
                <a:latin typeface="Inter"/>
              </a:rPr>
              <a:t>dist</a:t>
            </a:r>
            <a:r>
              <a:rPr lang="en-US" altLang="zh-CN" b="0" i="0" dirty="0">
                <a:solidFill>
                  <a:srgbClr val="1C1F23"/>
                </a:solidFill>
                <a:effectLst/>
                <a:latin typeface="Inter"/>
              </a:rPr>
              <a:t>[t] = </a:t>
            </a:r>
            <a:r>
              <a:rPr lang="zh-CN" altLang="en-US" b="0" i="0" dirty="0">
                <a:solidFill>
                  <a:srgbClr val="1C1F23"/>
                </a:solidFill>
                <a:effectLst/>
                <a:latin typeface="Inter"/>
              </a:rPr>
              <a:t>∞，</a:t>
            </a:r>
            <a:r>
              <a:rPr lang="en-US" altLang="zh-CN" b="0" i="0" dirty="0" err="1">
                <a:solidFill>
                  <a:srgbClr val="1C1F23"/>
                </a:solidFill>
                <a:effectLst/>
                <a:latin typeface="Inter"/>
              </a:rPr>
              <a:t>dist</a:t>
            </a:r>
            <a:r>
              <a:rPr lang="en-US" altLang="zh-CN" b="0" i="0" dirty="0">
                <a:solidFill>
                  <a:srgbClr val="1C1F23"/>
                </a:solidFill>
                <a:effectLst/>
                <a:latin typeface="Inter"/>
              </a:rPr>
              <a:t>[v]=</a:t>
            </a:r>
            <a:r>
              <a:rPr lang="zh-CN" altLang="en-US" b="0" i="0" dirty="0">
                <a:solidFill>
                  <a:srgbClr val="1C1F23"/>
                </a:solidFill>
                <a:effectLst/>
                <a:latin typeface="Inter"/>
              </a:rPr>
              <a:t>∞，</a:t>
            </a:r>
            <a:r>
              <a:rPr lang="en-US" altLang="zh-CN" b="0" i="0" dirty="0" err="1">
                <a:solidFill>
                  <a:srgbClr val="1C1F23"/>
                </a:solidFill>
                <a:effectLst/>
                <a:latin typeface="Inter"/>
              </a:rPr>
              <a:t>dist</a:t>
            </a:r>
            <a:r>
              <a:rPr lang="en-US" altLang="zh-CN" b="0" i="0" dirty="0">
                <a:solidFill>
                  <a:srgbClr val="1C1F23"/>
                </a:solidFill>
                <a:effectLst/>
                <a:latin typeface="Inter"/>
              </a:rPr>
              <a:t>[w]=</a:t>
            </a:r>
            <a:r>
              <a:rPr lang="zh-CN" altLang="en-US" b="0" i="0" dirty="0">
                <a:solidFill>
                  <a:srgbClr val="1C1F23"/>
                </a:solidFill>
                <a:effectLst/>
                <a:latin typeface="Inter"/>
              </a:rPr>
              <a:t>∞。 </a:t>
            </a:r>
            <a:endParaRPr lang="en-US" altLang="zh-CN" b="0" i="0" dirty="0">
              <a:solidFill>
                <a:srgbClr val="1C1F23"/>
              </a:solidFill>
              <a:effectLst/>
              <a:latin typeface="Inter"/>
            </a:endParaRPr>
          </a:p>
          <a:p>
            <a:pPr marL="228600" indent="-228600" algn="l">
              <a:lnSpc>
                <a:spcPts val="2100"/>
              </a:lnSpc>
              <a:buAutoNum type="arabicPeriod"/>
            </a:pPr>
            <a:r>
              <a:rPr lang="zh-CN" altLang="en-US" b="0" i="0" dirty="0">
                <a:solidFill>
                  <a:srgbClr val="1C1F23"/>
                </a:solidFill>
                <a:effectLst/>
                <a:latin typeface="Inter"/>
              </a:rPr>
              <a:t>设一个集合 </a:t>
            </a:r>
            <a:r>
              <a:rPr lang="en-US" altLang="zh-CN" b="0" i="0" dirty="0">
                <a:solidFill>
                  <a:srgbClr val="1C1F23"/>
                </a:solidFill>
                <a:effectLst/>
                <a:latin typeface="Inter"/>
              </a:rPr>
              <a:t>S </a:t>
            </a:r>
            <a:r>
              <a:rPr lang="zh-CN" altLang="en-US" b="0" i="0" dirty="0">
                <a:solidFill>
                  <a:srgbClr val="1C1F23"/>
                </a:solidFill>
                <a:effectLst/>
                <a:latin typeface="Inter"/>
              </a:rPr>
              <a:t>表示已确定最短路径的顶点集合，初始 </a:t>
            </a:r>
            <a:r>
              <a:rPr lang="en-US" altLang="zh-CN" b="0" i="0" dirty="0">
                <a:solidFill>
                  <a:srgbClr val="1C1F23"/>
                </a:solidFill>
                <a:effectLst/>
                <a:latin typeface="Inter"/>
              </a:rPr>
              <a:t>S = {s} </a:t>
            </a:r>
            <a:r>
              <a:rPr lang="zh-CN" altLang="en-US" b="0" i="0" dirty="0">
                <a:solidFill>
                  <a:srgbClr val="1C1F23"/>
                </a:solidFill>
                <a:effectLst/>
                <a:latin typeface="Inter"/>
              </a:rPr>
              <a:t>；集合 </a:t>
            </a:r>
            <a:r>
              <a:rPr lang="en-US" altLang="zh-CN" b="0" i="0" dirty="0">
                <a:solidFill>
                  <a:srgbClr val="1C1F23"/>
                </a:solidFill>
                <a:effectLst/>
                <a:latin typeface="Inter"/>
              </a:rPr>
              <a:t>U </a:t>
            </a:r>
            <a:r>
              <a:rPr lang="zh-CN" altLang="en-US" b="0" i="0" dirty="0">
                <a:solidFill>
                  <a:srgbClr val="1C1F23"/>
                </a:solidFill>
                <a:effectLst/>
                <a:latin typeface="Inter"/>
              </a:rPr>
              <a:t>表示未确定最短路径的顶点集合，初始 </a:t>
            </a:r>
            <a:r>
              <a:rPr lang="en-US" altLang="zh-CN" b="0" i="0" dirty="0">
                <a:solidFill>
                  <a:srgbClr val="1C1F23"/>
                </a:solidFill>
                <a:effectLst/>
                <a:latin typeface="Inter"/>
              </a:rPr>
              <a:t>U={t, v, w} </a:t>
            </a:r>
            <a:r>
              <a:rPr lang="zh-CN" altLang="en-US" b="0" i="0" dirty="0">
                <a:solidFill>
                  <a:srgbClr val="1C1F23"/>
                </a:solidFill>
                <a:effectLst/>
                <a:latin typeface="Inter"/>
              </a:rPr>
              <a:t>。 </a:t>
            </a:r>
            <a:endParaRPr lang="en-US" altLang="zh-CN" b="0" i="0" dirty="0">
              <a:solidFill>
                <a:srgbClr val="1C1F23"/>
              </a:solidFill>
              <a:effectLst/>
              <a:latin typeface="Inter"/>
            </a:endParaRPr>
          </a:p>
          <a:p>
            <a:pPr marL="228600" indent="-228600" algn="l">
              <a:lnSpc>
                <a:spcPts val="2100"/>
              </a:lnSpc>
              <a:buAutoNum type="arabicPeriod"/>
            </a:pPr>
            <a:r>
              <a:rPr lang="zh-CN" altLang="en-US" b="0" i="0" dirty="0">
                <a:solidFill>
                  <a:srgbClr val="1C1F23"/>
                </a:solidFill>
                <a:effectLst/>
                <a:latin typeface="Inter"/>
              </a:rPr>
              <a:t>第一轮 </a:t>
            </a:r>
            <a:r>
              <a:rPr lang="en-US" altLang="zh-CN" b="0" i="0" dirty="0">
                <a:solidFill>
                  <a:srgbClr val="1C1F23"/>
                </a:solidFill>
                <a:effectLst/>
                <a:latin typeface="Inter"/>
              </a:rPr>
              <a:t>- </a:t>
            </a:r>
            <a:r>
              <a:rPr lang="zh-CN" altLang="en-US" b="0" i="0" dirty="0">
                <a:solidFill>
                  <a:srgbClr val="1C1F23"/>
                </a:solidFill>
                <a:effectLst/>
                <a:latin typeface="Inter"/>
              </a:rPr>
              <a:t>从源点 </a:t>
            </a:r>
            <a:r>
              <a:rPr lang="en-US" altLang="zh-CN" b="0" i="0" dirty="0">
                <a:solidFill>
                  <a:srgbClr val="1C1F23"/>
                </a:solidFill>
                <a:effectLst/>
                <a:latin typeface="Inter"/>
              </a:rPr>
              <a:t>s </a:t>
            </a:r>
            <a:r>
              <a:rPr lang="zh-CN" altLang="en-US" b="0" i="0" dirty="0">
                <a:solidFill>
                  <a:srgbClr val="1C1F23"/>
                </a:solidFill>
                <a:effectLst/>
                <a:latin typeface="Inter"/>
              </a:rPr>
              <a:t>出发，有三条边分别指向 </a:t>
            </a:r>
            <a:r>
              <a:rPr lang="en-US" altLang="zh-CN" b="0" i="0" dirty="0">
                <a:solidFill>
                  <a:srgbClr val="1C1F23"/>
                </a:solidFill>
                <a:effectLst/>
                <a:latin typeface="Inter"/>
              </a:rPr>
              <a:t>t</a:t>
            </a:r>
            <a:r>
              <a:rPr lang="zh-CN" altLang="en-US" b="0" i="0" dirty="0">
                <a:solidFill>
                  <a:srgbClr val="1C1F23"/>
                </a:solidFill>
                <a:effectLst/>
                <a:latin typeface="Inter"/>
              </a:rPr>
              <a:t>、</a:t>
            </a:r>
            <a:r>
              <a:rPr lang="en-US" altLang="zh-CN" b="0" i="0" dirty="0">
                <a:solidFill>
                  <a:srgbClr val="1C1F23"/>
                </a:solidFill>
                <a:effectLst/>
                <a:latin typeface="Inter"/>
              </a:rPr>
              <a:t>v</a:t>
            </a:r>
            <a:r>
              <a:rPr lang="zh-CN" altLang="en-US" b="0" i="0" dirty="0">
                <a:solidFill>
                  <a:srgbClr val="1C1F23"/>
                </a:solidFill>
                <a:effectLst/>
                <a:latin typeface="Inter"/>
              </a:rPr>
              <a:t>、</a:t>
            </a:r>
            <a:r>
              <a:rPr lang="en-US" altLang="zh-CN" b="0" i="0" dirty="0">
                <a:solidFill>
                  <a:srgbClr val="1C1F23"/>
                </a:solidFill>
                <a:effectLst/>
                <a:latin typeface="Inter"/>
              </a:rPr>
              <a:t>w </a:t>
            </a:r>
            <a:r>
              <a:rPr lang="zh-CN" altLang="en-US" b="0" i="0" dirty="0">
                <a:solidFill>
                  <a:srgbClr val="1C1F23"/>
                </a:solidFill>
                <a:effectLst/>
                <a:latin typeface="Inter"/>
              </a:rPr>
              <a:t>，对应的边权为 </a:t>
            </a:r>
            <a:r>
              <a:rPr lang="en-US" altLang="zh-CN" b="0" i="0" dirty="0">
                <a:solidFill>
                  <a:srgbClr val="1C1F23"/>
                </a:solidFill>
                <a:effectLst/>
                <a:latin typeface="Inter"/>
              </a:rPr>
              <a:t>2</a:t>
            </a:r>
            <a:r>
              <a:rPr lang="zh-CN" altLang="en-US" b="0" i="0" dirty="0">
                <a:solidFill>
                  <a:srgbClr val="1C1F23"/>
                </a:solidFill>
                <a:effectLst/>
                <a:latin typeface="Inter"/>
              </a:rPr>
              <a:t>、</a:t>
            </a:r>
            <a:r>
              <a:rPr lang="en-US" altLang="zh-CN" b="0" i="0" dirty="0">
                <a:solidFill>
                  <a:srgbClr val="1C1F23"/>
                </a:solidFill>
                <a:effectLst/>
                <a:latin typeface="Inter"/>
              </a:rPr>
              <a:t>6</a:t>
            </a:r>
            <a:r>
              <a:rPr lang="zh-CN" altLang="en-US" b="0" i="0" dirty="0">
                <a:solidFill>
                  <a:srgbClr val="1C1F23"/>
                </a:solidFill>
                <a:effectLst/>
                <a:latin typeface="Inter"/>
              </a:rPr>
              <a:t>、</a:t>
            </a:r>
            <a:r>
              <a:rPr lang="en-US" altLang="zh-CN" b="0" i="0" dirty="0">
                <a:solidFill>
                  <a:srgbClr val="1C1F23"/>
                </a:solidFill>
                <a:effectLst/>
                <a:latin typeface="Inter"/>
              </a:rPr>
              <a:t>4 </a:t>
            </a:r>
            <a:r>
              <a:rPr lang="zh-CN" altLang="en-US" b="0" i="0" dirty="0">
                <a:solidFill>
                  <a:srgbClr val="1C1F23"/>
                </a:solidFill>
                <a:effectLst/>
                <a:latin typeface="Inter"/>
              </a:rPr>
              <a:t>。 </a:t>
            </a:r>
            <a:r>
              <a:rPr lang="en-US" altLang="zh-CN" b="0" i="0" dirty="0">
                <a:solidFill>
                  <a:srgbClr val="1C1F23"/>
                </a:solidFill>
                <a:effectLst/>
                <a:latin typeface="Inter"/>
              </a:rPr>
              <a:t>- </a:t>
            </a:r>
            <a:r>
              <a:rPr lang="zh-CN" altLang="en-US" b="0" i="0" dirty="0">
                <a:solidFill>
                  <a:srgbClr val="1C1F23"/>
                </a:solidFill>
                <a:effectLst/>
                <a:latin typeface="Inter"/>
              </a:rPr>
              <a:t>比较 </a:t>
            </a:r>
            <a:r>
              <a:rPr lang="en-US" altLang="zh-CN" b="0" i="0" dirty="0" err="1">
                <a:solidFill>
                  <a:srgbClr val="1C1F23"/>
                </a:solidFill>
                <a:effectLst/>
                <a:latin typeface="Inter"/>
              </a:rPr>
              <a:t>dist</a:t>
            </a:r>
            <a:r>
              <a:rPr lang="en-US" altLang="zh-CN" b="0" i="0" dirty="0">
                <a:solidFill>
                  <a:srgbClr val="1C1F23"/>
                </a:solidFill>
                <a:effectLst/>
                <a:latin typeface="Inter"/>
              </a:rPr>
              <a:t>[t]</a:t>
            </a:r>
            <a:r>
              <a:rPr lang="zh-CN" altLang="en-US" b="0" i="0" dirty="0">
                <a:solidFill>
                  <a:srgbClr val="1C1F23"/>
                </a:solidFill>
                <a:effectLst/>
                <a:latin typeface="Inter"/>
              </a:rPr>
              <a:t>（初始 ∞）与 </a:t>
            </a:r>
            <a:r>
              <a:rPr lang="en-US" altLang="zh-CN" b="0" i="0" dirty="0" err="1">
                <a:solidFill>
                  <a:srgbClr val="1C1F23"/>
                </a:solidFill>
                <a:effectLst/>
                <a:latin typeface="Inter"/>
              </a:rPr>
              <a:t>dist</a:t>
            </a:r>
            <a:r>
              <a:rPr lang="en-US" altLang="zh-CN" b="0" i="0" dirty="0">
                <a:solidFill>
                  <a:srgbClr val="1C1F23"/>
                </a:solidFill>
                <a:effectLst/>
                <a:latin typeface="Inter"/>
              </a:rPr>
              <a:t>[s]+2 = 0 + 2=2 </a:t>
            </a:r>
            <a:r>
              <a:rPr lang="zh-CN" altLang="en-US" b="0" i="0" dirty="0">
                <a:solidFill>
                  <a:srgbClr val="1C1F23"/>
                </a:solidFill>
                <a:effectLst/>
                <a:latin typeface="Inter"/>
              </a:rPr>
              <a:t>，更新 </a:t>
            </a:r>
            <a:r>
              <a:rPr lang="en-US" altLang="zh-CN" b="0" i="0" dirty="0" err="1">
                <a:solidFill>
                  <a:srgbClr val="1C1F23"/>
                </a:solidFill>
                <a:effectLst/>
                <a:latin typeface="Inter"/>
              </a:rPr>
              <a:t>dist</a:t>
            </a:r>
            <a:r>
              <a:rPr lang="en-US" altLang="zh-CN" b="0" i="0" dirty="0">
                <a:solidFill>
                  <a:srgbClr val="1C1F23"/>
                </a:solidFill>
                <a:effectLst/>
                <a:latin typeface="Inter"/>
              </a:rPr>
              <a:t>[t]=2 </a:t>
            </a:r>
            <a:r>
              <a:rPr lang="zh-CN" altLang="en-US" b="0" i="0" dirty="0">
                <a:solidFill>
                  <a:srgbClr val="1C1F23"/>
                </a:solidFill>
                <a:effectLst/>
                <a:latin typeface="Inter"/>
              </a:rPr>
              <a:t>；比较 </a:t>
            </a:r>
            <a:r>
              <a:rPr lang="en-US" altLang="zh-CN" b="0" i="0" dirty="0" err="1">
                <a:solidFill>
                  <a:srgbClr val="1C1F23"/>
                </a:solidFill>
                <a:effectLst/>
                <a:latin typeface="Inter"/>
              </a:rPr>
              <a:t>dist</a:t>
            </a:r>
            <a:r>
              <a:rPr lang="en-US" altLang="zh-CN" b="0" i="0" dirty="0">
                <a:solidFill>
                  <a:srgbClr val="1C1F23"/>
                </a:solidFill>
                <a:effectLst/>
                <a:latin typeface="Inter"/>
              </a:rPr>
              <a:t>[v]</a:t>
            </a:r>
            <a:r>
              <a:rPr lang="zh-CN" altLang="en-US" b="0" i="0" dirty="0">
                <a:solidFill>
                  <a:srgbClr val="1C1F23"/>
                </a:solidFill>
                <a:effectLst/>
                <a:latin typeface="Inter"/>
              </a:rPr>
              <a:t>（初始 ∞）与 </a:t>
            </a:r>
            <a:r>
              <a:rPr lang="en-US" altLang="zh-CN" b="0" i="0" dirty="0" err="1">
                <a:solidFill>
                  <a:srgbClr val="1C1F23"/>
                </a:solidFill>
                <a:effectLst/>
                <a:latin typeface="Inter"/>
              </a:rPr>
              <a:t>dist</a:t>
            </a:r>
            <a:r>
              <a:rPr lang="en-US" altLang="zh-CN" b="0" i="0" dirty="0">
                <a:solidFill>
                  <a:srgbClr val="1C1F23"/>
                </a:solidFill>
                <a:effectLst/>
                <a:latin typeface="Inter"/>
              </a:rPr>
              <a:t>[s]+6 = 0+6 = 6 </a:t>
            </a:r>
            <a:r>
              <a:rPr lang="zh-CN" altLang="en-US" b="0" i="0" dirty="0">
                <a:solidFill>
                  <a:srgbClr val="1C1F23"/>
                </a:solidFill>
                <a:effectLst/>
                <a:latin typeface="Inter"/>
              </a:rPr>
              <a:t>，更新 </a:t>
            </a:r>
            <a:r>
              <a:rPr lang="en-US" altLang="zh-CN" b="0" i="0" dirty="0" err="1">
                <a:solidFill>
                  <a:srgbClr val="1C1F23"/>
                </a:solidFill>
                <a:effectLst/>
                <a:latin typeface="Inter"/>
              </a:rPr>
              <a:t>dist</a:t>
            </a:r>
            <a:r>
              <a:rPr lang="en-US" altLang="zh-CN" b="0" i="0" dirty="0">
                <a:solidFill>
                  <a:srgbClr val="1C1F23"/>
                </a:solidFill>
                <a:effectLst/>
                <a:latin typeface="Inter"/>
              </a:rPr>
              <a:t>[v]=6 </a:t>
            </a:r>
            <a:r>
              <a:rPr lang="zh-CN" altLang="en-US" b="0" i="0" dirty="0">
                <a:solidFill>
                  <a:srgbClr val="1C1F23"/>
                </a:solidFill>
                <a:effectLst/>
                <a:latin typeface="Inter"/>
              </a:rPr>
              <a:t>；比较 </a:t>
            </a:r>
            <a:r>
              <a:rPr lang="en-US" altLang="zh-CN" b="0" i="0" dirty="0" err="1">
                <a:solidFill>
                  <a:srgbClr val="1C1F23"/>
                </a:solidFill>
                <a:effectLst/>
                <a:latin typeface="Inter"/>
              </a:rPr>
              <a:t>dist</a:t>
            </a:r>
            <a:r>
              <a:rPr lang="en-US" altLang="zh-CN" b="0" i="0" dirty="0">
                <a:solidFill>
                  <a:srgbClr val="1C1F23"/>
                </a:solidFill>
                <a:effectLst/>
                <a:latin typeface="Inter"/>
              </a:rPr>
              <a:t>[w]</a:t>
            </a:r>
            <a:r>
              <a:rPr lang="zh-CN" altLang="en-US" b="0" i="0" dirty="0">
                <a:solidFill>
                  <a:srgbClr val="1C1F23"/>
                </a:solidFill>
                <a:effectLst/>
                <a:latin typeface="Inter"/>
              </a:rPr>
              <a:t>（初始 ∞）与 </a:t>
            </a:r>
            <a:r>
              <a:rPr lang="en-US" altLang="zh-CN" b="0" i="0" dirty="0" err="1">
                <a:solidFill>
                  <a:srgbClr val="1C1F23"/>
                </a:solidFill>
                <a:effectLst/>
                <a:latin typeface="Inter"/>
              </a:rPr>
              <a:t>dist</a:t>
            </a:r>
            <a:r>
              <a:rPr lang="en-US" altLang="zh-CN" b="0" i="0" dirty="0">
                <a:solidFill>
                  <a:srgbClr val="1C1F23"/>
                </a:solidFill>
                <a:effectLst/>
                <a:latin typeface="Inter"/>
              </a:rPr>
              <a:t>[s]+4 = 0 + 4 = 4 </a:t>
            </a:r>
            <a:r>
              <a:rPr lang="zh-CN" altLang="en-US" b="0" i="0" dirty="0">
                <a:solidFill>
                  <a:srgbClr val="1C1F23"/>
                </a:solidFill>
                <a:effectLst/>
                <a:latin typeface="Inter"/>
              </a:rPr>
              <a:t>，更新 </a:t>
            </a:r>
            <a:r>
              <a:rPr lang="en-US" altLang="zh-CN" b="0" i="0" dirty="0" err="1">
                <a:solidFill>
                  <a:srgbClr val="1C1F23"/>
                </a:solidFill>
                <a:effectLst/>
                <a:latin typeface="Inter"/>
              </a:rPr>
              <a:t>dist</a:t>
            </a:r>
            <a:r>
              <a:rPr lang="en-US" altLang="zh-CN" b="0" i="0" dirty="0">
                <a:solidFill>
                  <a:srgbClr val="1C1F23"/>
                </a:solidFill>
                <a:effectLst/>
                <a:latin typeface="Inter"/>
              </a:rPr>
              <a:t>[w]=4 </a:t>
            </a:r>
            <a:r>
              <a:rPr lang="zh-CN" altLang="en-US" b="0" i="0" dirty="0">
                <a:solidFill>
                  <a:srgbClr val="1C1F23"/>
                </a:solidFill>
                <a:effectLst/>
                <a:latin typeface="Inter"/>
              </a:rPr>
              <a:t>。 </a:t>
            </a:r>
            <a:endParaRPr lang="en-US" altLang="zh-CN" b="0" i="0" dirty="0">
              <a:solidFill>
                <a:srgbClr val="1C1F23"/>
              </a:solidFill>
              <a:effectLst/>
              <a:latin typeface="Inter"/>
            </a:endParaRPr>
          </a:p>
          <a:p>
            <a:pPr marL="228600" indent="-228600" algn="l">
              <a:lnSpc>
                <a:spcPts val="2100"/>
              </a:lnSpc>
              <a:buAutoNum type="arabicPeriod"/>
            </a:pPr>
            <a:r>
              <a:rPr lang="en-US" altLang="zh-CN" b="0" i="0" dirty="0">
                <a:solidFill>
                  <a:srgbClr val="1C1F23"/>
                </a:solidFill>
                <a:effectLst/>
                <a:latin typeface="Inter"/>
              </a:rPr>
              <a:t> </a:t>
            </a:r>
            <a:r>
              <a:rPr lang="zh-CN" altLang="en-US" b="0" i="0" dirty="0">
                <a:solidFill>
                  <a:srgbClr val="1C1F23"/>
                </a:solidFill>
                <a:effectLst/>
                <a:latin typeface="Inter"/>
              </a:rPr>
              <a:t>在 </a:t>
            </a:r>
            <a:r>
              <a:rPr lang="en-US" altLang="zh-CN" b="0" i="0" dirty="0">
                <a:solidFill>
                  <a:srgbClr val="1C1F23"/>
                </a:solidFill>
                <a:effectLst/>
                <a:latin typeface="Inter"/>
              </a:rPr>
              <a:t>U </a:t>
            </a:r>
            <a:r>
              <a:rPr lang="zh-CN" altLang="en-US" b="0" i="0" dirty="0">
                <a:solidFill>
                  <a:srgbClr val="1C1F23"/>
                </a:solidFill>
                <a:effectLst/>
                <a:latin typeface="Inter"/>
              </a:rPr>
              <a:t>集合中选择距离最小的顶点，此时 </a:t>
            </a:r>
            <a:r>
              <a:rPr lang="en-US" altLang="zh-CN" b="0" i="0" dirty="0" err="1">
                <a:solidFill>
                  <a:srgbClr val="1C1F23"/>
                </a:solidFill>
                <a:effectLst/>
                <a:latin typeface="Inter"/>
              </a:rPr>
              <a:t>dist</a:t>
            </a:r>
            <a:r>
              <a:rPr lang="en-US" altLang="zh-CN" b="0" i="0" dirty="0">
                <a:solidFill>
                  <a:srgbClr val="1C1F23"/>
                </a:solidFill>
                <a:effectLst/>
                <a:latin typeface="Inter"/>
              </a:rPr>
              <a:t>[t]=2 </a:t>
            </a:r>
            <a:r>
              <a:rPr lang="zh-CN" altLang="en-US" b="0" i="0" dirty="0">
                <a:solidFill>
                  <a:srgbClr val="1C1F23"/>
                </a:solidFill>
                <a:effectLst/>
                <a:latin typeface="Inter"/>
              </a:rPr>
              <a:t>最小，将 </a:t>
            </a:r>
            <a:r>
              <a:rPr lang="en-US" altLang="zh-CN" b="0" i="0" dirty="0">
                <a:solidFill>
                  <a:srgbClr val="1C1F23"/>
                </a:solidFill>
                <a:effectLst/>
                <a:latin typeface="Inter"/>
              </a:rPr>
              <a:t>t </a:t>
            </a:r>
            <a:r>
              <a:rPr lang="zh-CN" altLang="en-US" b="0" i="0" dirty="0">
                <a:solidFill>
                  <a:srgbClr val="1C1F23"/>
                </a:solidFill>
                <a:effectLst/>
                <a:latin typeface="Inter"/>
              </a:rPr>
              <a:t>加入集合 </a:t>
            </a:r>
            <a:r>
              <a:rPr lang="en-US" altLang="zh-CN" b="0" i="0" dirty="0">
                <a:solidFill>
                  <a:srgbClr val="1C1F23"/>
                </a:solidFill>
                <a:effectLst/>
                <a:latin typeface="Inter"/>
              </a:rPr>
              <a:t>S </a:t>
            </a:r>
            <a:r>
              <a:rPr lang="zh-CN" altLang="en-US" b="0" i="0" dirty="0">
                <a:solidFill>
                  <a:srgbClr val="1C1F23"/>
                </a:solidFill>
                <a:effectLst/>
                <a:latin typeface="Inter"/>
              </a:rPr>
              <a:t>，即 </a:t>
            </a:r>
            <a:r>
              <a:rPr lang="en-US" altLang="zh-CN" b="0" i="0" dirty="0">
                <a:solidFill>
                  <a:srgbClr val="1C1F23"/>
                </a:solidFill>
                <a:effectLst/>
                <a:latin typeface="Inter"/>
              </a:rPr>
              <a:t>S = {s, t} </a:t>
            </a:r>
            <a:r>
              <a:rPr lang="zh-CN" altLang="en-US" b="0" i="0" dirty="0">
                <a:solidFill>
                  <a:srgbClr val="1C1F23"/>
                </a:solidFill>
                <a:effectLst/>
                <a:latin typeface="Inter"/>
              </a:rPr>
              <a:t>，</a:t>
            </a:r>
            <a:r>
              <a:rPr lang="en-US" altLang="zh-CN" b="0" i="0" dirty="0">
                <a:solidFill>
                  <a:srgbClr val="1C1F23"/>
                </a:solidFill>
                <a:effectLst/>
                <a:latin typeface="Inter"/>
              </a:rPr>
              <a:t>U={v, w} </a:t>
            </a:r>
            <a:r>
              <a:rPr lang="zh-CN" altLang="en-US" b="0" i="0" dirty="0">
                <a:solidFill>
                  <a:srgbClr val="1C1F23"/>
                </a:solidFill>
                <a:effectLst/>
                <a:latin typeface="Inter"/>
              </a:rPr>
              <a:t>。 </a:t>
            </a:r>
            <a:endParaRPr lang="en-US" altLang="zh-CN" b="0" i="0" dirty="0">
              <a:solidFill>
                <a:srgbClr val="1C1F23"/>
              </a:solidFill>
              <a:effectLst/>
              <a:latin typeface="Inter"/>
            </a:endParaRPr>
          </a:p>
          <a:p>
            <a:pPr marL="228600" indent="-228600" algn="l">
              <a:lnSpc>
                <a:spcPts val="2100"/>
              </a:lnSpc>
              <a:buAutoNum type="arabicPeriod"/>
            </a:pPr>
            <a:r>
              <a:rPr lang="zh-CN" altLang="en-US" b="0" i="0" dirty="0">
                <a:solidFill>
                  <a:srgbClr val="1C1F23"/>
                </a:solidFill>
                <a:effectLst/>
                <a:latin typeface="Inter"/>
              </a:rPr>
              <a:t>第二轮 </a:t>
            </a:r>
            <a:r>
              <a:rPr lang="en-US" altLang="zh-CN" b="0" i="0" dirty="0">
                <a:solidFill>
                  <a:srgbClr val="1C1F23"/>
                </a:solidFill>
                <a:effectLst/>
                <a:latin typeface="Inter"/>
              </a:rPr>
              <a:t>- </a:t>
            </a:r>
            <a:r>
              <a:rPr lang="zh-CN" altLang="en-US" b="0" i="0" dirty="0">
                <a:solidFill>
                  <a:srgbClr val="1C1F23"/>
                </a:solidFill>
                <a:effectLst/>
                <a:latin typeface="Inter"/>
              </a:rPr>
              <a:t>从已选顶点 </a:t>
            </a:r>
            <a:r>
              <a:rPr lang="en-US" altLang="zh-CN" b="0" i="0" dirty="0">
                <a:solidFill>
                  <a:srgbClr val="1C1F23"/>
                </a:solidFill>
                <a:effectLst/>
                <a:latin typeface="Inter"/>
              </a:rPr>
              <a:t>s</a:t>
            </a:r>
            <a:r>
              <a:rPr lang="zh-CN" altLang="en-US" b="0" i="0" dirty="0">
                <a:solidFill>
                  <a:srgbClr val="1C1F23"/>
                </a:solidFill>
                <a:effectLst/>
                <a:latin typeface="Inter"/>
              </a:rPr>
              <a:t>、</a:t>
            </a:r>
            <a:r>
              <a:rPr lang="en-US" altLang="zh-CN" b="0" i="0" dirty="0">
                <a:solidFill>
                  <a:srgbClr val="1C1F23"/>
                </a:solidFill>
                <a:effectLst/>
                <a:latin typeface="Inter"/>
              </a:rPr>
              <a:t>t </a:t>
            </a:r>
            <a:r>
              <a:rPr lang="zh-CN" altLang="en-US" b="0" i="0" dirty="0">
                <a:solidFill>
                  <a:srgbClr val="1C1F23"/>
                </a:solidFill>
                <a:effectLst/>
                <a:latin typeface="Inter"/>
              </a:rPr>
              <a:t>出发找相邻未选顶点。从 </a:t>
            </a:r>
            <a:r>
              <a:rPr lang="en-US" altLang="zh-CN" b="0" i="0" dirty="0">
                <a:solidFill>
                  <a:srgbClr val="1C1F23"/>
                </a:solidFill>
                <a:effectLst/>
                <a:latin typeface="Inter"/>
              </a:rPr>
              <a:t>s </a:t>
            </a:r>
            <a:r>
              <a:rPr lang="zh-CN" altLang="en-US" b="0" i="0" dirty="0">
                <a:solidFill>
                  <a:srgbClr val="1C1F23"/>
                </a:solidFill>
                <a:effectLst/>
                <a:latin typeface="Inter"/>
              </a:rPr>
              <a:t>出发到 </a:t>
            </a:r>
            <a:r>
              <a:rPr lang="en-US" altLang="zh-CN" b="0" i="0" dirty="0">
                <a:solidFill>
                  <a:srgbClr val="1C1F23"/>
                </a:solidFill>
                <a:effectLst/>
                <a:latin typeface="Inter"/>
              </a:rPr>
              <a:t>v </a:t>
            </a:r>
            <a:r>
              <a:rPr lang="zh-CN" altLang="en-US" b="0" i="0" dirty="0">
                <a:solidFill>
                  <a:srgbClr val="1C1F23"/>
                </a:solidFill>
                <a:effectLst/>
                <a:latin typeface="Inter"/>
              </a:rPr>
              <a:t>距离为 </a:t>
            </a:r>
            <a:r>
              <a:rPr lang="en-US" altLang="zh-CN" b="0" i="0" dirty="0">
                <a:solidFill>
                  <a:srgbClr val="1C1F23"/>
                </a:solidFill>
                <a:effectLst/>
                <a:latin typeface="Inter"/>
              </a:rPr>
              <a:t>6 </a:t>
            </a:r>
            <a:r>
              <a:rPr lang="zh-CN" altLang="en-US" b="0" i="0" dirty="0">
                <a:solidFill>
                  <a:srgbClr val="1C1F23"/>
                </a:solidFill>
                <a:effectLst/>
                <a:latin typeface="Inter"/>
              </a:rPr>
              <a:t>，到 </a:t>
            </a:r>
            <a:r>
              <a:rPr lang="en-US" altLang="zh-CN" b="0" i="0" dirty="0">
                <a:solidFill>
                  <a:srgbClr val="1C1F23"/>
                </a:solidFill>
                <a:effectLst/>
                <a:latin typeface="Inter"/>
              </a:rPr>
              <a:t>w </a:t>
            </a:r>
            <a:r>
              <a:rPr lang="zh-CN" altLang="en-US" b="0" i="0" dirty="0">
                <a:solidFill>
                  <a:srgbClr val="1C1F23"/>
                </a:solidFill>
                <a:effectLst/>
                <a:latin typeface="Inter"/>
              </a:rPr>
              <a:t>距离为 </a:t>
            </a:r>
            <a:r>
              <a:rPr lang="en-US" altLang="zh-CN" b="0" i="0" dirty="0">
                <a:solidFill>
                  <a:srgbClr val="1C1F23"/>
                </a:solidFill>
                <a:effectLst/>
                <a:latin typeface="Inter"/>
              </a:rPr>
              <a:t>4 </a:t>
            </a:r>
            <a:r>
              <a:rPr lang="zh-CN" altLang="en-US" b="0" i="0" dirty="0">
                <a:solidFill>
                  <a:srgbClr val="1C1F23"/>
                </a:solidFill>
                <a:effectLst/>
                <a:latin typeface="Inter"/>
              </a:rPr>
              <a:t>。 </a:t>
            </a:r>
            <a:r>
              <a:rPr lang="en-US" altLang="zh-CN" b="0" i="0" dirty="0">
                <a:solidFill>
                  <a:srgbClr val="1C1F23"/>
                </a:solidFill>
                <a:effectLst/>
                <a:latin typeface="Inter"/>
              </a:rPr>
              <a:t>- </a:t>
            </a:r>
            <a:r>
              <a:rPr lang="zh-CN" altLang="en-US" b="0" i="0" dirty="0">
                <a:solidFill>
                  <a:srgbClr val="1C1F23"/>
                </a:solidFill>
                <a:effectLst/>
                <a:latin typeface="Inter"/>
              </a:rPr>
              <a:t>比较 </a:t>
            </a:r>
            <a:r>
              <a:rPr lang="en-US" altLang="zh-CN" b="0" i="0" dirty="0" err="1">
                <a:solidFill>
                  <a:srgbClr val="1C1F23"/>
                </a:solidFill>
                <a:effectLst/>
                <a:latin typeface="Inter"/>
              </a:rPr>
              <a:t>dist</a:t>
            </a:r>
            <a:r>
              <a:rPr lang="en-US" altLang="zh-CN" b="0" i="0" dirty="0">
                <a:solidFill>
                  <a:srgbClr val="1C1F23"/>
                </a:solidFill>
                <a:effectLst/>
                <a:latin typeface="Inter"/>
              </a:rPr>
              <a:t>[w]</a:t>
            </a:r>
            <a:r>
              <a:rPr lang="zh-CN" altLang="en-US" b="0" i="0" dirty="0">
                <a:solidFill>
                  <a:srgbClr val="1C1F23"/>
                </a:solidFill>
                <a:effectLst/>
                <a:latin typeface="Inter"/>
              </a:rPr>
              <a:t>（当前值为 </a:t>
            </a:r>
            <a:r>
              <a:rPr lang="en-US" altLang="zh-CN" b="0" i="0" dirty="0">
                <a:solidFill>
                  <a:srgbClr val="1C1F23"/>
                </a:solidFill>
                <a:effectLst/>
                <a:latin typeface="Inter"/>
              </a:rPr>
              <a:t>4 </a:t>
            </a:r>
            <a:r>
              <a:rPr lang="zh-CN" altLang="en-US" b="0" i="0" dirty="0">
                <a:solidFill>
                  <a:srgbClr val="1C1F23"/>
                </a:solidFill>
                <a:effectLst/>
                <a:latin typeface="Inter"/>
              </a:rPr>
              <a:t>），不更新；比较 </a:t>
            </a:r>
            <a:r>
              <a:rPr lang="en-US" altLang="zh-CN" b="0" i="0" dirty="0" err="1">
                <a:solidFill>
                  <a:srgbClr val="1C1F23"/>
                </a:solidFill>
                <a:effectLst/>
                <a:latin typeface="Inter"/>
              </a:rPr>
              <a:t>dist</a:t>
            </a:r>
            <a:r>
              <a:rPr lang="en-US" altLang="zh-CN" b="0" i="0" dirty="0">
                <a:solidFill>
                  <a:srgbClr val="1C1F23"/>
                </a:solidFill>
                <a:effectLst/>
                <a:latin typeface="Inter"/>
              </a:rPr>
              <a:t>[v]</a:t>
            </a:r>
            <a:r>
              <a:rPr lang="zh-CN" altLang="en-US" b="0" i="0" dirty="0">
                <a:solidFill>
                  <a:srgbClr val="1C1F23"/>
                </a:solidFill>
                <a:effectLst/>
                <a:latin typeface="Inter"/>
              </a:rPr>
              <a:t>（当前值为 </a:t>
            </a:r>
            <a:r>
              <a:rPr lang="en-US" altLang="zh-CN" b="0" i="0" dirty="0">
                <a:solidFill>
                  <a:srgbClr val="1C1F23"/>
                </a:solidFill>
                <a:effectLst/>
                <a:latin typeface="Inter"/>
              </a:rPr>
              <a:t>6 </a:t>
            </a:r>
            <a:r>
              <a:rPr lang="zh-CN" altLang="en-US" b="0" i="0" dirty="0">
                <a:solidFill>
                  <a:srgbClr val="1C1F23"/>
                </a:solidFill>
                <a:effectLst/>
                <a:latin typeface="Inter"/>
              </a:rPr>
              <a:t>），没有新的更短路径到达 </a:t>
            </a:r>
            <a:r>
              <a:rPr lang="en-US" altLang="zh-CN" b="0" i="0" dirty="0">
                <a:solidFill>
                  <a:srgbClr val="1C1F23"/>
                </a:solidFill>
                <a:effectLst/>
                <a:latin typeface="Inter"/>
              </a:rPr>
              <a:t>v </a:t>
            </a:r>
            <a:r>
              <a:rPr lang="zh-CN" altLang="en-US" b="0" i="0" dirty="0">
                <a:solidFill>
                  <a:srgbClr val="1C1F23"/>
                </a:solidFill>
                <a:effectLst/>
                <a:latin typeface="Inter"/>
              </a:rPr>
              <a:t>，不更新。 </a:t>
            </a:r>
            <a:endParaRPr lang="en-US" altLang="zh-CN" b="0" i="0" dirty="0">
              <a:solidFill>
                <a:srgbClr val="1C1F23"/>
              </a:solidFill>
              <a:effectLst/>
              <a:latin typeface="Inter"/>
            </a:endParaRPr>
          </a:p>
          <a:p>
            <a:pPr marL="228600" indent="-228600" algn="l">
              <a:lnSpc>
                <a:spcPts val="2100"/>
              </a:lnSpc>
              <a:buAutoNum type="arabicPeriod"/>
            </a:pPr>
            <a:r>
              <a:rPr lang="en-US" altLang="zh-CN" b="0" i="0" dirty="0">
                <a:solidFill>
                  <a:srgbClr val="1C1F23"/>
                </a:solidFill>
                <a:effectLst/>
                <a:latin typeface="Inter"/>
              </a:rPr>
              <a:t> </a:t>
            </a:r>
            <a:r>
              <a:rPr lang="zh-CN" altLang="en-US" b="0" i="0" dirty="0">
                <a:solidFill>
                  <a:srgbClr val="1C1F23"/>
                </a:solidFill>
                <a:effectLst/>
                <a:latin typeface="Inter"/>
              </a:rPr>
              <a:t>在 </a:t>
            </a:r>
            <a:r>
              <a:rPr lang="en-US" altLang="zh-CN" b="0" i="0" dirty="0">
                <a:solidFill>
                  <a:srgbClr val="1C1F23"/>
                </a:solidFill>
                <a:effectLst/>
                <a:latin typeface="Inter"/>
              </a:rPr>
              <a:t>U </a:t>
            </a:r>
            <a:r>
              <a:rPr lang="zh-CN" altLang="en-US" b="0" i="0" dirty="0">
                <a:solidFill>
                  <a:srgbClr val="1C1F23"/>
                </a:solidFill>
                <a:effectLst/>
                <a:latin typeface="Inter"/>
              </a:rPr>
              <a:t>集合中选择距离最小的顶点，此时 </a:t>
            </a:r>
            <a:r>
              <a:rPr lang="en-US" altLang="zh-CN" b="0" i="0" dirty="0" err="1">
                <a:solidFill>
                  <a:srgbClr val="1C1F23"/>
                </a:solidFill>
                <a:effectLst/>
                <a:latin typeface="Inter"/>
              </a:rPr>
              <a:t>dist</a:t>
            </a:r>
            <a:r>
              <a:rPr lang="en-US" altLang="zh-CN" b="0" i="0" dirty="0">
                <a:solidFill>
                  <a:srgbClr val="1C1F23"/>
                </a:solidFill>
                <a:effectLst/>
                <a:latin typeface="Inter"/>
              </a:rPr>
              <a:t>[w]=4 </a:t>
            </a:r>
            <a:r>
              <a:rPr lang="zh-CN" altLang="en-US" b="0" i="0" dirty="0">
                <a:solidFill>
                  <a:srgbClr val="1C1F23"/>
                </a:solidFill>
                <a:effectLst/>
                <a:latin typeface="Inter"/>
              </a:rPr>
              <a:t>最小，将 </a:t>
            </a:r>
            <a:r>
              <a:rPr lang="en-US" altLang="zh-CN" b="0" i="0" dirty="0">
                <a:solidFill>
                  <a:srgbClr val="1C1F23"/>
                </a:solidFill>
                <a:effectLst/>
                <a:latin typeface="Inter"/>
              </a:rPr>
              <a:t>w </a:t>
            </a:r>
            <a:r>
              <a:rPr lang="zh-CN" altLang="en-US" b="0" i="0" dirty="0">
                <a:solidFill>
                  <a:srgbClr val="1C1F23"/>
                </a:solidFill>
                <a:effectLst/>
                <a:latin typeface="Inter"/>
              </a:rPr>
              <a:t>加入集合 </a:t>
            </a:r>
            <a:r>
              <a:rPr lang="en-US" altLang="zh-CN" b="0" i="0" dirty="0">
                <a:solidFill>
                  <a:srgbClr val="1C1F23"/>
                </a:solidFill>
                <a:effectLst/>
                <a:latin typeface="Inter"/>
              </a:rPr>
              <a:t>S </a:t>
            </a:r>
            <a:r>
              <a:rPr lang="zh-CN" altLang="en-US" b="0" i="0" dirty="0">
                <a:solidFill>
                  <a:srgbClr val="1C1F23"/>
                </a:solidFill>
                <a:effectLst/>
                <a:latin typeface="Inter"/>
              </a:rPr>
              <a:t>，即 </a:t>
            </a:r>
            <a:r>
              <a:rPr lang="en-US" altLang="zh-CN" b="0" i="0" dirty="0">
                <a:solidFill>
                  <a:srgbClr val="1C1F23"/>
                </a:solidFill>
                <a:effectLst/>
                <a:latin typeface="Inter"/>
              </a:rPr>
              <a:t>S = {s, t, w} </a:t>
            </a:r>
            <a:r>
              <a:rPr lang="zh-CN" altLang="en-US" b="0" i="0" dirty="0">
                <a:solidFill>
                  <a:srgbClr val="1C1F23"/>
                </a:solidFill>
                <a:effectLst/>
                <a:latin typeface="Inter"/>
              </a:rPr>
              <a:t>，</a:t>
            </a:r>
            <a:r>
              <a:rPr lang="en-US" altLang="zh-CN" b="0" i="0" dirty="0">
                <a:solidFill>
                  <a:srgbClr val="1C1F23"/>
                </a:solidFill>
                <a:effectLst/>
                <a:latin typeface="Inter"/>
              </a:rPr>
              <a:t>U = {v} </a:t>
            </a:r>
            <a:r>
              <a:rPr lang="zh-CN" altLang="en-US" b="0" i="0" dirty="0">
                <a:solidFill>
                  <a:srgbClr val="1C1F23"/>
                </a:solidFill>
                <a:effectLst/>
                <a:latin typeface="Inter"/>
              </a:rPr>
              <a:t>。 </a:t>
            </a:r>
            <a:endParaRPr lang="en-US" altLang="zh-CN" b="0" i="0" dirty="0">
              <a:solidFill>
                <a:srgbClr val="1C1F23"/>
              </a:solidFill>
              <a:effectLst/>
              <a:latin typeface="Inter"/>
            </a:endParaRPr>
          </a:p>
          <a:p>
            <a:pPr marL="228600" indent="-228600" algn="l">
              <a:lnSpc>
                <a:spcPts val="2100"/>
              </a:lnSpc>
              <a:buAutoNum type="arabicPeriod"/>
            </a:pPr>
            <a:r>
              <a:rPr lang="zh-CN" altLang="en-US" b="0" i="0" dirty="0">
                <a:solidFill>
                  <a:srgbClr val="1C1F23"/>
                </a:solidFill>
                <a:effectLst/>
                <a:latin typeface="Inter"/>
              </a:rPr>
              <a:t>第三轮 </a:t>
            </a:r>
            <a:r>
              <a:rPr lang="en-US" altLang="zh-CN" b="0" i="0" dirty="0">
                <a:solidFill>
                  <a:srgbClr val="1C1F23"/>
                </a:solidFill>
                <a:effectLst/>
                <a:latin typeface="Inter"/>
              </a:rPr>
              <a:t>- </a:t>
            </a:r>
            <a:r>
              <a:rPr lang="zh-CN" altLang="en-US" b="0" i="0" dirty="0">
                <a:solidFill>
                  <a:srgbClr val="1C1F23"/>
                </a:solidFill>
                <a:effectLst/>
                <a:latin typeface="Inter"/>
              </a:rPr>
              <a:t>从已选顶点 </a:t>
            </a:r>
            <a:r>
              <a:rPr lang="en-US" altLang="zh-CN" b="0" i="0" dirty="0">
                <a:solidFill>
                  <a:srgbClr val="1C1F23"/>
                </a:solidFill>
                <a:effectLst/>
                <a:latin typeface="Inter"/>
              </a:rPr>
              <a:t>s</a:t>
            </a:r>
            <a:r>
              <a:rPr lang="zh-CN" altLang="en-US" b="0" i="0" dirty="0">
                <a:solidFill>
                  <a:srgbClr val="1C1F23"/>
                </a:solidFill>
                <a:effectLst/>
                <a:latin typeface="Inter"/>
              </a:rPr>
              <a:t>、</a:t>
            </a:r>
            <a:r>
              <a:rPr lang="en-US" altLang="zh-CN" b="0" i="0" dirty="0">
                <a:solidFill>
                  <a:srgbClr val="1C1F23"/>
                </a:solidFill>
                <a:effectLst/>
                <a:latin typeface="Inter"/>
              </a:rPr>
              <a:t>t</a:t>
            </a:r>
            <a:r>
              <a:rPr lang="zh-CN" altLang="en-US" b="0" i="0" dirty="0">
                <a:solidFill>
                  <a:srgbClr val="1C1F23"/>
                </a:solidFill>
                <a:effectLst/>
                <a:latin typeface="Inter"/>
              </a:rPr>
              <a:t>、</a:t>
            </a:r>
            <a:r>
              <a:rPr lang="en-US" altLang="zh-CN" b="0" i="0" dirty="0">
                <a:solidFill>
                  <a:srgbClr val="1C1F23"/>
                </a:solidFill>
                <a:effectLst/>
                <a:latin typeface="Inter"/>
              </a:rPr>
              <a:t>w </a:t>
            </a:r>
            <a:r>
              <a:rPr lang="zh-CN" altLang="en-US" b="0" i="0" dirty="0">
                <a:solidFill>
                  <a:srgbClr val="1C1F23"/>
                </a:solidFill>
                <a:effectLst/>
                <a:latin typeface="Inter"/>
              </a:rPr>
              <a:t>出发找相邻未选顶点 </a:t>
            </a:r>
            <a:r>
              <a:rPr lang="en-US" altLang="zh-CN" b="0" i="0" dirty="0">
                <a:solidFill>
                  <a:srgbClr val="1C1F23"/>
                </a:solidFill>
                <a:effectLst/>
                <a:latin typeface="Inter"/>
              </a:rPr>
              <a:t>v </a:t>
            </a:r>
            <a:r>
              <a:rPr lang="zh-CN" altLang="en-US" b="0" i="0" dirty="0">
                <a:solidFill>
                  <a:srgbClr val="1C1F23"/>
                </a:solidFill>
                <a:effectLst/>
                <a:latin typeface="Inter"/>
              </a:rPr>
              <a:t>。从 </a:t>
            </a:r>
            <a:r>
              <a:rPr lang="en-US" altLang="zh-CN" b="0" i="0" dirty="0">
                <a:solidFill>
                  <a:srgbClr val="1C1F23"/>
                </a:solidFill>
                <a:effectLst/>
                <a:latin typeface="Inter"/>
              </a:rPr>
              <a:t>s </a:t>
            </a:r>
            <a:r>
              <a:rPr lang="zh-CN" altLang="en-US" b="0" i="0" dirty="0">
                <a:solidFill>
                  <a:srgbClr val="1C1F23"/>
                </a:solidFill>
                <a:effectLst/>
                <a:latin typeface="Inter"/>
              </a:rPr>
              <a:t>到 </a:t>
            </a:r>
            <a:r>
              <a:rPr lang="en-US" altLang="zh-CN" b="0" i="0" dirty="0">
                <a:solidFill>
                  <a:srgbClr val="1C1F23"/>
                </a:solidFill>
                <a:effectLst/>
                <a:latin typeface="Inter"/>
              </a:rPr>
              <a:t>v </a:t>
            </a:r>
            <a:r>
              <a:rPr lang="zh-CN" altLang="en-US" b="0" i="0" dirty="0">
                <a:solidFill>
                  <a:srgbClr val="1C1F23"/>
                </a:solidFill>
                <a:effectLst/>
                <a:latin typeface="Inter"/>
              </a:rPr>
              <a:t>距离为 </a:t>
            </a:r>
            <a:r>
              <a:rPr lang="en-US" altLang="zh-CN" b="0" i="0" dirty="0">
                <a:solidFill>
                  <a:srgbClr val="1C1F23"/>
                </a:solidFill>
                <a:effectLst/>
                <a:latin typeface="Inter"/>
              </a:rPr>
              <a:t>6 </a:t>
            </a:r>
            <a:r>
              <a:rPr lang="zh-CN" altLang="en-US" b="0" i="0" dirty="0">
                <a:solidFill>
                  <a:srgbClr val="1C1F23"/>
                </a:solidFill>
                <a:effectLst/>
                <a:latin typeface="Inter"/>
              </a:rPr>
              <a:t>；</a:t>
            </a:r>
            <a:r>
              <a:rPr lang="en-US" altLang="zh-CN" b="0" i="0" dirty="0">
                <a:solidFill>
                  <a:srgbClr val="1C1F23"/>
                </a:solidFill>
                <a:effectLst/>
                <a:latin typeface="Inter"/>
              </a:rPr>
              <a:t> </a:t>
            </a:r>
            <a:r>
              <a:rPr lang="zh-CN" altLang="en-US" b="0" i="0" dirty="0">
                <a:solidFill>
                  <a:srgbClr val="1C1F23"/>
                </a:solidFill>
                <a:effectLst/>
                <a:latin typeface="Inter"/>
              </a:rPr>
              <a:t>将 </a:t>
            </a:r>
            <a:r>
              <a:rPr lang="en-US" altLang="zh-CN" b="0" i="0" dirty="0">
                <a:solidFill>
                  <a:srgbClr val="1C1F23"/>
                </a:solidFill>
                <a:effectLst/>
                <a:latin typeface="Inter"/>
              </a:rPr>
              <a:t>v </a:t>
            </a:r>
            <a:r>
              <a:rPr lang="zh-CN" altLang="en-US" b="0" i="0" dirty="0">
                <a:solidFill>
                  <a:srgbClr val="1C1F23"/>
                </a:solidFill>
                <a:effectLst/>
                <a:latin typeface="Inter"/>
              </a:rPr>
              <a:t>加入集合 </a:t>
            </a:r>
            <a:r>
              <a:rPr lang="en-US" altLang="zh-CN" b="0" i="0" dirty="0">
                <a:solidFill>
                  <a:srgbClr val="1C1F23"/>
                </a:solidFill>
                <a:effectLst/>
                <a:latin typeface="Inter"/>
              </a:rPr>
              <a:t>S </a:t>
            </a:r>
            <a:r>
              <a:rPr lang="zh-CN" altLang="en-US" b="0" i="0" dirty="0">
                <a:solidFill>
                  <a:srgbClr val="1C1F23"/>
                </a:solidFill>
                <a:effectLst/>
                <a:latin typeface="Inter"/>
              </a:rPr>
              <a:t>，</a:t>
            </a:r>
            <a:r>
              <a:rPr lang="en-US" altLang="zh-CN" b="0" i="0" dirty="0">
                <a:solidFill>
                  <a:srgbClr val="1C1F23"/>
                </a:solidFill>
                <a:effectLst/>
                <a:latin typeface="Inter"/>
              </a:rPr>
              <a:t>S={s, t, w, v} </a:t>
            </a:r>
            <a:r>
              <a:rPr lang="zh-CN" altLang="en-US" b="0" i="0" dirty="0">
                <a:solidFill>
                  <a:srgbClr val="1C1F23"/>
                </a:solidFill>
                <a:effectLst/>
                <a:latin typeface="Inter"/>
              </a:rPr>
              <a:t>，</a:t>
            </a:r>
            <a:r>
              <a:rPr lang="en-US" altLang="zh-CN" b="0" i="0" dirty="0">
                <a:solidFill>
                  <a:srgbClr val="1C1F23"/>
                </a:solidFill>
                <a:effectLst/>
                <a:latin typeface="Inter"/>
              </a:rPr>
              <a:t>U = { } </a:t>
            </a:r>
            <a:r>
              <a:rPr lang="zh-CN" altLang="en-US" b="0" i="0" dirty="0">
                <a:solidFill>
                  <a:srgbClr val="1C1F23"/>
                </a:solidFill>
                <a:effectLst/>
                <a:latin typeface="Inter"/>
              </a:rPr>
              <a:t>。 最终得到的路径顺序是按照顶点加入 </a:t>
            </a:r>
            <a:r>
              <a:rPr lang="en-US" altLang="zh-CN" b="0" i="0" dirty="0">
                <a:solidFill>
                  <a:srgbClr val="1C1F23"/>
                </a:solidFill>
                <a:effectLst/>
                <a:latin typeface="Inter"/>
              </a:rPr>
              <a:t>S </a:t>
            </a:r>
            <a:r>
              <a:rPr lang="zh-CN" altLang="en-US" b="0" i="0" dirty="0">
                <a:solidFill>
                  <a:srgbClr val="1C1F23"/>
                </a:solidFill>
                <a:effectLst/>
                <a:latin typeface="Inter"/>
              </a:rPr>
              <a:t>集合的顺序，即 </a:t>
            </a:r>
            <a:r>
              <a:rPr lang="en-US" altLang="zh-CN" b="0" i="0" dirty="0" err="1">
                <a:solidFill>
                  <a:srgbClr val="1C1F23"/>
                </a:solidFill>
                <a:effectLst/>
                <a:latin typeface="Inter"/>
              </a:rPr>
              <a:t>s,t,w,v</a:t>
            </a:r>
            <a:r>
              <a:rPr lang="en-US" altLang="zh-CN" b="0" i="0" dirty="0">
                <a:solidFill>
                  <a:srgbClr val="1C1F23"/>
                </a:solidFill>
                <a:effectLst/>
                <a:latin typeface="Inter"/>
              </a:rPr>
              <a:t> </a:t>
            </a:r>
            <a:r>
              <a:rPr lang="zh-CN" altLang="en-US" b="0" i="0" dirty="0">
                <a:solidFill>
                  <a:srgbClr val="1C1F23"/>
                </a:solidFill>
                <a:effectLst/>
                <a:latin typeface="Inter"/>
              </a:rPr>
              <a:t>，但此路径不是真正的最短路径。</a:t>
            </a:r>
            <a:endParaRPr lang="en-US" altLang="zh-CN" b="0" i="0" dirty="0">
              <a:solidFill>
                <a:srgbClr val="1C1F23"/>
              </a:solidFill>
              <a:effectLst/>
              <a:latin typeface="Inter"/>
            </a:endParaRPr>
          </a:p>
          <a:p>
            <a:pPr marL="228600" indent="-228600" algn="l">
              <a:lnSpc>
                <a:spcPts val="2100"/>
              </a:lnSpc>
              <a:buAutoNum type="arabicPeriod"/>
            </a:pPr>
            <a:r>
              <a:rPr lang="zh-CN" altLang="en-US" b="0" i="0" dirty="0">
                <a:solidFill>
                  <a:srgbClr val="1C1F23"/>
                </a:solidFill>
                <a:effectLst/>
                <a:latin typeface="Inter"/>
              </a:rPr>
              <a:t>真正从 </a:t>
            </a:r>
            <a:r>
              <a:rPr lang="en-US" altLang="zh-CN" b="0" i="0" dirty="0">
                <a:solidFill>
                  <a:srgbClr val="1C1F23"/>
                </a:solidFill>
                <a:effectLst/>
                <a:latin typeface="Inter"/>
              </a:rPr>
              <a:t>s </a:t>
            </a:r>
            <a:r>
              <a:rPr lang="zh-CN" altLang="en-US" b="0" i="0" dirty="0">
                <a:solidFill>
                  <a:srgbClr val="1C1F23"/>
                </a:solidFill>
                <a:effectLst/>
                <a:latin typeface="Inter"/>
              </a:rPr>
              <a:t>到 </a:t>
            </a:r>
            <a:r>
              <a:rPr lang="en-US" altLang="zh-CN" b="0" i="0" dirty="0">
                <a:solidFill>
                  <a:srgbClr val="1C1F23"/>
                </a:solidFill>
                <a:effectLst/>
                <a:latin typeface="Inter"/>
              </a:rPr>
              <a:t>t </a:t>
            </a:r>
            <a:r>
              <a:rPr lang="zh-CN" altLang="en-US" b="0" i="0" dirty="0">
                <a:solidFill>
                  <a:srgbClr val="1C1F23"/>
                </a:solidFill>
                <a:effectLst/>
                <a:latin typeface="Inter"/>
              </a:rPr>
              <a:t>的最短路径是 </a:t>
            </a:r>
            <a:r>
              <a:rPr lang="en-US" altLang="zh-CN" b="0" i="0" dirty="0">
                <a:solidFill>
                  <a:srgbClr val="1C1F23"/>
                </a:solidFill>
                <a:effectLst/>
                <a:latin typeface="Inter"/>
              </a:rPr>
              <a:t>s -&gt;v -&gt;w -&gt;t </a:t>
            </a:r>
            <a:r>
              <a:rPr lang="zh-CN" altLang="en-US" b="0" i="0" dirty="0">
                <a:solidFill>
                  <a:srgbClr val="1C1F23"/>
                </a:solidFill>
                <a:effectLst/>
                <a:latin typeface="Inter"/>
              </a:rPr>
              <a:t>，这是因为存在负权边，违背了迪杰斯特拉算法要求边权非负的前提 ，导致算法失效。 </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220</a:t>
            </a:fld>
            <a:endParaRPr lang="en-US" altLang="zh-CN"/>
          </a:p>
        </p:txBody>
      </p:sp>
    </p:spTree>
    <p:extLst>
      <p:ext uri="{BB962C8B-B14F-4D97-AF65-F5344CB8AC3E}">
        <p14:creationId xmlns:p14="http://schemas.microsoft.com/office/powerpoint/2010/main" val="21868147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Bellman-Ford</a:t>
            </a:r>
            <a:r>
              <a:rPr lang="zh-CN" altLang="en-US" dirty="0"/>
              <a:t>也叫</a:t>
            </a:r>
            <a:r>
              <a:rPr lang="en-US" altLang="zh-CN" dirty="0"/>
              <a:t>Bellman-Ford-Moore</a:t>
            </a:r>
            <a:r>
              <a:rPr lang="zh-CN" altLang="en-US" dirty="0"/>
              <a:t>算法</a:t>
            </a:r>
            <a:endParaRPr lang="en-US" altLang="zh-CN" dirty="0"/>
          </a:p>
          <a:p>
            <a:r>
              <a:rPr lang="zh-CN" altLang="en-US" dirty="0"/>
              <a:t>算法提出</a:t>
            </a:r>
            <a:r>
              <a:rPr lang="en-US" altLang="zh-CN" dirty="0"/>
              <a:t>—</a:t>
            </a:r>
            <a:r>
              <a:rPr lang="zh-CN" altLang="en-US" dirty="0"/>
              <a:t>算法完整版</a:t>
            </a:r>
            <a:r>
              <a:rPr lang="en-US" altLang="zh-CN" dirty="0"/>
              <a:t>—</a:t>
            </a:r>
            <a:r>
              <a:rPr lang="zh-CN" altLang="en-US" dirty="0"/>
              <a:t>算法变种</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222</a:t>
            </a:fld>
            <a:endParaRPr lang="en-US" altLang="zh-CN"/>
          </a:p>
        </p:txBody>
      </p:sp>
    </p:spTree>
    <p:extLst>
      <p:ext uri="{BB962C8B-B14F-4D97-AF65-F5344CB8AC3E}">
        <p14:creationId xmlns:p14="http://schemas.microsoft.com/office/powerpoint/2010/main" val="42686473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提问</a:t>
            </a:r>
            <a:endParaRPr lang="en-US" altLang="zh-CN" b="0" i="0" dirty="0">
              <a:solidFill>
                <a:srgbClr val="1C1F23"/>
              </a:solidFill>
              <a:effectLst/>
              <a:latin typeface="Inter"/>
            </a:endParaRPr>
          </a:p>
          <a:p>
            <a:r>
              <a:rPr lang="zh-CN" altLang="en-US" b="0" i="0" dirty="0">
                <a:solidFill>
                  <a:srgbClr val="1C1F23"/>
                </a:solidFill>
                <a:effectLst/>
                <a:latin typeface="Inter"/>
              </a:rPr>
              <a:t>答案是</a:t>
            </a:r>
            <a:r>
              <a:rPr lang="en-US" altLang="zh-CN" b="0" i="0" dirty="0">
                <a:solidFill>
                  <a:srgbClr val="1C1F23"/>
                </a:solidFill>
                <a:effectLst/>
                <a:latin typeface="Inter"/>
              </a:rPr>
              <a:t>B</a:t>
            </a:r>
            <a:r>
              <a:rPr lang="zh-CN" altLang="en-US" b="0" i="0" dirty="0">
                <a:solidFill>
                  <a:srgbClr val="1C1F23"/>
                </a:solidFill>
                <a:effectLst/>
                <a:latin typeface="Inter"/>
              </a:rPr>
              <a:t>。</a:t>
            </a:r>
            <a:endParaRPr lang="en-US" altLang="zh-CN" b="0" i="0" dirty="0">
              <a:solidFill>
                <a:srgbClr val="1C1F23"/>
              </a:solidFill>
              <a:effectLst/>
              <a:latin typeface="Inter"/>
            </a:endParaRPr>
          </a:p>
          <a:p>
            <a:r>
              <a:rPr lang="zh-CN" altLang="en-US" b="0" i="0" dirty="0">
                <a:solidFill>
                  <a:srgbClr val="1C1F23"/>
                </a:solidFill>
                <a:effectLst/>
                <a:latin typeface="Inter"/>
              </a:rPr>
              <a:t> </a:t>
            </a:r>
            <a:r>
              <a:rPr lang="en-US" altLang="zh-CN" b="0" i="0" dirty="0">
                <a:solidFill>
                  <a:srgbClr val="1C1F23"/>
                </a:solidFill>
                <a:effectLst/>
                <a:latin typeface="Inter"/>
              </a:rPr>
              <a:t> </a:t>
            </a:r>
            <a:r>
              <a:rPr lang="zh-CN" altLang="en-US" b="0" i="0" dirty="0">
                <a:solidFill>
                  <a:srgbClr val="1C1F23"/>
                </a:solidFill>
                <a:effectLst/>
                <a:latin typeface="Inter"/>
              </a:rPr>
              <a:t>分析 </a:t>
            </a:r>
            <a:r>
              <a:rPr lang="en-US" altLang="zh-CN" b="0" i="0" dirty="0">
                <a:solidFill>
                  <a:srgbClr val="1C1F23"/>
                </a:solidFill>
                <a:effectLst/>
                <a:latin typeface="Inter"/>
              </a:rPr>
              <a:t>- </a:t>
            </a:r>
            <a:r>
              <a:rPr lang="zh-CN" altLang="en-US" b="0" i="0" dirty="0">
                <a:solidFill>
                  <a:srgbClr val="1C1F23"/>
                </a:solidFill>
                <a:effectLst/>
                <a:latin typeface="Inter"/>
              </a:rPr>
              <a:t>选项</a:t>
            </a:r>
            <a:r>
              <a:rPr lang="en-US" altLang="zh-CN" b="0" i="0" dirty="0">
                <a:solidFill>
                  <a:srgbClr val="1C1F23"/>
                </a:solidFill>
                <a:effectLst/>
                <a:latin typeface="Inter"/>
              </a:rPr>
              <a:t>A</a:t>
            </a:r>
            <a:r>
              <a:rPr lang="zh-CN" altLang="en-US" b="0" i="0" dirty="0">
                <a:solidFill>
                  <a:srgbClr val="1C1F23"/>
                </a:solidFill>
                <a:effectLst/>
                <a:latin typeface="Inter"/>
              </a:rPr>
              <a:t>：如果定义 </a:t>
            </a:r>
            <a:r>
              <a:rPr lang="en-US" altLang="zh-CN" b="0" i="0" dirty="0">
                <a:solidFill>
                  <a:srgbClr val="1C1F23"/>
                </a:solidFill>
                <a:effectLst/>
                <a:latin typeface="Inter"/>
              </a:rPr>
              <a:t>OPT(</a:t>
            </a:r>
            <a:r>
              <a:rPr lang="en-US" altLang="zh-CN" b="0" i="0" dirty="0" err="1">
                <a:solidFill>
                  <a:srgbClr val="1C1F23"/>
                </a:solidFill>
                <a:effectLst/>
                <a:latin typeface="Inter"/>
              </a:rPr>
              <a:t>i</a:t>
            </a:r>
            <a:r>
              <a:rPr lang="en-US" altLang="zh-CN" b="0" i="0" dirty="0">
                <a:solidFill>
                  <a:srgbClr val="1C1F23"/>
                </a:solidFill>
                <a:effectLst/>
                <a:latin typeface="Inter"/>
              </a:rPr>
              <a:t>, v) </a:t>
            </a:r>
            <a:r>
              <a:rPr lang="zh-CN" altLang="en-US" b="0" i="0" dirty="0">
                <a:solidFill>
                  <a:srgbClr val="1C1F23"/>
                </a:solidFill>
                <a:effectLst/>
                <a:latin typeface="Inter"/>
              </a:rPr>
              <a:t>为恰好使用 </a:t>
            </a:r>
            <a:r>
              <a:rPr lang="en-US" altLang="zh-CN" b="0" i="0" dirty="0" err="1">
                <a:solidFill>
                  <a:srgbClr val="1C1F23"/>
                </a:solidFill>
                <a:effectLst/>
                <a:latin typeface="Inter"/>
              </a:rPr>
              <a:t>i</a:t>
            </a:r>
            <a:r>
              <a:rPr lang="en-US" altLang="zh-CN" b="0" i="0" dirty="0">
                <a:solidFill>
                  <a:srgbClr val="1C1F23"/>
                </a:solidFill>
                <a:effectLst/>
                <a:latin typeface="Inter"/>
              </a:rPr>
              <a:t> </a:t>
            </a:r>
            <a:r>
              <a:rPr lang="zh-CN" altLang="en-US" b="0" i="0" dirty="0">
                <a:solidFill>
                  <a:srgbClr val="1C1F23"/>
                </a:solidFill>
                <a:effectLst/>
                <a:latin typeface="Inter"/>
              </a:rPr>
              <a:t>条边的从 </a:t>
            </a:r>
            <a:r>
              <a:rPr lang="en-US" altLang="zh-CN" b="0" i="0" dirty="0">
                <a:solidFill>
                  <a:srgbClr val="1C1F23"/>
                </a:solidFill>
                <a:effectLst/>
                <a:latin typeface="Inter"/>
              </a:rPr>
              <a:t>v </a:t>
            </a:r>
            <a:r>
              <a:rPr lang="zh-CN" altLang="en-US" b="0" i="0" dirty="0">
                <a:solidFill>
                  <a:srgbClr val="1C1F23"/>
                </a:solidFill>
                <a:effectLst/>
                <a:latin typeface="Inter"/>
              </a:rPr>
              <a:t>到 </a:t>
            </a:r>
            <a:r>
              <a:rPr lang="en-US" altLang="zh-CN" b="0" i="0" dirty="0">
                <a:solidFill>
                  <a:srgbClr val="1C1F23"/>
                </a:solidFill>
                <a:effectLst/>
                <a:latin typeface="Inter"/>
              </a:rPr>
              <a:t>t </a:t>
            </a:r>
            <a:r>
              <a:rPr lang="zh-CN" altLang="en-US" b="0" i="0" dirty="0">
                <a:solidFill>
                  <a:srgbClr val="1C1F23"/>
                </a:solidFill>
                <a:effectLst/>
                <a:latin typeface="Inter"/>
              </a:rPr>
              <a:t>的最短路径长度 ，在构建动态规划算法时会面临困难。因为在实际求解最短路径过程中，我们很难保证最短路径一定是恰好由某个固定数量的边组成，而且难以利用这样的子问题定义去推导出其他状态，缺乏良好的递推性质。</a:t>
            </a:r>
            <a:endParaRPr lang="en-US" altLang="zh-CN" b="0" i="0" dirty="0">
              <a:solidFill>
                <a:srgbClr val="1C1F23"/>
              </a:solidFill>
              <a:effectLst/>
              <a:latin typeface="Inter"/>
            </a:endParaRPr>
          </a:p>
          <a:p>
            <a:r>
              <a:rPr lang="zh-CN" altLang="en-US" b="0" i="0" dirty="0">
                <a:solidFill>
                  <a:srgbClr val="1C1F23"/>
                </a:solidFill>
                <a:effectLst/>
                <a:latin typeface="Inter"/>
              </a:rPr>
              <a:t> </a:t>
            </a:r>
            <a:r>
              <a:rPr lang="en-US" altLang="zh-CN" b="0" i="0" dirty="0">
                <a:solidFill>
                  <a:srgbClr val="1C1F23"/>
                </a:solidFill>
                <a:effectLst/>
                <a:latin typeface="Inter"/>
              </a:rPr>
              <a:t>- </a:t>
            </a:r>
            <a:r>
              <a:rPr lang="zh-CN" altLang="en-US" b="0" i="0" dirty="0">
                <a:solidFill>
                  <a:srgbClr val="1C1F23"/>
                </a:solidFill>
                <a:effectLst/>
                <a:latin typeface="Inter"/>
              </a:rPr>
              <a:t>选项</a:t>
            </a:r>
            <a:r>
              <a:rPr lang="en-US" altLang="zh-CN" b="0" i="0" dirty="0">
                <a:solidFill>
                  <a:srgbClr val="1C1F23"/>
                </a:solidFill>
                <a:effectLst/>
                <a:latin typeface="Inter"/>
              </a:rPr>
              <a:t>B</a:t>
            </a:r>
            <a:r>
              <a:rPr lang="zh-CN" altLang="en-US" b="0" i="0" dirty="0">
                <a:solidFill>
                  <a:srgbClr val="1C1F23"/>
                </a:solidFill>
                <a:effectLst/>
                <a:latin typeface="Inter"/>
              </a:rPr>
              <a:t>：定义 </a:t>
            </a:r>
            <a:r>
              <a:rPr lang="en-US" altLang="zh-CN" b="0" i="0" dirty="0">
                <a:solidFill>
                  <a:srgbClr val="1C1F23"/>
                </a:solidFill>
                <a:effectLst/>
                <a:latin typeface="Inter"/>
              </a:rPr>
              <a:t>OPT(</a:t>
            </a:r>
            <a:r>
              <a:rPr lang="en-US" altLang="zh-CN" b="0" i="0" dirty="0" err="1">
                <a:solidFill>
                  <a:srgbClr val="1C1F23"/>
                </a:solidFill>
                <a:effectLst/>
                <a:latin typeface="Inter"/>
              </a:rPr>
              <a:t>i</a:t>
            </a:r>
            <a:r>
              <a:rPr lang="en-US" altLang="zh-CN" b="0" i="0" dirty="0">
                <a:solidFill>
                  <a:srgbClr val="1C1F23"/>
                </a:solidFill>
                <a:effectLst/>
                <a:latin typeface="Inter"/>
              </a:rPr>
              <a:t>, v) </a:t>
            </a:r>
            <a:r>
              <a:rPr lang="zh-CN" altLang="en-US" b="0" i="0" dirty="0">
                <a:solidFill>
                  <a:srgbClr val="1C1F23"/>
                </a:solidFill>
                <a:effectLst/>
                <a:latin typeface="Inter"/>
              </a:rPr>
              <a:t>为最多使用 </a:t>
            </a:r>
            <a:r>
              <a:rPr lang="en-US" altLang="zh-CN" b="0" i="0" dirty="0" err="1">
                <a:solidFill>
                  <a:srgbClr val="1C1F23"/>
                </a:solidFill>
                <a:effectLst/>
                <a:latin typeface="Inter"/>
              </a:rPr>
              <a:t>i</a:t>
            </a:r>
            <a:r>
              <a:rPr lang="en-US" altLang="zh-CN" b="0" i="0" dirty="0">
                <a:solidFill>
                  <a:srgbClr val="1C1F23"/>
                </a:solidFill>
                <a:effectLst/>
                <a:latin typeface="Inter"/>
              </a:rPr>
              <a:t> </a:t>
            </a:r>
            <a:r>
              <a:rPr lang="zh-CN" altLang="en-US" b="0" i="0" dirty="0">
                <a:solidFill>
                  <a:srgbClr val="1C1F23"/>
                </a:solidFill>
                <a:effectLst/>
                <a:latin typeface="Inter"/>
              </a:rPr>
              <a:t>条边的从 </a:t>
            </a:r>
            <a:r>
              <a:rPr lang="en-US" altLang="zh-CN" b="0" i="0" dirty="0">
                <a:solidFill>
                  <a:srgbClr val="1C1F23"/>
                </a:solidFill>
                <a:effectLst/>
                <a:latin typeface="Inter"/>
              </a:rPr>
              <a:t>v </a:t>
            </a:r>
            <a:r>
              <a:rPr lang="zh-CN" altLang="en-US" b="0" i="0" dirty="0">
                <a:solidFill>
                  <a:srgbClr val="1C1F23"/>
                </a:solidFill>
                <a:effectLst/>
                <a:latin typeface="Inter"/>
              </a:rPr>
              <a:t>到 </a:t>
            </a:r>
            <a:r>
              <a:rPr lang="en-US" altLang="zh-CN" b="0" i="0" dirty="0">
                <a:solidFill>
                  <a:srgbClr val="1C1F23"/>
                </a:solidFill>
                <a:effectLst/>
                <a:latin typeface="Inter"/>
              </a:rPr>
              <a:t>t </a:t>
            </a:r>
            <a:r>
              <a:rPr lang="zh-CN" altLang="en-US" b="0" i="0" dirty="0">
                <a:solidFill>
                  <a:srgbClr val="1C1F23"/>
                </a:solidFill>
                <a:effectLst/>
                <a:latin typeface="Inter"/>
              </a:rPr>
              <a:t>的最短路径长度 ，具有良好的递推关系。可以从使用更少边数的子问题来推导出当前子问题的解。例如，</a:t>
            </a:r>
            <a:r>
              <a:rPr lang="en-US" altLang="zh-CN" b="0" i="0" dirty="0">
                <a:solidFill>
                  <a:srgbClr val="1C1F23"/>
                </a:solidFill>
                <a:effectLst/>
                <a:latin typeface="Inter"/>
              </a:rPr>
              <a:t>OPT(</a:t>
            </a:r>
            <a:r>
              <a:rPr lang="en-US" altLang="zh-CN" b="0" i="0" dirty="0" err="1">
                <a:solidFill>
                  <a:srgbClr val="1C1F23"/>
                </a:solidFill>
                <a:effectLst/>
                <a:latin typeface="Inter"/>
              </a:rPr>
              <a:t>i</a:t>
            </a:r>
            <a:r>
              <a:rPr lang="en-US" altLang="zh-CN" b="0" i="0" dirty="0">
                <a:solidFill>
                  <a:srgbClr val="1C1F23"/>
                </a:solidFill>
                <a:effectLst/>
                <a:latin typeface="Inter"/>
              </a:rPr>
              <a:t>, v) </a:t>
            </a:r>
            <a:r>
              <a:rPr lang="zh-CN" altLang="en-US" b="0" i="0" dirty="0">
                <a:solidFill>
                  <a:srgbClr val="1C1F23"/>
                </a:solidFill>
                <a:effectLst/>
                <a:latin typeface="Inter"/>
              </a:rPr>
              <a:t>可以通过比较 </a:t>
            </a:r>
            <a:r>
              <a:rPr lang="en-US" altLang="zh-CN" b="0" i="0" dirty="0">
                <a:solidFill>
                  <a:srgbClr val="1C1F23"/>
                </a:solidFill>
                <a:effectLst/>
                <a:latin typeface="Inter"/>
              </a:rPr>
              <a:t>OPT(</a:t>
            </a:r>
            <a:r>
              <a:rPr lang="en-US" altLang="zh-CN" b="0" i="0" dirty="0" err="1">
                <a:solidFill>
                  <a:srgbClr val="1C1F23"/>
                </a:solidFill>
                <a:effectLst/>
                <a:latin typeface="Inter"/>
              </a:rPr>
              <a:t>i</a:t>
            </a:r>
            <a:r>
              <a:rPr lang="en-US" altLang="zh-CN" b="0" i="0" dirty="0">
                <a:solidFill>
                  <a:srgbClr val="1C1F23"/>
                </a:solidFill>
                <a:effectLst/>
                <a:latin typeface="Inter"/>
              </a:rPr>
              <a:t> - 1, v) </a:t>
            </a:r>
            <a:r>
              <a:rPr lang="zh-CN" altLang="en-US" b="0" i="0" dirty="0">
                <a:solidFill>
                  <a:srgbClr val="1C1F23"/>
                </a:solidFill>
                <a:effectLst/>
                <a:latin typeface="Inter"/>
              </a:rPr>
              <a:t>（即最多使用 </a:t>
            </a:r>
            <a:r>
              <a:rPr lang="en-US" altLang="zh-CN" b="0" i="0" dirty="0" err="1">
                <a:solidFill>
                  <a:srgbClr val="1C1F23"/>
                </a:solidFill>
                <a:effectLst/>
                <a:latin typeface="Inter"/>
              </a:rPr>
              <a:t>i</a:t>
            </a:r>
            <a:r>
              <a:rPr lang="en-US" altLang="zh-CN" b="0" i="0" dirty="0">
                <a:solidFill>
                  <a:srgbClr val="1C1F23"/>
                </a:solidFill>
                <a:effectLst/>
                <a:latin typeface="Inter"/>
              </a:rPr>
              <a:t> - 1 </a:t>
            </a:r>
            <a:r>
              <a:rPr lang="zh-CN" altLang="en-US" b="0" i="0" dirty="0">
                <a:solidFill>
                  <a:srgbClr val="1C1F23"/>
                </a:solidFill>
                <a:effectLst/>
                <a:latin typeface="Inter"/>
              </a:rPr>
              <a:t>条边到 </a:t>
            </a:r>
            <a:r>
              <a:rPr lang="en-US" altLang="zh-CN" b="0" i="0" dirty="0">
                <a:solidFill>
                  <a:srgbClr val="1C1F23"/>
                </a:solidFill>
                <a:effectLst/>
                <a:latin typeface="Inter"/>
              </a:rPr>
              <a:t>v </a:t>
            </a:r>
            <a:r>
              <a:rPr lang="zh-CN" altLang="en-US" b="0" i="0" dirty="0">
                <a:solidFill>
                  <a:srgbClr val="1C1F23"/>
                </a:solidFill>
                <a:effectLst/>
                <a:latin typeface="Inter"/>
              </a:rPr>
              <a:t>的最短路径长度 ）和从 </a:t>
            </a:r>
            <a:r>
              <a:rPr lang="en-US" altLang="zh-CN" b="0" i="0" dirty="0">
                <a:solidFill>
                  <a:srgbClr val="1C1F23"/>
                </a:solidFill>
                <a:effectLst/>
                <a:latin typeface="Inter"/>
              </a:rPr>
              <a:t>v </a:t>
            </a:r>
            <a:r>
              <a:rPr lang="zh-CN" altLang="en-US" b="0" i="0" dirty="0">
                <a:solidFill>
                  <a:srgbClr val="1C1F23"/>
                </a:solidFill>
                <a:effectLst/>
                <a:latin typeface="Inter"/>
              </a:rPr>
              <a:t>的相邻节点最多使用 </a:t>
            </a:r>
            <a:r>
              <a:rPr lang="en-US" altLang="zh-CN" b="0" i="0" dirty="0" err="1">
                <a:solidFill>
                  <a:srgbClr val="1C1F23"/>
                </a:solidFill>
                <a:effectLst/>
                <a:latin typeface="Inter"/>
              </a:rPr>
              <a:t>i</a:t>
            </a:r>
            <a:r>
              <a:rPr lang="en-US" altLang="zh-CN" b="0" i="0" dirty="0">
                <a:solidFill>
                  <a:srgbClr val="1C1F23"/>
                </a:solidFill>
                <a:effectLst/>
                <a:latin typeface="Inter"/>
              </a:rPr>
              <a:t> - 1 </a:t>
            </a:r>
            <a:r>
              <a:rPr lang="zh-CN" altLang="en-US" b="0" i="0" dirty="0">
                <a:solidFill>
                  <a:srgbClr val="1C1F23"/>
                </a:solidFill>
                <a:effectLst/>
                <a:latin typeface="Inter"/>
              </a:rPr>
              <a:t>条边到 </a:t>
            </a:r>
            <a:r>
              <a:rPr lang="en-US" altLang="zh-CN" b="0" i="0" dirty="0">
                <a:solidFill>
                  <a:srgbClr val="1C1F23"/>
                </a:solidFill>
                <a:effectLst/>
                <a:latin typeface="Inter"/>
              </a:rPr>
              <a:t>t </a:t>
            </a:r>
            <a:r>
              <a:rPr lang="zh-CN" altLang="en-US" b="0" i="0" dirty="0">
                <a:solidFill>
                  <a:srgbClr val="1C1F23"/>
                </a:solidFill>
                <a:effectLst/>
                <a:latin typeface="Inter"/>
              </a:rPr>
              <a:t>的最短路径长度加上边 </a:t>
            </a:r>
            <a:r>
              <a:rPr lang="en-US" altLang="zh-CN" b="0" i="0" dirty="0">
                <a:solidFill>
                  <a:srgbClr val="1C1F23"/>
                </a:solidFill>
                <a:effectLst/>
                <a:latin typeface="Inter"/>
              </a:rPr>
              <a:t>(v, w) </a:t>
            </a:r>
            <a:r>
              <a:rPr lang="zh-CN" altLang="en-US" b="0" i="0" dirty="0">
                <a:solidFill>
                  <a:srgbClr val="1C1F23"/>
                </a:solidFill>
                <a:effectLst/>
                <a:latin typeface="Inter"/>
              </a:rPr>
              <a:t>的权重（</a:t>
            </a:r>
            <a:r>
              <a:rPr lang="en-US" altLang="zh-CN" b="0" i="0" dirty="0">
                <a:solidFill>
                  <a:srgbClr val="1C1F23"/>
                </a:solidFill>
                <a:effectLst/>
                <a:latin typeface="Inter"/>
              </a:rPr>
              <a:t>w </a:t>
            </a:r>
            <a:r>
              <a:rPr lang="zh-CN" altLang="en-US" b="0" i="0" dirty="0">
                <a:solidFill>
                  <a:srgbClr val="1C1F23"/>
                </a:solidFill>
                <a:effectLst/>
                <a:latin typeface="Inter"/>
              </a:rPr>
              <a:t>是 </a:t>
            </a:r>
            <a:r>
              <a:rPr lang="en-US" altLang="zh-CN" b="0" i="0" dirty="0">
                <a:solidFill>
                  <a:srgbClr val="1C1F23"/>
                </a:solidFill>
                <a:effectLst/>
                <a:latin typeface="Inter"/>
              </a:rPr>
              <a:t>v </a:t>
            </a:r>
            <a:r>
              <a:rPr lang="zh-CN" altLang="en-US" b="0" i="0" dirty="0">
                <a:solidFill>
                  <a:srgbClr val="1C1F23"/>
                </a:solidFill>
                <a:effectLst/>
                <a:latin typeface="Inter"/>
              </a:rPr>
              <a:t>的相邻节点 ）来得到。这种定义方式符合动态规划从子问题逐步构建最优解的思想。 </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227</a:t>
            </a:fld>
            <a:endParaRPr lang="en-US" altLang="zh-CN"/>
          </a:p>
        </p:txBody>
      </p:sp>
    </p:spTree>
    <p:extLst>
      <p:ext uri="{BB962C8B-B14F-4D97-AF65-F5344CB8AC3E}">
        <p14:creationId xmlns:p14="http://schemas.microsoft.com/office/powerpoint/2010/main" val="25222800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1C1F23"/>
                </a:solidFill>
                <a:effectLst/>
                <a:latin typeface="Times New Roman" panose="02020603050405020304" pitchFamily="18" charset="0"/>
                <a:cs typeface="Times New Roman" panose="02020603050405020304" pitchFamily="18" charset="0"/>
              </a:rPr>
              <a:t>提问：为什么是</a:t>
            </a:r>
            <a:r>
              <a:rPr lang="en-US" altLang="zh-CN" sz="1200" b="0" i="0" dirty="0">
                <a:solidFill>
                  <a:srgbClr val="1C1F23"/>
                </a:solidFill>
                <a:effectLst/>
                <a:latin typeface="Times New Roman" panose="02020603050405020304" pitchFamily="18" charset="0"/>
                <a:cs typeface="Times New Roman" panose="02020603050405020304" pitchFamily="18" charset="0"/>
              </a:rPr>
              <a:t>n-1</a:t>
            </a:r>
            <a:r>
              <a:rPr lang="zh-CN" altLang="en-US" sz="1200" b="0" i="0" dirty="0">
                <a:solidFill>
                  <a:srgbClr val="1C1F23"/>
                </a:solidFill>
                <a:effectLst/>
                <a:latin typeface="Times New Roman" panose="02020603050405020304" pitchFamily="18" charset="0"/>
                <a:cs typeface="Times New Roman" panose="02020603050405020304" pitchFamily="18" charset="0"/>
              </a:rPr>
              <a:t>？</a:t>
            </a:r>
            <a:endParaRPr lang="en-US" altLang="zh-CN" sz="1200" b="0" i="0" dirty="0">
              <a:solidFill>
                <a:srgbClr val="1C1F23"/>
              </a:solidFill>
              <a:effectLst/>
              <a:latin typeface="Times New Roman" panose="02020603050405020304" pitchFamily="18" charset="0"/>
              <a:cs typeface="Times New Roman" panose="02020603050405020304" pitchFamily="18" charset="0"/>
            </a:endParaRPr>
          </a:p>
          <a:p>
            <a:endParaRPr lang="en-US" altLang="zh-CN" sz="1200" b="0" i="0" dirty="0">
              <a:solidFill>
                <a:srgbClr val="1C1F23"/>
              </a:solidFill>
              <a:effectLst/>
              <a:latin typeface="Times New Roman" panose="02020603050405020304" pitchFamily="18" charset="0"/>
              <a:cs typeface="Times New Roman" panose="02020603050405020304" pitchFamily="18" charset="0"/>
            </a:endParaRPr>
          </a:p>
          <a:p>
            <a:r>
              <a:rPr lang="zh-CN" altLang="en-US" sz="1200" b="0" i="0" dirty="0">
                <a:solidFill>
                  <a:srgbClr val="1C1F23"/>
                </a:solidFill>
                <a:effectLst/>
                <a:latin typeface="Times New Roman" panose="02020603050405020304" pitchFamily="18" charset="0"/>
                <a:cs typeface="Times New Roman" panose="02020603050405020304" pitchFamily="18" charset="0"/>
              </a:rPr>
              <a:t>根据定理</a:t>
            </a:r>
            <a:r>
              <a:rPr lang="en-US" altLang="zh-CN" sz="1200" b="0" i="0" dirty="0">
                <a:solidFill>
                  <a:srgbClr val="1C1F23"/>
                </a:solidFill>
                <a:effectLst/>
                <a:latin typeface="Times New Roman" panose="02020603050405020304" pitchFamily="18" charset="0"/>
                <a:cs typeface="Times New Roman" panose="02020603050405020304" pitchFamily="18" charset="0"/>
              </a:rPr>
              <a:t>6.22</a:t>
            </a:r>
            <a:r>
              <a:rPr lang="zh-CN" altLang="en-US" sz="1200" b="0" i="0" dirty="0">
                <a:solidFill>
                  <a:srgbClr val="1C1F23"/>
                </a:solidFill>
                <a:effectLst/>
                <a:latin typeface="Times New Roman" panose="02020603050405020304" pitchFamily="18" charset="0"/>
                <a:cs typeface="Times New Roman" panose="02020603050405020304" pitchFamily="18" charset="0"/>
              </a:rPr>
              <a:t>，如果不存在负环，那么存在一条从 </a:t>
            </a:r>
            <a:r>
              <a:rPr lang="en-US" altLang="zh-CN" sz="1200" b="0" i="1" dirty="0">
                <a:solidFill>
                  <a:srgbClr val="1C1F23"/>
                </a:solidFill>
                <a:effectLst/>
                <a:latin typeface="Times New Roman" panose="02020603050405020304" pitchFamily="18" charset="0"/>
                <a:cs typeface="Times New Roman" panose="02020603050405020304" pitchFamily="18" charset="0"/>
              </a:rPr>
              <a:t>v</a:t>
            </a:r>
            <a:r>
              <a:rPr lang="en-US" altLang="zh-CN" sz="1200" b="0" i="0" dirty="0">
                <a:solidFill>
                  <a:srgbClr val="1C1F23"/>
                </a:solidFill>
                <a:effectLst/>
                <a:latin typeface="Times New Roman" panose="02020603050405020304" pitchFamily="18" charset="0"/>
                <a:cs typeface="Times New Roman" panose="02020603050405020304" pitchFamily="18" charset="0"/>
              </a:rPr>
              <a:t> </a:t>
            </a:r>
            <a:r>
              <a:rPr lang="zh-CN" altLang="en-US" sz="1200" b="0" i="0" dirty="0">
                <a:solidFill>
                  <a:srgbClr val="1C1F23"/>
                </a:solidFill>
                <a:effectLst/>
                <a:latin typeface="Times New Roman" panose="02020603050405020304" pitchFamily="18" charset="0"/>
                <a:cs typeface="Times New Roman" panose="02020603050405020304" pitchFamily="18" charset="0"/>
              </a:rPr>
              <a:t>到 </a:t>
            </a:r>
            <a:r>
              <a:rPr lang="en-US" altLang="zh-CN" sz="1200" b="0" i="1" dirty="0">
                <a:solidFill>
                  <a:srgbClr val="1C1F23"/>
                </a:solidFill>
                <a:effectLst/>
                <a:latin typeface="Times New Roman" panose="02020603050405020304" pitchFamily="18" charset="0"/>
                <a:cs typeface="Times New Roman" panose="02020603050405020304" pitchFamily="18" charset="0"/>
              </a:rPr>
              <a:t>t</a:t>
            </a:r>
            <a:r>
              <a:rPr lang="en-US" altLang="zh-CN" sz="1200" b="0" i="0" dirty="0">
                <a:solidFill>
                  <a:srgbClr val="1C1F23"/>
                </a:solidFill>
                <a:effectLst/>
                <a:latin typeface="Times New Roman" panose="02020603050405020304" pitchFamily="18" charset="0"/>
                <a:cs typeface="Times New Roman" panose="02020603050405020304" pitchFamily="18" charset="0"/>
              </a:rPr>
              <a:t> </a:t>
            </a:r>
            <a:r>
              <a:rPr lang="zh-CN" altLang="en-US" sz="1200" b="0" i="0" dirty="0">
                <a:solidFill>
                  <a:srgbClr val="1C1F23"/>
                </a:solidFill>
                <a:effectLst/>
                <a:latin typeface="Times New Roman" panose="02020603050405020304" pitchFamily="18" charset="0"/>
                <a:cs typeface="Times New Roman" panose="02020603050405020304" pitchFamily="18" charset="0"/>
              </a:rPr>
              <a:t>的最短路径，它是</a:t>
            </a:r>
            <a:r>
              <a:rPr lang="zh-CN" altLang="en-US" sz="1200" b="1" i="0" dirty="0">
                <a:solidFill>
                  <a:srgbClr val="1C1F23"/>
                </a:solidFill>
                <a:effectLst/>
                <a:latin typeface="Times New Roman" panose="02020603050405020304" pitchFamily="18" charset="0"/>
                <a:cs typeface="Times New Roman" panose="02020603050405020304" pitchFamily="18" charset="0"/>
              </a:rPr>
              <a:t>简单路径</a:t>
            </a:r>
            <a:r>
              <a:rPr lang="zh-CN" altLang="en-US" sz="1200" b="0" i="0" dirty="0">
                <a:solidFill>
                  <a:srgbClr val="1C1F23"/>
                </a:solidFill>
                <a:effectLst/>
                <a:latin typeface="Times New Roman" panose="02020603050405020304" pitchFamily="18" charset="0"/>
                <a:cs typeface="Times New Roman" panose="02020603050405020304" pitchFamily="18" charset="0"/>
              </a:rPr>
              <a:t> ）</a:t>
            </a:r>
            <a:endParaRPr lang="en-US" altLang="zh-CN" sz="1200" b="0" i="0" dirty="0">
              <a:solidFill>
                <a:srgbClr val="1C1F23"/>
              </a:solidFill>
              <a:effectLst/>
              <a:latin typeface="Times New Roman" panose="02020603050405020304" pitchFamily="18" charset="0"/>
              <a:cs typeface="Times New Roman" panose="02020603050405020304" pitchFamily="18" charset="0"/>
            </a:endParaRPr>
          </a:p>
          <a:p>
            <a:endParaRPr lang="en-US" altLang="zh-CN" sz="1200" b="0" i="0" dirty="0">
              <a:solidFill>
                <a:srgbClr val="1C1F23"/>
              </a:solidFill>
              <a:effectLst/>
              <a:latin typeface="Times New Roman" panose="02020603050405020304" pitchFamily="18" charset="0"/>
              <a:cs typeface="Times New Roman" panose="02020603050405020304" pitchFamily="18" charset="0"/>
            </a:endParaRPr>
          </a:p>
          <a:p>
            <a:r>
              <a:rPr lang="zh-CN" altLang="en-US" sz="1200" b="0" i="0" dirty="0">
                <a:solidFill>
                  <a:srgbClr val="1C1F23"/>
                </a:solidFill>
                <a:effectLst/>
                <a:latin typeface="Inter"/>
              </a:rPr>
              <a:t>即没有重复的节点，并且边数 ≤</a:t>
            </a:r>
            <a:r>
              <a:rPr lang="en-US" altLang="zh-CN" sz="1200" b="0" i="0" dirty="0">
                <a:solidFill>
                  <a:srgbClr val="1C1F23"/>
                </a:solidFill>
                <a:effectLst/>
                <a:latin typeface="Inter"/>
              </a:rPr>
              <a:t>n - 1 </a:t>
            </a:r>
            <a:r>
              <a:rPr lang="zh-CN" altLang="en-US" sz="1200" b="0" i="0" dirty="0">
                <a:solidFill>
                  <a:srgbClr val="1C1F23"/>
                </a:solidFill>
                <a:effectLst/>
                <a:latin typeface="Inter"/>
              </a:rPr>
              <a:t>（</a:t>
            </a:r>
            <a:r>
              <a:rPr lang="en-US" altLang="zh-CN" sz="1200" b="0" i="0" dirty="0">
                <a:solidFill>
                  <a:srgbClr val="1C1F23"/>
                </a:solidFill>
                <a:effectLst/>
                <a:latin typeface="Inter"/>
              </a:rPr>
              <a:t>n </a:t>
            </a:r>
            <a:r>
              <a:rPr lang="zh-CN" altLang="en-US" sz="1200" b="0" i="0" dirty="0">
                <a:solidFill>
                  <a:srgbClr val="1C1F23"/>
                </a:solidFill>
                <a:effectLst/>
                <a:latin typeface="Inter"/>
              </a:rPr>
              <a:t>为图中顶点数 ）</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228</a:t>
            </a:fld>
            <a:endParaRPr lang="en-US" altLang="zh-CN"/>
          </a:p>
        </p:txBody>
      </p:sp>
    </p:spTree>
    <p:extLst>
      <p:ext uri="{BB962C8B-B14F-4D97-AF65-F5344CB8AC3E}">
        <p14:creationId xmlns:p14="http://schemas.microsoft.com/office/powerpoint/2010/main" val="26851094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229</a:t>
            </a:fld>
            <a:endParaRPr lang="en-US" altLang="zh-CN"/>
          </a:p>
        </p:txBody>
      </p:sp>
    </p:spTree>
    <p:extLst>
      <p:ext uri="{BB962C8B-B14F-4D97-AF65-F5344CB8AC3E}">
        <p14:creationId xmlns:p14="http://schemas.microsoft.com/office/powerpoint/2010/main" val="13428740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100"/>
              </a:lnSpc>
              <a:spcBef>
                <a:spcPts val="2100"/>
              </a:spcBef>
              <a:spcAft>
                <a:spcPts val="900"/>
              </a:spcAft>
              <a:buNone/>
            </a:pPr>
            <a:r>
              <a:rPr lang="en-US" altLang="zh-CN" b="1" i="0" dirty="0">
                <a:solidFill>
                  <a:srgbClr val="000000"/>
                </a:solidFill>
                <a:effectLst/>
                <a:latin typeface="Inter"/>
              </a:rPr>
              <a:t>1. </a:t>
            </a:r>
            <a:r>
              <a:rPr lang="zh-CN" altLang="en-US" b="1" i="0" dirty="0">
                <a:solidFill>
                  <a:srgbClr val="000000"/>
                </a:solidFill>
                <a:effectLst/>
                <a:latin typeface="Inter"/>
              </a:rPr>
              <a:t>脚踏实地与循序渐进的积累</a:t>
            </a:r>
          </a:p>
          <a:p>
            <a:pPr algn="l">
              <a:lnSpc>
                <a:spcPts val="2100"/>
              </a:lnSpc>
              <a:buNone/>
            </a:pPr>
            <a:r>
              <a:rPr lang="zh-CN" altLang="en-US" b="1" i="0" dirty="0">
                <a:solidFill>
                  <a:srgbClr val="000000"/>
                </a:solidFill>
                <a:effectLst/>
                <a:latin typeface="Inter"/>
              </a:rPr>
              <a:t>结合点</a:t>
            </a:r>
            <a:r>
              <a:rPr lang="zh-CN" altLang="en-US" b="0" i="0" dirty="0">
                <a:effectLst/>
                <a:latin typeface="Inter"/>
              </a:rPr>
              <a:t>：动态规划通过子问题的最优解逐步构建全局最优解，强调 “步步为营” 的策略。</a:t>
            </a:r>
            <a:br>
              <a:rPr lang="zh-CN" altLang="en-US" b="0" i="0" dirty="0">
                <a:effectLst/>
                <a:latin typeface="Inter"/>
              </a:rPr>
            </a:br>
            <a:r>
              <a:rPr lang="zh-CN" altLang="en-US" b="1" i="0" dirty="0">
                <a:solidFill>
                  <a:srgbClr val="000000"/>
                </a:solidFill>
                <a:effectLst/>
                <a:latin typeface="Inter"/>
              </a:rPr>
              <a:t>思政元素</a:t>
            </a:r>
            <a:r>
              <a:rPr lang="zh-CN" altLang="en-US" b="0" i="0" dirty="0">
                <a:effectLst/>
                <a:latin typeface="Inter"/>
              </a:rPr>
              <a:t>：</a:t>
            </a:r>
          </a:p>
          <a:p>
            <a:pPr algn="l">
              <a:lnSpc>
                <a:spcPts val="2100"/>
              </a:lnSpc>
              <a:spcBef>
                <a:spcPts val="600"/>
              </a:spcBef>
              <a:spcAft>
                <a:spcPts val="600"/>
              </a:spcAft>
              <a:buFont typeface="Arial" panose="020B0604020202020204" pitchFamily="34" charset="0"/>
              <a:buChar char="•"/>
            </a:pPr>
            <a:br>
              <a:rPr lang="zh-CN" altLang="en-US" dirty="0"/>
            </a:br>
            <a:r>
              <a:rPr lang="zh-CN" altLang="en-US" b="0" i="0" dirty="0">
                <a:solidFill>
                  <a:srgbClr val="000000"/>
                </a:solidFill>
                <a:effectLst/>
                <a:latin typeface="Inter"/>
              </a:rPr>
              <a:t>类比个人成长需要脚踏实地，从基础做起，每一步的积累都是通向成功的基石。</a:t>
            </a:r>
          </a:p>
          <a:p>
            <a:pPr algn="l">
              <a:lnSpc>
                <a:spcPts val="2100"/>
              </a:lnSpc>
              <a:spcBef>
                <a:spcPts val="600"/>
              </a:spcBef>
              <a:spcAft>
                <a:spcPts val="600"/>
              </a:spcAft>
              <a:buFont typeface="Arial" panose="020B0604020202020204" pitchFamily="34" charset="0"/>
              <a:buChar char="•"/>
            </a:pPr>
            <a:r>
              <a:rPr lang="zh-CN" altLang="en-US" b="0" i="0" dirty="0">
                <a:solidFill>
                  <a:srgbClr val="000000"/>
                </a:solidFill>
                <a:effectLst/>
                <a:latin typeface="Inter"/>
              </a:rPr>
              <a:t>例如，</a:t>
            </a:r>
            <a:r>
              <a:rPr lang="en-US" altLang="zh-CN" b="0" i="0" dirty="0">
                <a:solidFill>
                  <a:srgbClr val="000000"/>
                </a:solidFill>
                <a:effectLst/>
                <a:latin typeface="Inter"/>
              </a:rPr>
              <a:t>Bellman-Ford </a:t>
            </a:r>
            <a:r>
              <a:rPr lang="zh-CN" altLang="en-US" b="0" i="0" dirty="0">
                <a:solidFill>
                  <a:srgbClr val="000000"/>
                </a:solidFill>
                <a:effectLst/>
                <a:latin typeface="Inter"/>
              </a:rPr>
              <a:t>算法通过多轮迭代逐步逼近最短路径，如同人生中的目标实现需要持续努力，不能急于求成。</a:t>
            </a:r>
          </a:p>
          <a:p>
            <a:pPr algn="l">
              <a:lnSpc>
                <a:spcPts val="2100"/>
              </a:lnSpc>
            </a:pPr>
            <a:br>
              <a:rPr lang="zh-CN" altLang="en-US" dirty="0"/>
            </a:br>
            <a:r>
              <a:rPr lang="zh-CN" altLang="en-US" b="1" i="0" dirty="0">
                <a:solidFill>
                  <a:srgbClr val="000000"/>
                </a:solidFill>
                <a:effectLst/>
                <a:latin typeface="Inter"/>
              </a:rPr>
              <a:t>融入方式</a:t>
            </a:r>
            <a:r>
              <a:rPr lang="zh-CN" altLang="en-US" b="0" i="0" dirty="0">
                <a:effectLst/>
                <a:latin typeface="Inter"/>
              </a:rPr>
              <a:t>：</a:t>
            </a:r>
            <a:br>
              <a:rPr lang="zh-CN" altLang="en-US" b="0" i="0" dirty="0">
                <a:effectLst/>
                <a:latin typeface="Inter"/>
              </a:rPr>
            </a:br>
            <a:r>
              <a:rPr lang="zh-CN" altLang="en-US" b="0" i="0" dirty="0">
                <a:effectLst/>
                <a:latin typeface="Inter"/>
              </a:rPr>
              <a:t>在讲解算法迭代过程时提问：“为什么需要多轮松弛操作？这对我们解决复杂问题有什么启示？” 引导学生思考量变到质变的辩证关系。</a:t>
            </a:r>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230</a:t>
            </a:fld>
            <a:endParaRPr lang="en-US" altLang="zh-CN"/>
          </a:p>
        </p:txBody>
      </p:sp>
    </p:spTree>
    <p:extLst>
      <p:ext uri="{BB962C8B-B14F-4D97-AF65-F5344CB8AC3E}">
        <p14:creationId xmlns:p14="http://schemas.microsoft.com/office/powerpoint/2010/main" val="29224278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提问计算过程</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231</a:t>
            </a:fld>
            <a:endParaRPr lang="en-US" altLang="zh-CN"/>
          </a:p>
        </p:txBody>
      </p:sp>
    </p:spTree>
    <p:extLst>
      <p:ext uri="{BB962C8B-B14F-4D97-AF65-F5344CB8AC3E}">
        <p14:creationId xmlns:p14="http://schemas.microsoft.com/office/powerpoint/2010/main" val="32830132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1C1F23"/>
                </a:solidFill>
                <a:effectLst/>
                <a:latin typeface="Inter"/>
              </a:rPr>
              <a:t>一个具有</a:t>
            </a:r>
            <a:r>
              <a:rPr lang="en-US" altLang="zh-CN" sz="1200" b="0" i="0" dirty="0">
                <a:solidFill>
                  <a:srgbClr val="1C1F23"/>
                </a:solidFill>
                <a:effectLst/>
                <a:latin typeface="Inter"/>
              </a:rPr>
              <a:t>n</a:t>
            </a:r>
            <a:r>
              <a:rPr lang="zh-CN" altLang="en-US" sz="1200" b="0" i="0" dirty="0">
                <a:solidFill>
                  <a:srgbClr val="1C1F23"/>
                </a:solidFill>
                <a:effectLst/>
                <a:latin typeface="Inter"/>
              </a:rPr>
              <a:t>个结点的有向图可能有差不多</a:t>
            </a:r>
            <a:r>
              <a:rPr lang="en-US" altLang="zh-CN" sz="1200" b="0" i="1" dirty="0">
                <a:solidFill>
                  <a:srgbClr val="1C1F23"/>
                </a:solidFill>
                <a:effectLst/>
                <a:latin typeface="Times New Roman" panose="02020603050405020304" pitchFamily="18" charset="0"/>
                <a:cs typeface="Times New Roman" panose="02020603050405020304" pitchFamily="18" charset="0"/>
              </a:rPr>
              <a:t>n</a:t>
            </a:r>
            <a:r>
              <a:rPr lang="en-US" altLang="zh-CN" sz="1200" b="0" i="0" baseline="30000" dirty="0">
                <a:solidFill>
                  <a:srgbClr val="1C1F23"/>
                </a:solidFill>
                <a:effectLst/>
                <a:latin typeface="Times New Roman" panose="02020603050405020304" pitchFamily="18" charset="0"/>
                <a:cs typeface="Times New Roman" panose="02020603050405020304" pitchFamily="18" charset="0"/>
              </a:rPr>
              <a:t>2</a:t>
            </a:r>
            <a:r>
              <a:rPr lang="zh-CN" altLang="en-US" sz="1200" b="0" i="0" dirty="0">
                <a:solidFill>
                  <a:srgbClr val="1C1F23"/>
                </a:solidFill>
                <a:effectLst/>
                <a:latin typeface="Inter"/>
              </a:rPr>
              <a:t>条边，因为在每对结点之间都可能有一条潜在的边，但是实际上，许多图比这要稀疏得多。</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233</a:t>
            </a:fld>
            <a:endParaRPr lang="en-US" altLang="zh-CN"/>
          </a:p>
        </p:txBody>
      </p:sp>
    </p:spTree>
    <p:extLst>
      <p:ext uri="{BB962C8B-B14F-4D97-AF65-F5344CB8AC3E}">
        <p14:creationId xmlns:p14="http://schemas.microsoft.com/office/powerpoint/2010/main" val="7469285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A00F8-189B-03A2-F8A7-B8547789FF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46E5A2-DCB3-20EB-A511-BD72A04E0F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3CF2D4-4370-4C89-20F0-D9280A00198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0804ADB-CEBC-BBA3-0899-363F5AE4F6F1}"/>
              </a:ext>
            </a:extLst>
          </p:cNvPr>
          <p:cNvSpPr>
            <a:spLocks noGrp="1"/>
          </p:cNvSpPr>
          <p:nvPr>
            <p:ph type="sldNum" sz="quarter" idx="5"/>
          </p:nvPr>
        </p:nvSpPr>
        <p:spPr/>
        <p:txBody>
          <a:bodyPr/>
          <a:lstStyle/>
          <a:p>
            <a:fld id="{A5787A47-6388-498D-AC8B-B914444E8F82}" type="slidenum">
              <a:rPr lang="zh-CN" altLang="en-US" smtClean="0"/>
              <a:pPr/>
              <a:t>234</a:t>
            </a:fld>
            <a:endParaRPr lang="en-US" altLang="zh-CN"/>
          </a:p>
        </p:txBody>
      </p:sp>
    </p:spTree>
    <p:extLst>
      <p:ext uri="{BB962C8B-B14F-4D97-AF65-F5344CB8AC3E}">
        <p14:creationId xmlns:p14="http://schemas.microsoft.com/office/powerpoint/2010/main" val="426434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srgbClr val="F77A2D"/>
                </a:solidFill>
                <a:latin typeface="微软雅黑" panose="020B0503020204020204" pitchFamily="34" charset="-122"/>
              </a:rPr>
              <a:t>动态规划算法有两个基本要素。</a:t>
            </a:r>
            <a:endParaRPr lang="en-US" altLang="zh-CN" sz="1200" b="0" dirty="0">
              <a:solidFill>
                <a:srgbClr val="F77A2D"/>
              </a:solidFill>
              <a:latin typeface="微软雅黑" panose="020B0503020204020204" pitchFamily="34" charset="-122"/>
            </a:endParaRPr>
          </a:p>
          <a:p>
            <a:endParaRPr lang="en-US" altLang="zh-CN" sz="1200" b="0" dirty="0">
              <a:solidFill>
                <a:srgbClr val="F77A2D"/>
              </a:solidFill>
              <a:latin typeface="微软雅黑" panose="020B0503020204020204" pitchFamily="34" charset="-122"/>
            </a:endParaRPr>
          </a:p>
          <a:p>
            <a:r>
              <a:rPr lang="zh-CN" altLang="en-US" sz="1200" b="0" dirty="0">
                <a:solidFill>
                  <a:srgbClr val="F77A2D"/>
                </a:solidFill>
                <a:latin typeface="微软雅黑" panose="020B0503020204020204" pitchFamily="34" charset="-122"/>
              </a:rPr>
              <a:t>第一个称之为</a:t>
            </a:r>
            <a:r>
              <a:rPr lang="zh-CN" altLang="en-US" sz="1200" b="1" dirty="0">
                <a:solidFill>
                  <a:srgbClr val="215968"/>
                </a:solidFill>
                <a:latin typeface="微软雅黑" panose="020B0503020204020204" pitchFamily="34" charset="-122"/>
              </a:rPr>
              <a:t>最优子结构性质</a:t>
            </a:r>
            <a:r>
              <a:rPr lang="zh-CN" altLang="en-US" sz="1200" b="0" dirty="0">
                <a:solidFill>
                  <a:srgbClr val="F77A2D"/>
                </a:solidFill>
                <a:latin typeface="微软雅黑" panose="020B0503020204020204" pitchFamily="34" charset="-122"/>
              </a:rPr>
              <a:t>，通俗的讲就是指一个问题的最优解，它包含子问题的最优解。更具体的描述可以这么理解，假设我们得到了原问题的一个最优解，我把这个原问题的最优解去做一个分解，分解可以有很多策略，可以用分治算法，可以把它分解成若干部分。把原问题的最优解做了一个分解以后，会得到一个部分解，如果我们能够去证明这个部分也是某个问题的最优解，那我们就说这个问题，满足最优子结构性质。最优子结构性质是动态规划算法的基础。因为当一个问题满足最优质结构性质时，也就意味着这个原问题和子问题的最优解之间存在有一种递推的关系，因此我们就可以去构造递推方程，可以通过自底向上的方式来求解。</a:t>
            </a:r>
            <a:endParaRPr lang="en-US" altLang="zh-CN" sz="1200" b="0" dirty="0">
              <a:solidFill>
                <a:srgbClr val="F77A2D"/>
              </a:solidFill>
              <a:latin typeface="微软雅黑" panose="020B0503020204020204" pitchFamily="34" charset="-122"/>
            </a:endParaRPr>
          </a:p>
          <a:p>
            <a:endParaRPr lang="en-US" altLang="zh-CN" sz="1200" b="0" dirty="0">
              <a:solidFill>
                <a:srgbClr val="F77A2D"/>
              </a:solidFill>
              <a:latin typeface="微软雅黑" panose="020B0503020204020204" pitchFamily="34" charset="-122"/>
            </a:endParaRPr>
          </a:p>
          <a:p>
            <a:r>
              <a:rPr lang="zh-CN" altLang="en-US" sz="1200" b="0" dirty="0">
                <a:solidFill>
                  <a:srgbClr val="F77A2D"/>
                </a:solidFill>
                <a:latin typeface="微软雅黑" panose="020B0503020204020204" pitchFamily="34" charset="-122"/>
              </a:rPr>
              <a:t>一般我们使用反证法证明最优子结构性质。反证法基本的策略是这样的：首先假设原问题最优解分解以后得到的部分解不是子问题的最优解，然后再用构造的办法，能够基于这个假设的这一个最优解，去构造出原问题的一个更好的解，这样的话，我们可以得到一个矛盾，从而证明</a:t>
            </a:r>
            <a:r>
              <a:rPr lang="zh-CN" altLang="en-US" sz="1200" dirty="0">
                <a:solidFill>
                  <a:srgbClr val="000000"/>
                </a:solidFill>
                <a:latin typeface="微软雅黑" panose="020B0503020204020204" pitchFamily="34" charset="-122"/>
              </a:rPr>
              <a:t>最优解</a:t>
            </a:r>
            <a:r>
              <a:rPr lang="en-US" altLang="zh-CN" sz="1200" dirty="0">
                <a:solidFill>
                  <a:srgbClr val="000000"/>
                </a:solidFill>
                <a:latin typeface="微软雅黑" panose="020B0503020204020204" pitchFamily="34" charset="-122"/>
              </a:rPr>
              <a:t>S</a:t>
            </a:r>
            <a:r>
              <a:rPr lang="zh-CN" altLang="en-US" sz="1200" dirty="0">
                <a:solidFill>
                  <a:srgbClr val="000000"/>
                </a:solidFill>
                <a:latin typeface="微软雅黑" panose="020B0503020204020204" pitchFamily="34" charset="-122"/>
              </a:rPr>
              <a:t>导出的子问题的解是最优的。</a:t>
            </a:r>
            <a:endParaRPr lang="en-US" altLang="zh-CN" sz="1200" dirty="0">
              <a:solidFill>
                <a:srgbClr val="000000"/>
              </a:solidFill>
              <a:latin typeface="微软雅黑" panose="020B0503020204020204" pitchFamily="34" charset="-122"/>
            </a:endParaRPr>
          </a:p>
          <a:p>
            <a:endParaRPr lang="en-US" altLang="zh-CN" sz="1200" b="0" dirty="0">
              <a:solidFill>
                <a:srgbClr val="000000"/>
              </a:solidFill>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a:t>
            </a:fld>
            <a:endParaRPr lang="en-US" altLang="zh-CN"/>
          </a:p>
        </p:txBody>
      </p:sp>
    </p:spTree>
    <p:extLst>
      <p:ext uri="{BB962C8B-B14F-4D97-AF65-F5344CB8AC3E}">
        <p14:creationId xmlns:p14="http://schemas.microsoft.com/office/powerpoint/2010/main" val="34899200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E99CD-3EB2-AE1A-6A17-E17262A442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9601A7-78E3-A160-57D2-D2C6442C6C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8440000-AE85-2BA9-DAFC-672DFF3A2F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C1C352-6962-67F1-B51D-562531504A69}"/>
              </a:ext>
            </a:extLst>
          </p:cNvPr>
          <p:cNvSpPr>
            <a:spLocks noGrp="1"/>
          </p:cNvSpPr>
          <p:nvPr>
            <p:ph type="sldNum" sz="quarter" idx="5"/>
          </p:nvPr>
        </p:nvSpPr>
        <p:spPr/>
        <p:txBody>
          <a:bodyPr/>
          <a:lstStyle/>
          <a:p>
            <a:fld id="{A5787A47-6388-498D-AC8B-B914444E8F82}" type="slidenum">
              <a:rPr lang="zh-CN" altLang="en-US" smtClean="0"/>
              <a:pPr/>
              <a:t>235</a:t>
            </a:fld>
            <a:endParaRPr lang="en-US" altLang="zh-CN"/>
          </a:p>
        </p:txBody>
      </p:sp>
    </p:spTree>
    <p:extLst>
      <p:ext uri="{BB962C8B-B14F-4D97-AF65-F5344CB8AC3E}">
        <p14:creationId xmlns:p14="http://schemas.microsoft.com/office/powerpoint/2010/main" val="8870387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A3A4E-715C-3425-7A55-09C980B632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0E2622-6821-F32D-B182-8C2D1A93D2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4E34C3-08AA-8BB8-AE0C-E87E6AD0BBC0}"/>
              </a:ext>
            </a:extLst>
          </p:cNvPr>
          <p:cNvSpPr>
            <a:spLocks noGrp="1"/>
          </p:cNvSpPr>
          <p:nvPr>
            <p:ph type="body" idx="1"/>
          </p:nvPr>
        </p:nvSpPr>
        <p:spPr/>
        <p:txBody>
          <a:bodyPr/>
          <a:lstStyle/>
          <a:p>
            <a:r>
              <a:rPr lang="zh-CN" altLang="en-US" dirty="0"/>
              <a:t>提问</a:t>
            </a:r>
          </a:p>
        </p:txBody>
      </p:sp>
      <p:sp>
        <p:nvSpPr>
          <p:cNvPr id="4" name="灯片编号占位符 3">
            <a:extLst>
              <a:ext uri="{FF2B5EF4-FFF2-40B4-BE49-F238E27FC236}">
                <a16:creationId xmlns:a16="http://schemas.microsoft.com/office/drawing/2014/main" id="{EB9AF696-38AE-8D28-154A-EE774811489B}"/>
              </a:ext>
            </a:extLst>
          </p:cNvPr>
          <p:cNvSpPr>
            <a:spLocks noGrp="1"/>
          </p:cNvSpPr>
          <p:nvPr>
            <p:ph type="sldNum" sz="quarter" idx="5"/>
          </p:nvPr>
        </p:nvSpPr>
        <p:spPr/>
        <p:txBody>
          <a:bodyPr/>
          <a:lstStyle/>
          <a:p>
            <a:fld id="{A5787A47-6388-498D-AC8B-B914444E8F82}" type="slidenum">
              <a:rPr lang="zh-CN" altLang="en-US" smtClean="0"/>
              <a:pPr/>
              <a:t>236</a:t>
            </a:fld>
            <a:endParaRPr lang="en-US" altLang="zh-CN"/>
          </a:p>
        </p:txBody>
      </p:sp>
    </p:spTree>
    <p:extLst>
      <p:ext uri="{BB962C8B-B14F-4D97-AF65-F5344CB8AC3E}">
        <p14:creationId xmlns:p14="http://schemas.microsoft.com/office/powerpoint/2010/main" val="1188985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AA0A8-7DAF-0627-58FF-FD6913E8EA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3B7061-A0A7-E56D-BE65-EB36C65CB0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60BFDC-EE64-83D0-A0FD-69E64EAAB1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6C427D-E1FC-9A25-1EC2-4DA4DE444F59}"/>
              </a:ext>
            </a:extLst>
          </p:cNvPr>
          <p:cNvSpPr>
            <a:spLocks noGrp="1"/>
          </p:cNvSpPr>
          <p:nvPr>
            <p:ph type="sldNum" sz="quarter" idx="5"/>
          </p:nvPr>
        </p:nvSpPr>
        <p:spPr/>
        <p:txBody>
          <a:bodyPr/>
          <a:lstStyle/>
          <a:p>
            <a:fld id="{A5787A47-6388-498D-AC8B-B914444E8F82}" type="slidenum">
              <a:rPr lang="zh-CN" altLang="en-US" smtClean="0"/>
              <a:pPr/>
              <a:t>237</a:t>
            </a:fld>
            <a:endParaRPr lang="en-US" altLang="zh-CN"/>
          </a:p>
        </p:txBody>
      </p:sp>
    </p:spTree>
    <p:extLst>
      <p:ext uri="{BB962C8B-B14F-4D97-AF65-F5344CB8AC3E}">
        <p14:creationId xmlns:p14="http://schemas.microsoft.com/office/powerpoint/2010/main" val="30751259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CBAA1-8045-B1FC-CF2A-986CE2625D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A6B730-8068-03F7-62E8-A7DB89A897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2B36C28-4CFF-8CD0-472A-7C363C7BA8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8C1D459-60B1-51DD-E53C-6E99713A83BF}"/>
              </a:ext>
            </a:extLst>
          </p:cNvPr>
          <p:cNvSpPr>
            <a:spLocks noGrp="1"/>
          </p:cNvSpPr>
          <p:nvPr>
            <p:ph type="sldNum" sz="quarter" idx="5"/>
          </p:nvPr>
        </p:nvSpPr>
        <p:spPr/>
        <p:txBody>
          <a:bodyPr/>
          <a:lstStyle/>
          <a:p>
            <a:fld id="{A5787A47-6388-498D-AC8B-B914444E8F82}" type="slidenum">
              <a:rPr lang="zh-CN" altLang="en-US" smtClean="0"/>
              <a:pPr/>
              <a:t>238</a:t>
            </a:fld>
            <a:endParaRPr lang="en-US" altLang="zh-CN"/>
          </a:p>
        </p:txBody>
      </p:sp>
    </p:spTree>
    <p:extLst>
      <p:ext uri="{BB962C8B-B14F-4D97-AF65-F5344CB8AC3E}">
        <p14:creationId xmlns:p14="http://schemas.microsoft.com/office/powerpoint/2010/main" val="41327722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239</a:t>
            </a:fld>
            <a:endParaRPr lang="en-US" altLang="zh-CN"/>
          </a:p>
        </p:txBody>
      </p:sp>
    </p:spTree>
    <p:extLst>
      <p:ext uri="{BB962C8B-B14F-4D97-AF65-F5344CB8AC3E}">
        <p14:creationId xmlns:p14="http://schemas.microsoft.com/office/powerpoint/2010/main" val="38323465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下面我们看下多边形游戏问题：</a:t>
            </a:r>
            <a:endParaRPr lang="en-US" altLang="zh-CN" dirty="0"/>
          </a:p>
          <a:p>
            <a:pPr marL="228600" indent="-228600">
              <a:buAutoNum type="arabicPeriod"/>
            </a:pPr>
            <a:r>
              <a:rPr lang="zh-CN" altLang="en-US" dirty="0"/>
              <a:t>有一个</a:t>
            </a:r>
            <a:r>
              <a:rPr lang="en-US" altLang="zh-CN" dirty="0"/>
              <a:t>N</a:t>
            </a:r>
            <a:r>
              <a:rPr lang="zh-CN" altLang="en-US" dirty="0"/>
              <a:t>边形，每个顶点都被赋予一个整数的值。这个整数可能是正数，也可能是负数。每条边上都被赋予一个运算符号，加或者是乘。</a:t>
            </a:r>
            <a:endParaRPr lang="en-US" altLang="zh-CN" dirty="0"/>
          </a:p>
          <a:p>
            <a:pPr marL="228600" indent="-228600">
              <a:buAutoNum type="arabicPeriod"/>
            </a:pPr>
            <a:r>
              <a:rPr lang="zh-CN" altLang="en-US" dirty="0"/>
              <a:t>游戏的第一步，将一条边删去。</a:t>
            </a:r>
            <a:endParaRPr lang="en-US" altLang="zh-CN" dirty="0"/>
          </a:p>
          <a:p>
            <a:pPr marL="228600" indent="-228600">
              <a:buAutoNum type="arabicPeriod"/>
            </a:pPr>
            <a:r>
              <a:rPr lang="zh-CN" altLang="en-US" dirty="0"/>
              <a:t>随后</a:t>
            </a:r>
            <a:r>
              <a:rPr lang="en-US" altLang="zh-CN" dirty="0"/>
              <a:t>N</a:t>
            </a:r>
            <a:r>
              <a:rPr lang="zh-CN" altLang="en-US" dirty="0"/>
              <a:t>减一步，按照下面的方式进行操作：。。。</a:t>
            </a:r>
            <a:endParaRPr lang="en-US" altLang="zh-CN" dirty="0"/>
          </a:p>
          <a:p>
            <a:pPr marL="228600" indent="-228600">
              <a:buAutoNum type="arabicPeriod"/>
            </a:pPr>
            <a:r>
              <a:rPr lang="zh-CN" altLang="en-US" dirty="0"/>
              <a:t>最后，所有的边被删去，所有的顶点的值即为这个多边形的得分。</a:t>
            </a:r>
            <a:endParaRPr lang="en-US" altLang="zh-CN" dirty="0"/>
          </a:p>
          <a:p>
            <a:pPr marL="228600" indent="-228600">
              <a:buAutoNum type="arabicPeriod"/>
            </a:pPr>
            <a:endParaRPr lang="en-US" altLang="zh-CN" dirty="0"/>
          </a:p>
          <a:p>
            <a:pPr marL="0" indent="0">
              <a:buNone/>
            </a:pPr>
            <a:r>
              <a:rPr lang="zh-CN" altLang="en-US" dirty="0"/>
              <a:t>假设我们有一个三角形。先把一条边删去了。那么三角形上面有点，假如这个点是</a:t>
            </a:r>
            <a:r>
              <a:rPr lang="en-US" altLang="zh-CN" dirty="0"/>
              <a:t>V1</a:t>
            </a:r>
            <a:r>
              <a:rPr lang="zh-CN" altLang="en-US" dirty="0"/>
              <a:t>，这个点是</a:t>
            </a:r>
            <a:r>
              <a:rPr lang="en-US" altLang="zh-CN" dirty="0"/>
              <a:t>V2</a:t>
            </a:r>
            <a:r>
              <a:rPr lang="zh-CN" altLang="en-US" dirty="0"/>
              <a:t>，这个点是</a:t>
            </a:r>
            <a:r>
              <a:rPr lang="en-US" altLang="zh-CN" dirty="0"/>
              <a:t>V3</a:t>
            </a:r>
            <a:r>
              <a:rPr lang="zh-CN" altLang="en-US" dirty="0"/>
              <a:t>。那么这两条边上的运算，假如一个是乘法，一个是加法。那</a:t>
            </a:r>
            <a:r>
              <a:rPr lang="en-US" altLang="zh-CN" dirty="0"/>
              <a:t>V1</a:t>
            </a:r>
            <a:r>
              <a:rPr lang="zh-CN" altLang="en-US" dirty="0"/>
              <a:t>点等于</a:t>
            </a:r>
            <a:r>
              <a:rPr lang="en-US" altLang="zh-CN" dirty="0"/>
              <a:t>2</a:t>
            </a:r>
            <a:r>
              <a:rPr lang="zh-CN" altLang="en-US" dirty="0"/>
              <a:t>，那个</a:t>
            </a:r>
            <a:r>
              <a:rPr lang="en-US" altLang="zh-CN" dirty="0"/>
              <a:t>V2</a:t>
            </a:r>
            <a:r>
              <a:rPr lang="zh-CN" altLang="en-US" dirty="0"/>
              <a:t>点等于</a:t>
            </a:r>
            <a:r>
              <a:rPr lang="en-US" altLang="zh-CN" dirty="0"/>
              <a:t>5</a:t>
            </a:r>
            <a:r>
              <a:rPr lang="zh-CN" altLang="en-US" dirty="0"/>
              <a:t>，</a:t>
            </a:r>
            <a:r>
              <a:rPr lang="en-US" altLang="zh-CN" dirty="0"/>
              <a:t>V3</a:t>
            </a:r>
            <a:r>
              <a:rPr lang="zh-CN" altLang="en-US" dirty="0"/>
              <a:t>点等于</a:t>
            </a:r>
            <a:r>
              <a:rPr lang="en-US" altLang="zh-CN" dirty="0"/>
              <a:t>7</a:t>
            </a:r>
            <a:r>
              <a:rPr lang="zh-CN" altLang="en-US" dirty="0"/>
              <a:t>。现在我们得到一个新的顶点。这个新的顶点的值是多少呢？</a:t>
            </a:r>
            <a:endParaRPr lang="en-US" altLang="zh-CN" dirty="0"/>
          </a:p>
          <a:p>
            <a:pPr marL="0" indent="0">
              <a:buNone/>
            </a:pPr>
            <a:endParaRPr lang="en-US" altLang="zh-CN" dirty="0"/>
          </a:p>
          <a:p>
            <a:pPr marL="0" indent="0">
              <a:buNone/>
            </a:pPr>
            <a:r>
              <a:rPr lang="zh-CN" altLang="en-US" dirty="0"/>
              <a:t>这条边删去的话，得到一个新的点，它这上面的值是由这两个点，通过运算的，也就是</a:t>
            </a:r>
            <a:r>
              <a:rPr lang="en-US" altLang="zh-CN" dirty="0"/>
              <a:t>2+5</a:t>
            </a:r>
            <a:r>
              <a:rPr lang="zh-CN" altLang="en-US" dirty="0"/>
              <a:t>，就是等于</a:t>
            </a:r>
            <a:r>
              <a:rPr lang="en-US" altLang="zh-CN" dirty="0"/>
              <a:t>7</a:t>
            </a:r>
            <a:r>
              <a:rPr lang="zh-CN" altLang="en-US" dirty="0"/>
              <a:t>。那么新的顶点，依然是跟这里构成乘法的这样一条边，就是这样的一个运算方式，最后面这两个点再合起来，通过乘法方式合起来得到得分，就是</a:t>
            </a:r>
            <a:r>
              <a:rPr lang="en-US" altLang="zh-CN" dirty="0"/>
              <a:t>7*7=49</a:t>
            </a:r>
            <a:r>
              <a:rPr lang="zh-CN" altLang="en-US" dirty="0"/>
              <a:t>。就是最后这个三角形的这样一个得分。</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244</a:t>
            </a:fld>
            <a:endParaRPr lang="en-US" altLang="zh-CN"/>
          </a:p>
        </p:txBody>
      </p:sp>
    </p:spTree>
    <p:extLst>
      <p:ext uri="{BB962C8B-B14F-4D97-AF65-F5344CB8AC3E}">
        <p14:creationId xmlns:p14="http://schemas.microsoft.com/office/powerpoint/2010/main" val="217971675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那么多边形游戏的表述方式就是：</a:t>
            </a:r>
            <a:endParaRPr lang="en-US" altLang="zh-CN" dirty="0"/>
          </a:p>
          <a:p>
            <a:endParaRPr lang="en-US" altLang="zh-CN" dirty="0"/>
          </a:p>
          <a:p>
            <a:pPr marL="228600" indent="-228600">
              <a:buAutoNum type="arabicPeriod"/>
            </a:pPr>
            <a:r>
              <a:rPr lang="zh-CN" altLang="en-US" dirty="0"/>
              <a:t>所有的边依次从一到</a:t>
            </a:r>
            <a:r>
              <a:rPr lang="en-US" altLang="zh-CN" dirty="0"/>
              <a:t>N</a:t>
            </a:r>
            <a:r>
              <a:rPr lang="zh-CN" altLang="en-US" dirty="0"/>
              <a:t>进行编号，我们假设按照顺时针方向编号，你也可以按照逆时针，按照顺时针编号是。。。一直到</a:t>
            </a:r>
            <a:r>
              <a:rPr lang="nl-NL" altLang="zh-CN" sz="1200" dirty="0">
                <a:solidFill>
                  <a:srgbClr val="404040"/>
                </a:solidFill>
                <a:latin typeface="Times New Roman" panose="02020603050405020304" pitchFamily="18" charset="0"/>
                <a:ea typeface="+mn-ea"/>
              </a:rPr>
              <a:t>op[n], v[n]</a:t>
            </a:r>
            <a:r>
              <a:rPr lang="zh-CN" altLang="en-US" dirty="0"/>
              <a:t>，其中</a:t>
            </a:r>
            <a:r>
              <a:rPr lang="zh-CN" altLang="en-US" sz="1200" dirty="0">
                <a:solidFill>
                  <a:srgbClr val="0C7AC4"/>
                </a:solidFill>
                <a:latin typeface="微软雅黑" panose="020B0503020204020204" pitchFamily="34" charset="-122"/>
                <a:ea typeface="+mn-ea"/>
              </a:rPr>
              <a:t>其中</a:t>
            </a:r>
            <a:r>
              <a:rPr lang="en-US" altLang="zh-CN" sz="1200" dirty="0">
                <a:solidFill>
                  <a:srgbClr val="0C7AC4"/>
                </a:solidFill>
                <a:latin typeface="Times New Roman" panose="02020603050405020304" pitchFamily="18" charset="0"/>
                <a:ea typeface="+mn-ea"/>
              </a:rPr>
              <a:t>op[</a:t>
            </a:r>
            <a:r>
              <a:rPr lang="en-US" altLang="zh-CN" sz="1200" dirty="0" err="1">
                <a:solidFill>
                  <a:srgbClr val="0C7AC4"/>
                </a:solidFill>
                <a:latin typeface="Times New Roman" panose="02020603050405020304" pitchFamily="18" charset="0"/>
                <a:ea typeface="+mn-ea"/>
              </a:rPr>
              <a:t>i</a:t>
            </a:r>
            <a:r>
              <a:rPr lang="en-US" altLang="zh-CN" sz="1200" dirty="0">
                <a:solidFill>
                  <a:srgbClr val="0C7AC4"/>
                </a:solidFill>
                <a:latin typeface="Times New Roman" panose="02020603050405020304" pitchFamily="18" charset="0"/>
                <a:ea typeface="+mn-ea"/>
              </a:rPr>
              <a:t>]</a:t>
            </a:r>
            <a:r>
              <a:rPr lang="zh-CN" altLang="en-US" sz="1200" dirty="0">
                <a:solidFill>
                  <a:srgbClr val="0C7AC4"/>
                </a:solidFill>
                <a:latin typeface="微软雅黑" panose="020B0503020204020204" pitchFamily="34" charset="-122"/>
                <a:ea typeface="+mn-ea"/>
              </a:rPr>
              <a:t>为边</a:t>
            </a:r>
            <a:r>
              <a:rPr lang="en-US" altLang="zh-CN" sz="1200" dirty="0" err="1">
                <a:solidFill>
                  <a:srgbClr val="0C7AC4"/>
                </a:solidFill>
                <a:latin typeface="Times New Roman" panose="02020603050405020304" pitchFamily="18" charset="0"/>
                <a:ea typeface="+mn-ea"/>
              </a:rPr>
              <a:t>i</a:t>
            </a:r>
            <a:r>
              <a:rPr lang="zh-CN" altLang="en-US" sz="1200" dirty="0">
                <a:solidFill>
                  <a:srgbClr val="0C7AC4"/>
                </a:solidFill>
                <a:latin typeface="微软雅黑" panose="020B0503020204020204" pitchFamily="34" charset="-122"/>
                <a:ea typeface="+mn-ea"/>
              </a:rPr>
              <a:t>上的运算符，</a:t>
            </a:r>
            <a:r>
              <a:rPr lang="en-US" altLang="zh-CN" sz="1200" dirty="0">
                <a:solidFill>
                  <a:srgbClr val="0C7AC4"/>
                </a:solidFill>
                <a:latin typeface="Times New Roman" panose="02020603050405020304" pitchFamily="18" charset="0"/>
                <a:ea typeface="+mn-ea"/>
              </a:rPr>
              <a:t>v[</a:t>
            </a:r>
            <a:r>
              <a:rPr lang="en-US" altLang="zh-CN" sz="1200" dirty="0" err="1">
                <a:solidFill>
                  <a:srgbClr val="0C7AC4"/>
                </a:solidFill>
                <a:latin typeface="Times New Roman" panose="02020603050405020304" pitchFamily="18" charset="0"/>
                <a:ea typeface="+mn-ea"/>
              </a:rPr>
              <a:t>i</a:t>
            </a:r>
            <a:r>
              <a:rPr lang="en-US" altLang="zh-CN" sz="1200" dirty="0">
                <a:solidFill>
                  <a:srgbClr val="0C7AC4"/>
                </a:solidFill>
                <a:latin typeface="Times New Roman" panose="02020603050405020304" pitchFamily="18" charset="0"/>
                <a:ea typeface="+mn-ea"/>
              </a:rPr>
              <a:t>]</a:t>
            </a:r>
            <a:r>
              <a:rPr lang="zh-CN" altLang="en-US" sz="1200" dirty="0">
                <a:solidFill>
                  <a:srgbClr val="0C7AC4"/>
                </a:solidFill>
                <a:latin typeface="微软雅黑" panose="020B0503020204020204" pitchFamily="34" charset="-122"/>
                <a:ea typeface="+mn-ea"/>
              </a:rPr>
              <a:t>顶点</a:t>
            </a:r>
            <a:r>
              <a:rPr lang="en-US" altLang="zh-CN" sz="1200" dirty="0" err="1">
                <a:solidFill>
                  <a:srgbClr val="0C7AC4"/>
                </a:solidFill>
                <a:latin typeface="Times New Roman" panose="02020603050405020304" pitchFamily="18" charset="0"/>
                <a:ea typeface="+mn-ea"/>
              </a:rPr>
              <a:t>i</a:t>
            </a:r>
            <a:r>
              <a:rPr lang="zh-CN" altLang="en-US" sz="1200" dirty="0">
                <a:solidFill>
                  <a:srgbClr val="0C7AC4"/>
                </a:solidFill>
                <a:latin typeface="微软雅黑" panose="020B0503020204020204" pitchFamily="34" charset="-122"/>
                <a:ea typeface="+mn-ea"/>
              </a:rPr>
              <a:t>上的值。</a:t>
            </a:r>
            <a:endParaRPr lang="en-US" altLang="zh-CN" sz="1200" dirty="0">
              <a:solidFill>
                <a:srgbClr val="0C7AC4"/>
              </a:solidFill>
              <a:latin typeface="微软雅黑" panose="020B0503020204020204" pitchFamily="34" charset="-122"/>
              <a:ea typeface="+mn-ea"/>
            </a:endParaRPr>
          </a:p>
          <a:p>
            <a:pPr marL="228600" indent="-228600">
              <a:buAutoNum type="arabicPeriod"/>
            </a:pPr>
            <a:r>
              <a:rPr lang="zh-CN" altLang="en-US" sz="1200" dirty="0">
                <a:solidFill>
                  <a:srgbClr val="0C7AC4"/>
                </a:solidFill>
                <a:latin typeface="微软雅黑" panose="020B0503020204020204" pitchFamily="34" charset="-122"/>
                <a:ea typeface="+mn-ea"/>
              </a:rPr>
              <a:t>。。。</a:t>
            </a:r>
            <a:endParaRPr lang="en-US" altLang="zh-CN" dirty="0"/>
          </a:p>
          <a:p>
            <a:pPr marL="228600" indent="-228600">
              <a:buAutoNum type="arabicPeriod"/>
            </a:pPr>
            <a:r>
              <a:rPr lang="zh-CN" altLang="en-US" dirty="0"/>
              <a:t>。。。比如我在</a:t>
            </a:r>
            <a:r>
              <a:rPr lang="en-US" altLang="zh-CN" dirty="0"/>
              <a:t>S</a:t>
            </a:r>
            <a:r>
              <a:rPr lang="zh-CN" altLang="en-US" dirty="0"/>
              <a:t>处将</a:t>
            </a:r>
            <a:r>
              <a:rPr lang="zh-CN" altLang="en-US" sz="1200" dirty="0">
                <a:solidFill>
                  <a:srgbClr val="404040"/>
                </a:solidFill>
                <a:latin typeface="微软雅黑" panose="020B0503020204020204" pitchFamily="34" charset="-122"/>
                <a:ea typeface="+mn-ea"/>
              </a:rPr>
              <a:t>链</a:t>
            </a:r>
            <a:r>
              <a:rPr lang="en-US" altLang="zh-CN" sz="1200" dirty="0">
                <a:solidFill>
                  <a:srgbClr val="404040"/>
                </a:solidFill>
                <a:latin typeface="Times New Roman" panose="02020603050405020304" pitchFamily="18" charset="0"/>
                <a:ea typeface="+mn-ea"/>
              </a:rPr>
              <a:t>p(</a:t>
            </a:r>
            <a:r>
              <a:rPr lang="en-US" altLang="zh-CN" sz="1200" dirty="0" err="1">
                <a:solidFill>
                  <a:srgbClr val="404040"/>
                </a:solidFill>
                <a:latin typeface="Times New Roman" panose="02020603050405020304" pitchFamily="18" charset="0"/>
                <a:ea typeface="+mn-ea"/>
              </a:rPr>
              <a:t>i</a:t>
            </a:r>
            <a:r>
              <a:rPr lang="en-US" altLang="zh-CN" sz="1200" dirty="0">
                <a:solidFill>
                  <a:srgbClr val="404040"/>
                </a:solidFill>
                <a:latin typeface="Times New Roman" panose="02020603050405020304" pitchFamily="18" charset="0"/>
                <a:ea typeface="+mn-ea"/>
              </a:rPr>
              <a:t>, j)</a:t>
            </a:r>
            <a:r>
              <a:rPr lang="zh-CN" altLang="en-US" dirty="0"/>
              <a:t>断开，那我就有两个子链，一个是</a:t>
            </a:r>
            <a:r>
              <a:rPr lang="en-US" altLang="zh-CN" dirty="0" err="1"/>
              <a:t>i</a:t>
            </a:r>
            <a:r>
              <a:rPr lang="zh-CN" altLang="en-US" dirty="0"/>
              <a:t>到</a:t>
            </a:r>
            <a:r>
              <a:rPr lang="en-US" altLang="zh-CN" dirty="0"/>
              <a:t>S</a:t>
            </a:r>
            <a:r>
              <a:rPr lang="zh-CN" altLang="en-US" dirty="0"/>
              <a:t>的，另一个是</a:t>
            </a:r>
            <a:r>
              <a:rPr lang="en-US" altLang="zh-CN" dirty="0" err="1"/>
              <a:t>i+s</a:t>
            </a:r>
            <a:r>
              <a:rPr lang="zh-CN" altLang="en-US" dirty="0"/>
              <a:t>到结点</a:t>
            </a:r>
            <a:r>
              <a:rPr lang="en-US" altLang="zh-CN" dirty="0"/>
              <a:t>j-s</a:t>
            </a:r>
            <a:r>
              <a:rPr lang="zh-CN" altLang="en-US" dirty="0"/>
              <a:t>的</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245</a:t>
            </a:fld>
            <a:endParaRPr lang="en-US" altLang="zh-CN"/>
          </a:p>
        </p:txBody>
      </p:sp>
    </p:spTree>
    <p:extLst>
      <p:ext uri="{BB962C8B-B14F-4D97-AF65-F5344CB8AC3E}">
        <p14:creationId xmlns:p14="http://schemas.microsoft.com/office/powerpoint/2010/main" val="10874318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246</a:t>
            </a:fld>
            <a:endParaRPr lang="en-US" altLang="zh-CN"/>
          </a:p>
        </p:txBody>
      </p:sp>
    </p:spTree>
    <p:extLst>
      <p:ext uri="{BB962C8B-B14F-4D97-AF65-F5344CB8AC3E}">
        <p14:creationId xmlns:p14="http://schemas.microsoft.com/office/powerpoint/2010/main" val="28504182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a:latin typeface="微软雅黑" panose="020B0503020204020204" pitchFamily="34" charset="-122"/>
                <a:ea typeface="+mn-ea"/>
              </a:rPr>
              <a:t>多边形游戏的最优子结构性质：</a:t>
            </a:r>
          </a:p>
          <a:p>
            <a:pPr marL="228600" indent="-228600">
              <a:buAutoNum type="arabicPeriod"/>
            </a:pPr>
            <a:r>
              <a:rPr lang="zh-CN" altLang="en-US" dirty="0"/>
              <a:t>如果我们的最后一次合并，也就是说我们的这样一个操作，</a:t>
            </a:r>
            <a:r>
              <a:rPr lang="en-US" altLang="zh-CN" sz="1200" dirty="0">
                <a:latin typeface="Times New Roman" panose="02020603050405020304" pitchFamily="18" charset="0"/>
                <a:ea typeface="+mn-ea"/>
              </a:rPr>
              <a:t>op[</a:t>
            </a:r>
            <a:r>
              <a:rPr lang="en-US" altLang="zh-CN" sz="1200" dirty="0" err="1">
                <a:latin typeface="Times New Roman" panose="02020603050405020304" pitchFamily="18" charset="0"/>
                <a:ea typeface="+mn-ea"/>
              </a:rPr>
              <a:t>i+s</a:t>
            </a:r>
            <a:r>
              <a:rPr lang="en-US" altLang="zh-CN" sz="1200" dirty="0">
                <a:latin typeface="Times New Roman" panose="02020603050405020304" pitchFamily="18" charset="0"/>
                <a:ea typeface="+mn-ea"/>
              </a:rPr>
              <a:t>] </a:t>
            </a:r>
            <a:r>
              <a:rPr lang="zh-CN" altLang="en-US" sz="1200" dirty="0">
                <a:latin typeface="Times New Roman" panose="02020603050405020304" pitchFamily="18" charset="0"/>
                <a:ea typeface="+mn-ea"/>
              </a:rPr>
              <a:t>，</a:t>
            </a:r>
            <a:r>
              <a:rPr lang="zh-CN" altLang="en-US" dirty="0"/>
              <a:t>是加法的话，要使多边形游戏的值是最的，那我们应该求得这两个子链的最大值， 两个最大的数相加肯定是最大的。</a:t>
            </a:r>
            <a:endParaRPr lang="en-US" altLang="zh-CN" dirty="0"/>
          </a:p>
          <a:p>
            <a:pPr marL="228600" indent="-228600">
              <a:buAutoNum type="arabicPeriod"/>
            </a:pPr>
            <a:r>
              <a:rPr lang="zh-CN" altLang="en-US" dirty="0"/>
              <a:t>但是如果最后合并是乘法， 我们取得两个子链的最大值，最后乘起来会不会最大值呢？</a:t>
            </a:r>
            <a:endParaRPr lang="en-US" altLang="zh-CN" dirty="0"/>
          </a:p>
          <a:p>
            <a:pPr marL="228600" indent="-228600">
              <a:buAutoNum type="arabicPeriod"/>
            </a:pPr>
            <a:endParaRPr lang="en-US" altLang="zh-CN" dirty="0"/>
          </a:p>
          <a:p>
            <a:pPr marL="0" indent="0">
              <a:buNone/>
            </a:pPr>
            <a:r>
              <a:rPr lang="zh-CN" altLang="en-US" dirty="0"/>
              <a:t>不见得。</a:t>
            </a:r>
            <a:endParaRPr lang="en-US" altLang="zh-CN" dirty="0"/>
          </a:p>
          <a:p>
            <a:pPr marL="228600" indent="-228600">
              <a:buAutoNum type="arabicPeriod"/>
            </a:pPr>
            <a:endParaRPr lang="en-US" altLang="zh-CN" dirty="0"/>
          </a:p>
          <a:p>
            <a:pPr marL="0" indent="0">
              <a:buNone/>
            </a:pPr>
            <a:r>
              <a:rPr lang="zh-CN" altLang="en-US" dirty="0"/>
              <a:t>因为一个负数和一个正数相乘，或是两个负数相乘，这两种情况 后者显然较大， 所以我们这里考虑的情况更加复杂一点。</a:t>
            </a:r>
            <a:endParaRPr lang="en-US" altLang="zh-CN" dirty="0"/>
          </a:p>
          <a:p>
            <a:pPr marL="228600" indent="-228600">
              <a:buAutoNum type="arabicPeriod"/>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247</a:t>
            </a:fld>
            <a:endParaRPr lang="en-US" altLang="zh-CN"/>
          </a:p>
        </p:txBody>
      </p:sp>
    </p:spTree>
    <p:extLst>
      <p:ext uri="{BB962C8B-B14F-4D97-AF65-F5344CB8AC3E}">
        <p14:creationId xmlns:p14="http://schemas.microsoft.com/office/powerpoint/2010/main" val="23903032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zh-CN" altLang="en-US" dirty="0"/>
              <a:t>如果合并处是加法，</a:t>
            </a:r>
            <a:r>
              <a:rPr lang="en-US" altLang="zh-CN" dirty="0"/>
              <a:t>M</a:t>
            </a:r>
            <a:r>
              <a:rPr lang="zh-CN" altLang="en-US" dirty="0"/>
              <a:t>的范围是在哪里呢？是在</a:t>
            </a:r>
            <a:r>
              <a:rPr lang="en-US" altLang="zh-CN" sz="1200" dirty="0" err="1">
                <a:latin typeface="Times New Roman" panose="02020603050405020304" pitchFamily="18" charset="0"/>
                <a:ea typeface="+mn-ea"/>
              </a:rPr>
              <a:t>a+c</a:t>
            </a:r>
            <a:r>
              <a:rPr lang="zh-CN" altLang="en-US" dirty="0"/>
              <a:t>和</a:t>
            </a:r>
            <a:r>
              <a:rPr lang="en-US" altLang="zh-CN" sz="1200" dirty="0" err="1">
                <a:latin typeface="Times New Roman" panose="02020603050405020304" pitchFamily="18" charset="0"/>
                <a:ea typeface="+mn-ea"/>
              </a:rPr>
              <a:t>b+d</a:t>
            </a:r>
            <a:r>
              <a:rPr lang="zh-CN" altLang="en-US" dirty="0"/>
              <a:t>之间。可见。。。</a:t>
            </a:r>
            <a:endParaRPr lang="en-US" altLang="zh-CN" dirty="0"/>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zh-CN" altLang="en-US" dirty="0"/>
              <a:t>如果合并处用的是乘法，在乘法处合并的话，那</a:t>
            </a:r>
            <a:r>
              <a:rPr lang="en-US" altLang="zh-CN" sz="1200" dirty="0">
                <a:latin typeface="Times New Roman" panose="02020603050405020304" pitchFamily="18" charset="0"/>
                <a:ea typeface="+mn-ea"/>
              </a:rPr>
              <a:t>v[</a:t>
            </a:r>
            <a:r>
              <a:rPr lang="en-US" altLang="zh-CN" sz="1200" dirty="0" err="1">
                <a:latin typeface="Times New Roman" panose="02020603050405020304" pitchFamily="18" charset="0"/>
                <a:ea typeface="+mn-ea"/>
              </a:rPr>
              <a:t>i</a:t>
            </a:r>
            <a:r>
              <a:rPr lang="en-US" altLang="zh-CN" sz="1200" dirty="0">
                <a:latin typeface="Times New Roman" panose="02020603050405020304" pitchFamily="18" charset="0"/>
                <a:ea typeface="+mn-ea"/>
              </a:rPr>
              <a:t>]</a:t>
            </a:r>
            <a:r>
              <a:rPr lang="zh-CN" altLang="en-US" sz="1200" dirty="0">
                <a:latin typeface="微软雅黑" panose="020B0503020204020204" pitchFamily="34" charset="-122"/>
                <a:ea typeface="+mn-ea"/>
              </a:rPr>
              <a:t>可能取负整数，</a:t>
            </a:r>
            <a:r>
              <a:rPr lang="zh-CN" altLang="en-US" dirty="0"/>
              <a:t>所以我们应该求得的最小值和最大值是什么呢？是</a:t>
            </a:r>
            <a:r>
              <a:rPr lang="en-US" altLang="zh-CN" sz="1200" dirty="0">
                <a:latin typeface="Times New Roman" panose="02020603050405020304" pitchFamily="18" charset="0"/>
                <a:ea typeface="+mn-ea"/>
              </a:rPr>
              <a:t>ac, ad, </a:t>
            </a:r>
            <a:r>
              <a:rPr lang="en-US" altLang="zh-CN" sz="1200" dirty="0" err="1">
                <a:latin typeface="Times New Roman" panose="02020603050405020304" pitchFamily="18" charset="0"/>
                <a:ea typeface="+mn-ea"/>
              </a:rPr>
              <a:t>bc</a:t>
            </a:r>
            <a:r>
              <a:rPr lang="en-US" altLang="zh-CN" sz="1200" dirty="0">
                <a:latin typeface="Times New Roman" panose="02020603050405020304" pitchFamily="18" charset="0"/>
                <a:ea typeface="+mn-ea"/>
              </a:rPr>
              <a:t>, bd</a:t>
            </a:r>
            <a:r>
              <a:rPr lang="zh-CN" altLang="en-US" dirty="0"/>
              <a:t>中最小的那个值。以及</a:t>
            </a:r>
            <a:r>
              <a:rPr lang="en-US" altLang="zh-CN" sz="1200" dirty="0">
                <a:latin typeface="Times New Roman" panose="02020603050405020304" pitchFamily="18" charset="0"/>
                <a:ea typeface="+mn-ea"/>
              </a:rPr>
              <a:t>ac, ad, </a:t>
            </a:r>
            <a:r>
              <a:rPr lang="en-US" altLang="zh-CN" sz="1200" dirty="0" err="1">
                <a:latin typeface="Times New Roman" panose="02020603050405020304" pitchFamily="18" charset="0"/>
                <a:ea typeface="+mn-ea"/>
              </a:rPr>
              <a:t>bc</a:t>
            </a:r>
            <a:r>
              <a:rPr lang="en-US" altLang="zh-CN" sz="1200" dirty="0">
                <a:latin typeface="Times New Roman" panose="02020603050405020304" pitchFamily="18" charset="0"/>
                <a:ea typeface="+mn-ea"/>
              </a:rPr>
              <a:t>, bd</a:t>
            </a:r>
            <a:r>
              <a:rPr lang="zh-CN" altLang="en-US" sz="1200" dirty="0">
                <a:latin typeface="Times New Roman" panose="02020603050405020304" pitchFamily="18" charset="0"/>
                <a:ea typeface="+mn-ea"/>
              </a:rPr>
              <a:t>中</a:t>
            </a:r>
            <a:r>
              <a:rPr lang="zh-CN" altLang="en-US" dirty="0"/>
              <a:t>最大的那个值的范围之内，才是我们</a:t>
            </a:r>
            <a:r>
              <a:rPr lang="en-US" altLang="zh-CN" dirty="0"/>
              <a:t>M</a:t>
            </a:r>
            <a:r>
              <a:rPr lang="zh-CN" altLang="en-US" dirty="0"/>
              <a:t>的取值范围。</a:t>
            </a:r>
            <a:endParaRPr lang="en-US" altLang="zh-CN" dirty="0"/>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zh-CN" altLang="en-US" dirty="0"/>
              <a:t>但是不管怎么样，我们都有这样一个结论，即主链的最小值，最大值来自于子链的最小值和最大值。所以，我们的最优子结构性质依然是满足的。</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248</a:t>
            </a:fld>
            <a:endParaRPr lang="en-US" altLang="zh-CN"/>
          </a:p>
        </p:txBody>
      </p:sp>
    </p:spTree>
    <p:extLst>
      <p:ext uri="{BB962C8B-B14F-4D97-AF65-F5344CB8AC3E}">
        <p14:creationId xmlns:p14="http://schemas.microsoft.com/office/powerpoint/2010/main" val="3707983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分治法子问题之间是相互独立的，但是在动态规划里面，它不是相互独立的，而是彼此有重叠。既然有重叠在内，我们就可以压缩计算时间，只要把把重叠的子问题算出来一遍以后，通过存表的方式，下次再用到这个子问题的解，我们就可以直接查表，来提高我们的算法的效率。</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二个基本要素是重叠子问题。也就是说，子问题之间并不是相互独立的，在我们上一讲所学的分治策略的算法里面，对于原问题去分解的时候，尽可能的让他遵循独立子问题原则，也就是说要使得分解出来的这些子问题之间尽可能独立。但是实际情况中，独立性原则很难得到满足，往往是这些子问题之间相互有交叉，如果说相互有交叉，交叉的部分有可能就会重复计算。这样的性质我们称之为子问题的重叠性质，就类似于我们前面提到的斐波那契数列，在斐波那契数列里面，有很多子问题，是重复计算的。</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动态规划算法，要力争使得每一个子问题只是求一次。</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提问学生，有什么方法？</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解决的办法很多，比如说通过空间来换时间，我们可以设立一个表格，把所有的中间结果都保存下来。当今后再遇到相同子问题的时候，我们到表格里面去取现成的答案。如果说能够保障每一个子问题只求解一次，而且所有子问题的个数又是多项式级别，并且每一个子问题的时间复杂度也是多项式级别，那意味着我们通过动态规划算法，肯定是可以得到多项式级别的算法，因此，我们可以希望有一个可行的这一个解决方案。</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26</a:t>
            </a:fld>
            <a:endParaRPr lang="en-US" altLang="zh-CN"/>
          </a:p>
        </p:txBody>
      </p:sp>
    </p:spTree>
    <p:extLst>
      <p:ext uri="{BB962C8B-B14F-4D97-AF65-F5344CB8AC3E}">
        <p14:creationId xmlns:p14="http://schemas.microsoft.com/office/powerpoint/2010/main" val="22603634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那么有了</a:t>
            </a:r>
            <a:r>
              <a:rPr lang="zh-CN" altLang="en-US" sz="1200" b="1" dirty="0">
                <a:latin typeface="微软雅黑" panose="020B0503020204020204" pitchFamily="34" charset="-122"/>
                <a:ea typeface="+mn-ea"/>
              </a:rPr>
              <a:t>最优子结构性质</a:t>
            </a:r>
            <a:r>
              <a:rPr lang="zh-CN" altLang="en-US" dirty="0"/>
              <a:t>，</a:t>
            </a:r>
            <a:r>
              <a:rPr lang="zh-CN" altLang="en-US" sz="1200" b="1" dirty="0">
                <a:latin typeface="微软雅黑" panose="020B0503020204020204" pitchFamily="34" charset="-122"/>
                <a:ea typeface="+mn-ea"/>
              </a:rPr>
              <a:t>多边形游戏的递归求解</a:t>
            </a:r>
            <a:r>
              <a:rPr lang="zh-CN" altLang="en-US" dirty="0"/>
              <a:t>过程也可以得出来了。由前面分析我们可以知道，为了。。。</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249</a:t>
            </a:fld>
            <a:endParaRPr lang="en-US" altLang="zh-CN"/>
          </a:p>
        </p:txBody>
      </p:sp>
    </p:spTree>
    <p:extLst>
      <p:ext uri="{BB962C8B-B14F-4D97-AF65-F5344CB8AC3E}">
        <p14:creationId xmlns:p14="http://schemas.microsoft.com/office/powerpoint/2010/main" val="34618320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设</a:t>
            </a:r>
            <a:r>
              <a:rPr lang="zh-CN" altLang="en-US" sz="1200" dirty="0">
                <a:latin typeface="微软雅黑" panose="020B0503020204020204" pitchFamily="34" charset="-122"/>
                <a:ea typeface="+mn-ea"/>
              </a:rPr>
              <a:t>链</a:t>
            </a:r>
            <a:r>
              <a:rPr lang="en-US" altLang="zh-CN" sz="1200" dirty="0">
                <a:latin typeface="Times New Roman" panose="02020603050405020304" pitchFamily="18" charset="0"/>
                <a:ea typeface="+mn-ea"/>
              </a:rPr>
              <a:t>p(</a:t>
            </a:r>
            <a:r>
              <a:rPr lang="en-US" altLang="zh-CN" sz="1200" dirty="0" err="1">
                <a:latin typeface="Times New Roman" panose="02020603050405020304" pitchFamily="18" charset="0"/>
                <a:ea typeface="+mn-ea"/>
              </a:rPr>
              <a:t>i</a:t>
            </a:r>
            <a:r>
              <a:rPr lang="en-US" altLang="zh-CN" sz="1200" dirty="0">
                <a:latin typeface="Times New Roman" panose="02020603050405020304" pitchFamily="18" charset="0"/>
                <a:ea typeface="+mn-ea"/>
              </a:rPr>
              <a:t>, j)</a:t>
            </a:r>
            <a:r>
              <a:rPr lang="zh-CN" altLang="en-US" sz="1200" dirty="0">
                <a:latin typeface="Times New Roman" panose="02020603050405020304" pitchFamily="18" charset="0"/>
                <a:ea typeface="+mn-ea"/>
              </a:rPr>
              <a:t>。。。</a:t>
            </a:r>
            <a:r>
              <a:rPr lang="zh-CN" altLang="en-US" sz="1200" dirty="0">
                <a:latin typeface="微软雅黑" panose="020B0503020204020204" pitchFamily="34" charset="-122"/>
                <a:ea typeface="+mn-ea"/>
              </a:rPr>
              <a:t>且记：</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a</a:t>
            </a:r>
            <a:r>
              <a:rPr lang="zh-CN" altLang="en-US" dirty="0"/>
              <a:t>为前面子链的最小值，</a:t>
            </a:r>
            <a:r>
              <a:rPr lang="en-US" altLang="zh-CN" dirty="0"/>
              <a:t>b</a:t>
            </a:r>
            <a:r>
              <a:rPr lang="zh-CN" altLang="en-US" dirty="0"/>
              <a:t>为前面子链的最大值，</a:t>
            </a:r>
            <a:r>
              <a:rPr lang="en-US" altLang="zh-CN" dirty="0"/>
              <a:t>c</a:t>
            </a:r>
            <a:r>
              <a:rPr lang="zh-CN" altLang="en-US" dirty="0"/>
              <a:t>和</a:t>
            </a:r>
            <a:r>
              <a:rPr lang="en-US" altLang="zh-CN" dirty="0"/>
              <a:t>d</a:t>
            </a:r>
            <a:r>
              <a:rPr lang="zh-CN" altLang="en-US" dirty="0"/>
              <a:t>分别为后面子链的最小值最大值。</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zh-CN" altLang="en-US" dirty="0"/>
              <a:t>那么当为加法的时候，</a:t>
            </a:r>
            <a:r>
              <a:rPr lang="en-US" altLang="zh-CN" dirty="0"/>
              <a:t>M</a:t>
            </a:r>
            <a:r>
              <a:rPr lang="zh-CN" altLang="en-US" dirty="0"/>
              <a:t>的最小值就是。。。最大值是。。。</a:t>
            </a:r>
            <a:endParaRPr lang="en-US" altLang="zh-CN" dirty="0"/>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zh-CN" altLang="en-US" dirty="0"/>
              <a:t>当为乘法的时候，我们其实求的是一个集合中间的最小值作为</a:t>
            </a:r>
            <a:r>
              <a:rPr lang="en-US" altLang="zh-CN" dirty="0"/>
              <a:t>M</a:t>
            </a:r>
            <a:r>
              <a:rPr lang="zh-CN" altLang="en-US" dirty="0"/>
              <a:t>的最小值，而集合中间的最大值作为</a:t>
            </a:r>
            <a:r>
              <a:rPr lang="en-US" altLang="zh-CN" dirty="0"/>
              <a:t>M</a:t>
            </a:r>
            <a:r>
              <a:rPr lang="zh-CN" altLang="en-US" dirty="0"/>
              <a:t>的最大值。</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250</a:t>
            </a:fld>
            <a:endParaRPr lang="en-US" altLang="zh-CN"/>
          </a:p>
        </p:txBody>
      </p:sp>
    </p:spTree>
    <p:extLst>
      <p:ext uri="{BB962C8B-B14F-4D97-AF65-F5344CB8AC3E}">
        <p14:creationId xmlns:p14="http://schemas.microsoft.com/office/powerpoint/2010/main" val="2078302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那么根据上面的综合讨论，我们可以得到</a:t>
            </a:r>
            <a:r>
              <a:rPr lang="en-US" altLang="zh-CN" dirty="0"/>
              <a:t>m</a:t>
            </a:r>
            <a:r>
              <a:rPr lang="zh-CN" altLang="en-US" dirty="0"/>
              <a:t>的这样一个递归的公式。</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251</a:t>
            </a:fld>
            <a:endParaRPr lang="en-US" altLang="zh-CN"/>
          </a:p>
        </p:txBody>
      </p:sp>
    </p:spTree>
    <p:extLst>
      <p:ext uri="{BB962C8B-B14F-4D97-AF65-F5344CB8AC3E}">
        <p14:creationId xmlns:p14="http://schemas.microsoft.com/office/powerpoint/2010/main" val="16104236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a:p>
          <a:p>
            <a:r>
              <a:rPr lang="zh-CN" altLang="en-US" dirty="0"/>
              <a:t>由于。。。</a:t>
            </a:r>
            <a:endParaRPr lang="en-US" altLang="zh-CN" dirty="0"/>
          </a:p>
          <a:p>
            <a:endParaRPr lang="en-US" altLang="zh-CN" dirty="0"/>
          </a:p>
          <a:p>
            <a:r>
              <a:rPr lang="zh-CN" altLang="en-US" dirty="0"/>
              <a:t>所以我们考虑两个递归的式子：。。。</a:t>
            </a:r>
            <a:endParaRPr lang="en-US" altLang="zh-CN" dirty="0"/>
          </a:p>
          <a:p>
            <a:endParaRPr lang="en-US" altLang="zh-CN" dirty="0"/>
          </a:p>
          <a:p>
            <a:r>
              <a:rPr lang="zh-CN" altLang="en-US" dirty="0"/>
              <a:t>这是根据我们前面的分析得到的这样一个结果。</a:t>
            </a:r>
            <a:endParaRPr lang="en-US" altLang="zh-CN" dirty="0"/>
          </a:p>
          <a:p>
            <a:endParaRPr lang="en-US" altLang="zh-CN" dirty="0"/>
          </a:p>
          <a:p>
            <a:r>
              <a:rPr lang="zh-CN" altLang="en-US" dirty="0"/>
              <a:t>初始条件可以设定一下。</a:t>
            </a:r>
            <a:endParaRPr lang="en-US" altLang="zh-CN" dirty="0"/>
          </a:p>
          <a:p>
            <a:endParaRPr lang="en-US" altLang="zh-CN" dirty="0"/>
          </a:p>
          <a:p>
            <a:r>
              <a:rPr lang="zh-CN" altLang="en-US" dirty="0"/>
              <a:t>另外还要提醒你注意的是，由于多边形游戏它是一个封闭的空间，</a:t>
            </a:r>
            <a:r>
              <a:rPr lang="zh-CN" altLang="en-US" sz="1200" dirty="0">
                <a:latin typeface="微软雅黑" panose="020B0503020204020204" pitchFamily="34" charset="-122"/>
                <a:ea typeface="+mn-ea"/>
              </a:rPr>
              <a:t>当</a:t>
            </a:r>
            <a:r>
              <a:rPr lang="en-US" altLang="zh-CN" sz="1200" dirty="0" err="1">
                <a:latin typeface="Times New Roman" panose="02020603050405020304" pitchFamily="18" charset="0"/>
                <a:ea typeface="+mn-ea"/>
              </a:rPr>
              <a:t>i+s</a:t>
            </a:r>
            <a:r>
              <a:rPr lang="zh-CN" altLang="en-US" sz="1200" dirty="0">
                <a:latin typeface="微软雅黑" panose="020B0503020204020204" pitchFamily="34" charset="-122"/>
                <a:ea typeface="+mn-ea"/>
              </a:rPr>
              <a:t>＞</a:t>
            </a:r>
            <a:r>
              <a:rPr lang="en-US" altLang="zh-CN" sz="1200" dirty="0">
                <a:latin typeface="Times New Roman" panose="02020603050405020304" pitchFamily="18" charset="0"/>
                <a:ea typeface="+mn-ea"/>
              </a:rPr>
              <a:t>n</a:t>
            </a:r>
            <a:r>
              <a:rPr lang="zh-CN" altLang="en-US" sz="1200" dirty="0">
                <a:latin typeface="微软雅黑" panose="020B0503020204020204" pitchFamily="34" charset="-122"/>
                <a:ea typeface="+mn-ea"/>
              </a:rPr>
              <a:t>时</a:t>
            </a:r>
            <a:r>
              <a:rPr lang="zh-CN" altLang="en-US" dirty="0"/>
              <a:t>，</a:t>
            </a:r>
            <a:r>
              <a:rPr lang="zh-CN" altLang="en-US" sz="1200" dirty="0">
                <a:latin typeface="微软雅黑" panose="020B0503020204020204" pitchFamily="34" charset="-122"/>
                <a:ea typeface="+mn-ea"/>
              </a:rPr>
              <a:t>顶点</a:t>
            </a:r>
            <a:r>
              <a:rPr lang="en-US" altLang="zh-CN" sz="1200" dirty="0" err="1">
                <a:latin typeface="Times New Roman" panose="02020603050405020304" pitchFamily="18" charset="0"/>
                <a:ea typeface="+mn-ea"/>
              </a:rPr>
              <a:t>i+s</a:t>
            </a:r>
            <a:r>
              <a:rPr lang="zh-CN" altLang="en-US" sz="1200" dirty="0">
                <a:latin typeface="微软雅黑" panose="020B0503020204020204" pitchFamily="34" charset="-122"/>
                <a:ea typeface="+mn-ea"/>
              </a:rPr>
              <a:t>实际编号应为</a:t>
            </a:r>
            <a:r>
              <a:rPr lang="en-US" altLang="zh-CN" sz="1200" dirty="0">
                <a:latin typeface="Times New Roman" panose="02020603050405020304" pitchFamily="18" charset="0"/>
                <a:ea typeface="+mn-ea"/>
              </a:rPr>
              <a:t>(</a:t>
            </a:r>
            <a:r>
              <a:rPr lang="en-US" altLang="zh-CN" sz="1200" dirty="0" err="1">
                <a:latin typeface="Times New Roman" panose="02020603050405020304" pitchFamily="18" charset="0"/>
                <a:ea typeface="+mn-ea"/>
              </a:rPr>
              <a:t>i+s</a:t>
            </a:r>
            <a:r>
              <a:rPr lang="en-US" altLang="zh-CN" sz="1200" dirty="0">
                <a:latin typeface="Times New Roman" panose="02020603050405020304" pitchFamily="18" charset="0"/>
                <a:ea typeface="+mn-ea"/>
              </a:rPr>
              <a:t>)mod n</a:t>
            </a:r>
            <a:r>
              <a:rPr lang="zh-CN" altLang="en-US" dirty="0"/>
              <a:t>。如</a:t>
            </a:r>
            <a:r>
              <a:rPr lang="en-US" altLang="zh-CN" b="0" i="0" dirty="0">
                <a:solidFill>
                  <a:srgbClr val="333333"/>
                </a:solidFill>
                <a:effectLst/>
                <a:latin typeface="Helvetica Neue"/>
              </a:rPr>
              <a:t>a mod b=c</a:t>
            </a:r>
            <a:r>
              <a:rPr lang="zh-CN" altLang="en-US" b="0" i="0" dirty="0">
                <a:solidFill>
                  <a:srgbClr val="333333"/>
                </a:solidFill>
                <a:effectLst/>
                <a:latin typeface="Helvetica Neue"/>
              </a:rPr>
              <a:t>，表明</a:t>
            </a:r>
            <a:r>
              <a:rPr lang="en-US" altLang="zh-CN" b="0" i="0" dirty="0">
                <a:solidFill>
                  <a:srgbClr val="333333"/>
                </a:solidFill>
                <a:effectLst/>
                <a:latin typeface="Helvetica Neue"/>
              </a:rPr>
              <a:t>a</a:t>
            </a:r>
            <a:r>
              <a:rPr lang="zh-CN" altLang="en-US" b="0" i="0" dirty="0">
                <a:solidFill>
                  <a:srgbClr val="333333"/>
                </a:solidFill>
                <a:effectLst/>
                <a:latin typeface="Helvetica Neue"/>
              </a:rPr>
              <a:t>除以</a:t>
            </a:r>
            <a:r>
              <a:rPr lang="en-US" altLang="zh-CN" b="0" i="0" dirty="0">
                <a:solidFill>
                  <a:srgbClr val="333333"/>
                </a:solidFill>
                <a:effectLst/>
                <a:latin typeface="Helvetica Neue"/>
              </a:rPr>
              <a:t>b</a:t>
            </a:r>
            <a:r>
              <a:rPr lang="zh-CN" altLang="en-US" b="0" i="0" dirty="0">
                <a:solidFill>
                  <a:srgbClr val="333333"/>
                </a:solidFill>
                <a:effectLst/>
                <a:latin typeface="Helvetica Neue"/>
              </a:rPr>
              <a:t>余数为</a:t>
            </a:r>
            <a:r>
              <a:rPr lang="en-US" altLang="zh-CN" b="0" i="0" dirty="0">
                <a:solidFill>
                  <a:srgbClr val="333333"/>
                </a:solidFill>
                <a:effectLst/>
                <a:latin typeface="Helvetica Neue"/>
              </a:rPr>
              <a:t>c</a:t>
            </a:r>
            <a:endParaRPr lang="en-US" altLang="zh-CN" dirty="0"/>
          </a:p>
          <a:p>
            <a:endParaRPr lang="en-US" altLang="zh-CN" dirty="0"/>
          </a:p>
          <a:p>
            <a:r>
              <a:rPr lang="zh-CN" altLang="en-US" dirty="0"/>
              <a:t>多边形游戏的最大得分就是计算出</a:t>
            </a:r>
            <a:r>
              <a:rPr lang="en-US" altLang="zh-CN" sz="1200" dirty="0">
                <a:latin typeface="Times New Roman" panose="02020603050405020304" pitchFamily="18" charset="0"/>
                <a:ea typeface="+mn-ea"/>
              </a:rPr>
              <a:t>m[</a:t>
            </a:r>
            <a:r>
              <a:rPr lang="en-US" altLang="zh-CN" sz="1200" dirty="0" err="1">
                <a:latin typeface="Times New Roman" panose="02020603050405020304" pitchFamily="18" charset="0"/>
                <a:ea typeface="+mn-ea"/>
              </a:rPr>
              <a:t>i</a:t>
            </a:r>
            <a:r>
              <a:rPr lang="en-US" altLang="zh-CN" sz="1200" dirty="0">
                <a:latin typeface="Times New Roman" panose="02020603050405020304" pitchFamily="18" charset="0"/>
                <a:ea typeface="+mn-ea"/>
              </a:rPr>
              <a:t>, n, 1]</a:t>
            </a:r>
            <a:r>
              <a:rPr lang="zh-CN" altLang="en-US" dirty="0"/>
              <a:t>的这样一个值。</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252</a:t>
            </a:fld>
            <a:endParaRPr lang="en-US" altLang="zh-CN"/>
          </a:p>
        </p:txBody>
      </p:sp>
    </p:spTree>
    <p:extLst>
      <p:ext uri="{BB962C8B-B14F-4D97-AF65-F5344CB8AC3E}">
        <p14:creationId xmlns:p14="http://schemas.microsoft.com/office/powerpoint/2010/main" val="16895427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根据上面的分析和得到的递归式。</a:t>
            </a:r>
            <a:endParaRPr lang="en-US" altLang="zh-CN" dirty="0"/>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zh-CN" altLang="en-US" dirty="0"/>
              <a:t>你可以自己使用动态规划写出相应的算法。</a:t>
            </a:r>
            <a:endParaRPr lang="en-US" altLang="zh-CN" dirty="0"/>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zh-CN" altLang="en-US" dirty="0"/>
              <a:t>那么，算法的主程序应该包含一个子程序，分别求最小值和最大值。</a:t>
            </a:r>
            <a:endParaRPr lang="en-US" altLang="zh-CN" dirty="0"/>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zh-CN" altLang="en-US" dirty="0"/>
              <a:t>算法的时间复杂度是</a:t>
            </a:r>
            <a:r>
              <a:rPr lang="en-US" altLang="zh-CN" dirty="0"/>
              <a:t>N</a:t>
            </a:r>
            <a:r>
              <a:rPr lang="zh-CN" altLang="en-US" dirty="0"/>
              <a:t>的三次幂。</a:t>
            </a:r>
            <a:endParaRPr lang="en-US" altLang="zh-CN" dirty="0"/>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请你自己实现它。</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253</a:t>
            </a:fld>
            <a:endParaRPr lang="en-US" altLang="zh-CN"/>
          </a:p>
        </p:txBody>
      </p:sp>
    </p:spTree>
    <p:extLst>
      <p:ext uri="{BB962C8B-B14F-4D97-AF65-F5344CB8AC3E}">
        <p14:creationId xmlns:p14="http://schemas.microsoft.com/office/powerpoint/2010/main" val="20285638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下面介绍图像压缩问题。</a:t>
            </a:r>
            <a:endParaRPr lang="en-US" altLang="zh-CN" dirty="0"/>
          </a:p>
          <a:p>
            <a:endParaRPr lang="en-US" altLang="zh-CN" dirty="0"/>
          </a:p>
          <a:p>
            <a:r>
              <a:rPr lang="zh-CN" altLang="en-US" dirty="0"/>
              <a:t>先看一下怎么存储图样。</a:t>
            </a:r>
            <a:endParaRPr lang="en-US" altLang="zh-CN" dirty="0"/>
          </a:p>
          <a:p>
            <a:endParaRPr lang="en-US" altLang="zh-CN" dirty="0"/>
          </a:p>
          <a:p>
            <a:r>
              <a:rPr lang="zh-CN" altLang="en-US" dirty="0"/>
              <a:t>这里我们讲的是黑白图像，像素点是用灰度值来表示。（</a:t>
            </a:r>
            <a:r>
              <a:rPr lang="zh-CN" altLang="en-US" b="0" i="0" dirty="0">
                <a:solidFill>
                  <a:srgbClr val="333333"/>
                </a:solidFill>
                <a:effectLst/>
                <a:latin typeface="Helvetica Neue"/>
              </a:rPr>
              <a:t>把白色与黑色之间按对数关系分为若干等级，称为</a:t>
            </a:r>
            <a:r>
              <a:rPr lang="zh-CN" altLang="en-US" b="0" i="0" u="none" strike="noStrike" dirty="0">
                <a:solidFill>
                  <a:schemeClr val="tx1"/>
                </a:solidFill>
                <a:effectLst/>
                <a:latin typeface="Helvetica Neue"/>
                <a:hlinkClick r:id="rId3">
                  <a:extLst>
                    <a:ext uri="{A12FA001-AC4F-418D-AE19-62706E023703}">
                      <ahyp:hlinkClr xmlns:ahyp="http://schemas.microsoft.com/office/drawing/2018/hyperlinkcolor" val="tx"/>
                    </a:ext>
                  </a:extLst>
                </a:hlinkClick>
              </a:rPr>
              <a:t>灰度</a:t>
            </a:r>
            <a:r>
              <a:rPr lang="zh-CN" altLang="en-US" b="0" i="0" u="none" strike="noStrike" dirty="0">
                <a:solidFill>
                  <a:srgbClr val="136EC2"/>
                </a:solidFill>
                <a:effectLst/>
                <a:latin typeface="Helvetica Neue"/>
              </a:rPr>
              <a:t>。</a:t>
            </a:r>
            <a:r>
              <a:rPr lang="zh-CN" altLang="en-US" dirty="0"/>
              <a:t>）它的灰度值一共有</a:t>
            </a:r>
            <a:r>
              <a:rPr lang="en-US" altLang="zh-CN" dirty="0"/>
              <a:t>256</a:t>
            </a:r>
            <a:r>
              <a:rPr lang="zh-CN" altLang="en-US" dirty="0"/>
              <a:t>个，从零到</a:t>
            </a:r>
            <a:r>
              <a:rPr lang="en-US" altLang="zh-CN" dirty="0"/>
              <a:t>255</a:t>
            </a:r>
            <a:r>
              <a:rPr lang="zh-CN" altLang="en-US" dirty="0"/>
              <a:t>。为了表达这</a:t>
            </a:r>
            <a:r>
              <a:rPr lang="en-US" altLang="zh-CN" dirty="0"/>
              <a:t>256</a:t>
            </a:r>
            <a:r>
              <a:rPr lang="zh-CN" altLang="en-US" dirty="0"/>
              <a:t>个灰度值，可以把每个灰度值写成一个八位的二进制数。</a:t>
            </a:r>
            <a:endParaRPr lang="en-US" altLang="zh-CN" dirty="0"/>
          </a:p>
          <a:p>
            <a:endParaRPr lang="en-US" altLang="zh-CN" dirty="0"/>
          </a:p>
          <a:p>
            <a:r>
              <a:rPr lang="zh-CN" altLang="en-US" dirty="0"/>
              <a:t>一个图像，它是由很多的灰度值构成的一个序列，比如说有</a:t>
            </a:r>
            <a:r>
              <a:rPr lang="en-US" altLang="zh-CN" dirty="0"/>
              <a:t>N</a:t>
            </a:r>
            <a:r>
              <a:rPr lang="zh-CN" altLang="en-US" dirty="0"/>
              <a:t>个灰度值，</a:t>
            </a:r>
            <a:r>
              <a:rPr lang="en-US" altLang="zh-CN" dirty="0"/>
              <a:t>P1</a:t>
            </a:r>
            <a:r>
              <a:rPr lang="zh-CN" altLang="en-US" dirty="0"/>
              <a:t>是第一个灰度值，</a:t>
            </a:r>
            <a:r>
              <a:rPr lang="en-US" altLang="zh-CN" dirty="0"/>
              <a:t>P2</a:t>
            </a:r>
            <a:r>
              <a:rPr lang="zh-CN" altLang="en-US" dirty="0"/>
              <a:t>是第二个灰度值，</a:t>
            </a:r>
            <a:r>
              <a:rPr lang="en-US" altLang="zh-CN" dirty="0" err="1"/>
              <a:t>Pn</a:t>
            </a:r>
            <a:r>
              <a:rPr lang="zh-CN" altLang="en-US" dirty="0"/>
              <a:t>是第</a:t>
            </a:r>
            <a:r>
              <a:rPr lang="en-US" altLang="zh-CN" dirty="0"/>
              <a:t>N</a:t>
            </a:r>
            <a:r>
              <a:rPr lang="zh-CN" altLang="en-US" dirty="0"/>
              <a:t>个灰度值。</a:t>
            </a:r>
            <a:endParaRPr lang="en-US" altLang="zh-CN" dirty="0"/>
          </a:p>
          <a:p>
            <a:endParaRPr lang="en-US" altLang="zh-CN" dirty="0"/>
          </a:p>
          <a:p>
            <a:r>
              <a:rPr lang="zh-CN" altLang="en-US" dirty="0"/>
              <a:t>这样的一个序列就给出一幅图像。</a:t>
            </a:r>
            <a:endParaRPr lang="en-US" altLang="zh-CN" dirty="0"/>
          </a:p>
          <a:p>
            <a:endParaRPr lang="en-US" altLang="zh-CN" dirty="0"/>
          </a:p>
          <a:p>
            <a:r>
              <a:rPr lang="zh-CN" altLang="en-US" dirty="0"/>
              <a:t>当我们把这个序列读到以后，可以按照像点的灰度值，把灰度值恢复出来以后，这个图像就呈现在面前了。</a:t>
            </a:r>
            <a:endParaRPr lang="en-US" altLang="zh-CN" dirty="0"/>
          </a:p>
          <a:p>
            <a:endParaRPr lang="en-US" altLang="zh-CN" dirty="0"/>
          </a:p>
          <a:p>
            <a:r>
              <a:rPr lang="zh-CN" altLang="en-US" dirty="0"/>
              <a:t>下面我们看图像的存储。</a:t>
            </a:r>
            <a:endParaRPr lang="en-US" altLang="zh-CN" dirty="0"/>
          </a:p>
          <a:p>
            <a:endParaRPr lang="en-US" altLang="zh-CN" dirty="0"/>
          </a:p>
          <a:p>
            <a:r>
              <a:rPr lang="zh-CN" altLang="en-US" dirty="0"/>
              <a:t>图像的存储，是每个像素的灰度值，应该是不超过八位的二进制数，如果我们都用八位来算的话，他总共的存储的位数应该是八倍的</a:t>
            </a:r>
            <a:r>
              <a:rPr lang="en-US" altLang="zh-CN" dirty="0"/>
              <a:t>N</a:t>
            </a:r>
            <a:r>
              <a:rPr lang="zh-CN" altLang="en-US" dirty="0"/>
              <a:t>，每一个都是八倍，</a:t>
            </a:r>
            <a:r>
              <a:rPr lang="en-US" altLang="zh-CN" dirty="0"/>
              <a:t>8n</a:t>
            </a:r>
            <a:r>
              <a:rPr lang="zh-CN" altLang="en-US" dirty="0"/>
              <a:t>是它的存储空间。</a:t>
            </a:r>
            <a:endParaRPr lang="en-US" altLang="zh-CN" dirty="0"/>
          </a:p>
          <a:p>
            <a:endParaRPr lang="en-US" altLang="zh-CN" dirty="0"/>
          </a:p>
          <a:p>
            <a:r>
              <a:rPr lang="zh-CN" altLang="en-US" dirty="0"/>
              <a:t>可能会有一些图像有一些图像，像这种图像是一个标记，这个图像里他大片的面积都是同样的颜色，意味着这些地方的像点的灰度值是同一个值。另外，它有的地方可能灰度值会很低。</a:t>
            </a:r>
            <a:endParaRPr lang="en-US" altLang="zh-CN" dirty="0"/>
          </a:p>
          <a:p>
            <a:endParaRPr lang="en-US" altLang="zh-CN" dirty="0"/>
          </a:p>
          <a:p>
            <a:r>
              <a:rPr lang="zh-CN" altLang="en-US" dirty="0"/>
              <a:t>灰度值很低的情况下，如果用二进制数来表示，不一定用八位，用一位、两位表示就可以了。因为一幅图像的灰度是非常多的，如果一个图像占有很大的存储间，要是一个视频的话，这个存储就太大了。</a:t>
            </a:r>
            <a:endParaRPr lang="en-US" altLang="zh-CN" dirty="0"/>
          </a:p>
          <a:p>
            <a:endParaRPr lang="en-US" altLang="zh-CN" dirty="0"/>
          </a:p>
          <a:p>
            <a:r>
              <a:rPr lang="zh-CN" altLang="en-US" dirty="0"/>
              <a:t>那我们有没有更好的存储办法，不一定要用到</a:t>
            </a:r>
            <a:r>
              <a:rPr lang="en-US" altLang="zh-CN" dirty="0"/>
              <a:t>8N</a:t>
            </a:r>
            <a:r>
              <a:rPr lang="zh-CN" altLang="en-US" dirty="0"/>
              <a:t>的存储空间来存储图像呢。我们希望能够找到更好的存储方法。</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254</a:t>
            </a:fld>
            <a:endParaRPr lang="en-US" altLang="zh-CN"/>
          </a:p>
        </p:txBody>
      </p:sp>
    </p:spTree>
    <p:extLst>
      <p:ext uri="{BB962C8B-B14F-4D97-AF65-F5344CB8AC3E}">
        <p14:creationId xmlns:p14="http://schemas.microsoft.com/office/powerpoint/2010/main" val="11526311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这个存储的方法，可以采用一种变位压缩的一种方法。</a:t>
            </a:r>
            <a:endParaRPr lang="en-US" altLang="zh-CN" dirty="0"/>
          </a:p>
          <a:p>
            <a:endParaRPr lang="en-US" altLang="zh-CN" dirty="0"/>
          </a:p>
          <a:p>
            <a:r>
              <a:rPr lang="zh-CN" altLang="en-US" dirty="0"/>
              <a:t>变位压缩，就是说我们把这个灰度值的这个序列分成段，分成</a:t>
            </a:r>
            <a:r>
              <a:rPr lang="en-US" altLang="zh-CN" dirty="0"/>
              <a:t>M</a:t>
            </a:r>
            <a:r>
              <a:rPr lang="zh-CN" altLang="en-US" dirty="0"/>
              <a:t>个段。</a:t>
            </a:r>
            <a:endParaRPr lang="en-US" altLang="zh-CN" dirty="0"/>
          </a:p>
          <a:p>
            <a:endParaRPr lang="en-US" altLang="zh-CN" dirty="0"/>
          </a:p>
          <a:p>
            <a:r>
              <a:rPr lang="zh-CN" altLang="en-US" dirty="0"/>
              <a:t>这是第一段，有若干个灰度值，这是第二段，一直到第</a:t>
            </a:r>
            <a:r>
              <a:rPr lang="en-US" altLang="zh-CN" dirty="0"/>
              <a:t>M</a:t>
            </a:r>
            <a:r>
              <a:rPr lang="zh-CN" altLang="en-US" dirty="0"/>
              <a:t>段。</a:t>
            </a:r>
            <a:endParaRPr lang="en-US" altLang="zh-CN" dirty="0"/>
          </a:p>
          <a:p>
            <a:endParaRPr lang="en-US" altLang="zh-CN" dirty="0"/>
          </a:p>
          <a:p>
            <a:r>
              <a:rPr lang="zh-CN" altLang="en-US" dirty="0"/>
              <a:t>那么在同一段里的图像，它的灰度值都用相同的位数来存储，比如说第一段都用两位。每一个灰度值都用两位来存。那么第二段呢？可能每一个灰度值用四位来存。在同一段里头灰度值的存储的位数是一样的，不同的段可以不一样。灰度值比较小的值，就可以用少的位来存，通过这样的分段来存储，他总占有的位数比都用八位要少，这是一种变位压缩的方法。</a:t>
            </a:r>
            <a:endParaRPr lang="en-US" altLang="zh-CN" dirty="0"/>
          </a:p>
          <a:p>
            <a:endParaRPr lang="en-US" altLang="zh-CN" dirty="0"/>
          </a:p>
          <a:p>
            <a:r>
              <a:rPr lang="zh-CN" altLang="en-US" dirty="0"/>
              <a:t>那么他的表达我们可以这样想。假如第</a:t>
            </a:r>
            <a:r>
              <a:rPr lang="en-US" altLang="zh-CN" dirty="0"/>
              <a:t>t</a:t>
            </a:r>
            <a:r>
              <a:rPr lang="zh-CN" altLang="en-US" dirty="0"/>
              <a:t>个段，他有</a:t>
            </a:r>
            <a:r>
              <a:rPr lang="en-US" altLang="zh-CN" sz="1200" b="1" i="1" dirty="0">
                <a:solidFill>
                  <a:srgbClr val="000000"/>
                </a:solidFill>
                <a:latin typeface="Times New Roman" panose="02020603050405020304" pitchFamily="18" charset="0"/>
              </a:rPr>
              <a:t>l</a:t>
            </a:r>
            <a:r>
              <a:rPr lang="en-US" altLang="zh-CN" sz="1200" b="1" dirty="0">
                <a:solidFill>
                  <a:srgbClr val="000000"/>
                </a:solidFill>
                <a:latin typeface="Times New Roman" panose="02020603050405020304" pitchFamily="18" charset="0"/>
              </a:rPr>
              <a:t>[</a:t>
            </a:r>
            <a:r>
              <a:rPr lang="en-US" altLang="zh-CN" sz="1200" b="1" i="1" dirty="0">
                <a:solidFill>
                  <a:srgbClr val="000000"/>
                </a:solidFill>
                <a:latin typeface="Times New Roman" panose="02020603050405020304" pitchFamily="18" charset="0"/>
              </a:rPr>
              <a:t>t</a:t>
            </a:r>
            <a:r>
              <a:rPr lang="en-US" altLang="zh-CN" sz="1200" b="1" dirty="0">
                <a:solidFill>
                  <a:srgbClr val="000000"/>
                </a:solidFill>
                <a:latin typeface="Times New Roman" panose="02020603050405020304" pitchFamily="18" charset="0"/>
              </a:rPr>
              <a:t>]</a:t>
            </a:r>
            <a:r>
              <a:rPr lang="zh-CN" altLang="en-US" sz="1200" b="1" dirty="0">
                <a:solidFill>
                  <a:srgbClr val="000000"/>
                </a:solidFill>
                <a:latin typeface="Times New Roman" panose="02020603050405020304" pitchFamily="18" charset="0"/>
              </a:rPr>
              <a:t>个</a:t>
            </a:r>
            <a:r>
              <a:rPr lang="zh-CN" altLang="en-US" dirty="0"/>
              <a:t>像素。同一段里的每个像素的位数是一样的，每个占用的位数是</a:t>
            </a:r>
            <a:r>
              <a:rPr lang="en-US" altLang="zh-CN" sz="1200" b="1" i="1" dirty="0">
                <a:solidFill>
                  <a:srgbClr val="000000"/>
                </a:solidFill>
                <a:latin typeface="Times New Roman" panose="02020603050405020304" pitchFamily="18" charset="0"/>
              </a:rPr>
              <a:t>b</a:t>
            </a:r>
            <a:r>
              <a:rPr lang="en-US" altLang="zh-CN" sz="1200" b="1" dirty="0">
                <a:solidFill>
                  <a:srgbClr val="000000"/>
                </a:solidFill>
                <a:latin typeface="Times New Roman" panose="02020603050405020304" pitchFamily="18" charset="0"/>
              </a:rPr>
              <a:t>[</a:t>
            </a:r>
            <a:r>
              <a:rPr lang="en-US" altLang="zh-CN" sz="1200" b="1" i="1" dirty="0">
                <a:solidFill>
                  <a:srgbClr val="000000"/>
                </a:solidFill>
                <a:latin typeface="Times New Roman" panose="02020603050405020304" pitchFamily="18" charset="0"/>
              </a:rPr>
              <a:t>t</a:t>
            </a:r>
            <a:r>
              <a:rPr lang="en-US" altLang="zh-CN" sz="1200" b="1" dirty="0">
                <a:solidFill>
                  <a:srgbClr val="000000"/>
                </a:solidFill>
                <a:latin typeface="Times New Roman" panose="02020603050405020304" pitchFamily="18" charset="0"/>
              </a:rPr>
              <a:t>]</a:t>
            </a:r>
            <a:r>
              <a:rPr lang="zh-CN" altLang="en-US" sz="1200" b="1" dirty="0">
                <a:solidFill>
                  <a:srgbClr val="000000"/>
                </a:solidFill>
                <a:latin typeface="Times New Roman" panose="02020603050405020304" pitchFamily="18" charset="0"/>
              </a:rPr>
              <a:t>位</a:t>
            </a:r>
            <a:r>
              <a:rPr lang="zh-CN" altLang="en-US" dirty="0"/>
              <a:t>。</a:t>
            </a:r>
            <a:endParaRPr lang="en-US" altLang="zh-CN" dirty="0"/>
          </a:p>
          <a:p>
            <a:endParaRPr lang="en-US" altLang="zh-CN" dirty="0"/>
          </a:p>
          <a:p>
            <a:r>
              <a:rPr lang="zh-CN" altLang="en-US" dirty="0"/>
              <a:t>我们要将存储的图像恢复出来的时候，需要知道每一段有多少个像素，每个要多少位，这样才能一段一段的，按照每个像素的位数把它截取出来，然后把这个灰度值恢复出来。</a:t>
            </a:r>
            <a:endParaRPr lang="en-US" altLang="zh-CN" dirty="0"/>
          </a:p>
          <a:p>
            <a:endParaRPr lang="en-US" altLang="zh-CN" dirty="0"/>
          </a:p>
          <a:p>
            <a:r>
              <a:rPr lang="zh-CN" altLang="en-US" dirty="0"/>
              <a:t>所以要有这样的信息，就是每一段要知道它有多少个像素，每个像素占多少位，需要记录这两个信息。</a:t>
            </a:r>
            <a:endParaRPr lang="en-US" altLang="zh-CN" dirty="0"/>
          </a:p>
          <a:p>
            <a:endParaRPr lang="en-US" altLang="zh-CN" dirty="0"/>
          </a:p>
          <a:p>
            <a:r>
              <a:rPr lang="zh-CN" altLang="en-US" dirty="0"/>
              <a:t>这些信息呢，记在段头，就是每一段的开始，是这个段头信息。后边就是这一段的灰度值的序列所表达的二进制数。</a:t>
            </a:r>
            <a:endParaRPr lang="en-US" altLang="zh-CN" dirty="0"/>
          </a:p>
          <a:p>
            <a:endParaRPr lang="en-US" altLang="zh-CN" dirty="0"/>
          </a:p>
          <a:p>
            <a:r>
              <a:rPr lang="zh-CN" altLang="en-US" dirty="0"/>
              <a:t>那么记录</a:t>
            </a:r>
            <a:r>
              <a:rPr lang="en-US" altLang="zh-CN" sz="1200" b="1" i="1" dirty="0">
                <a:solidFill>
                  <a:srgbClr val="000000"/>
                </a:solidFill>
                <a:latin typeface="Times New Roman" panose="02020603050405020304" pitchFamily="18" charset="0"/>
              </a:rPr>
              <a:t>l</a:t>
            </a:r>
            <a:r>
              <a:rPr lang="en-US" altLang="zh-CN" sz="1200" b="1" dirty="0">
                <a:solidFill>
                  <a:srgbClr val="000000"/>
                </a:solidFill>
                <a:latin typeface="Times New Roman" panose="02020603050405020304" pitchFamily="18" charset="0"/>
              </a:rPr>
              <a:t>[</a:t>
            </a:r>
            <a:r>
              <a:rPr lang="en-US" altLang="zh-CN" sz="1200" b="1" i="1" dirty="0">
                <a:solidFill>
                  <a:srgbClr val="000000"/>
                </a:solidFill>
                <a:latin typeface="Times New Roman" panose="02020603050405020304" pitchFamily="18" charset="0"/>
              </a:rPr>
              <a:t>t</a:t>
            </a:r>
            <a:r>
              <a:rPr lang="en-US" altLang="zh-CN" sz="1200" b="1" dirty="0">
                <a:solidFill>
                  <a:srgbClr val="000000"/>
                </a:solidFill>
                <a:latin typeface="Times New Roman" panose="02020603050405020304" pitchFamily="18" charset="0"/>
              </a:rPr>
              <a:t>]</a:t>
            </a:r>
            <a:r>
              <a:rPr lang="zh-CN" altLang="en-US" sz="1200" b="1" dirty="0">
                <a:solidFill>
                  <a:srgbClr val="000000"/>
                </a:solidFill>
                <a:latin typeface="Times New Roman" panose="02020603050405020304" pitchFamily="18" charset="0"/>
              </a:rPr>
              <a:t>个</a:t>
            </a:r>
            <a:r>
              <a:rPr lang="zh-CN" altLang="en-US" dirty="0"/>
              <a:t>像素。我们规定一段的像素个数，上界是</a:t>
            </a:r>
            <a:r>
              <a:rPr lang="en-US" altLang="zh-CN" dirty="0"/>
              <a:t>256</a:t>
            </a:r>
            <a:r>
              <a:rPr lang="zh-CN" altLang="en-US" dirty="0"/>
              <a:t>。所以记录这个</a:t>
            </a:r>
            <a:r>
              <a:rPr lang="en-US" altLang="zh-CN" dirty="0"/>
              <a:t>1</a:t>
            </a:r>
            <a:r>
              <a:rPr lang="zh-CN" altLang="en-US" dirty="0"/>
              <a:t>到</a:t>
            </a:r>
            <a:r>
              <a:rPr lang="en-US" altLang="zh-CN" dirty="0"/>
              <a:t>256</a:t>
            </a:r>
            <a:r>
              <a:rPr lang="zh-CN" altLang="en-US" dirty="0"/>
              <a:t>这些数，用八位二进制可以把它记录下来。</a:t>
            </a:r>
            <a:endParaRPr lang="en-US" altLang="zh-CN" dirty="0"/>
          </a:p>
          <a:p>
            <a:endParaRPr lang="en-US" altLang="zh-CN" dirty="0"/>
          </a:p>
          <a:p>
            <a:r>
              <a:rPr lang="zh-CN" altLang="en-US" dirty="0"/>
              <a:t>然后每个像素占多少位呢？最多是八位，有八个数来记录它的位数，那么记住这八个数的，用三位二进制就可以了。</a:t>
            </a:r>
            <a:endParaRPr lang="en-US" altLang="zh-CN" dirty="0"/>
          </a:p>
          <a:p>
            <a:endParaRPr lang="en-US" altLang="zh-CN" dirty="0"/>
          </a:p>
          <a:p>
            <a:r>
              <a:rPr lang="zh-CN" altLang="en-US" dirty="0"/>
              <a:t>所以记录这个段头的信息，八位加三位需要</a:t>
            </a:r>
            <a:r>
              <a:rPr lang="en-US" altLang="zh-CN" dirty="0"/>
              <a:t>11</a:t>
            </a:r>
            <a:r>
              <a:rPr lang="zh-CN" altLang="en-US" dirty="0"/>
              <a:t>位。</a:t>
            </a:r>
            <a:endParaRPr lang="en-US" altLang="zh-CN" dirty="0"/>
          </a:p>
          <a:p>
            <a:endParaRPr lang="en-US" altLang="zh-CN" dirty="0"/>
          </a:p>
          <a:p>
            <a:r>
              <a:rPr lang="zh-CN" altLang="en-US" dirty="0"/>
              <a:t>那这里边就有一个问题，就是说如果分段很多的时候，每一段都要有这</a:t>
            </a:r>
            <a:r>
              <a:rPr lang="en-US" altLang="zh-CN" dirty="0"/>
              <a:t>11</a:t>
            </a:r>
            <a:r>
              <a:rPr lang="zh-CN" altLang="en-US" dirty="0"/>
              <a:t>位的额外的开销，尽管段里边的每个像素节省了位置，但是要有十一位的额外开销。</a:t>
            </a:r>
            <a:endParaRPr lang="en-US" altLang="zh-CN" dirty="0"/>
          </a:p>
          <a:p>
            <a:endParaRPr lang="en-US" altLang="zh-CN" dirty="0"/>
          </a:p>
          <a:p>
            <a:r>
              <a:rPr lang="zh-CN" altLang="en-US" dirty="0"/>
              <a:t>所以究竟怎么分才能取得一个更好的结果？这是我们要考虑的问题。</a:t>
            </a:r>
            <a:endParaRPr lang="en-US" altLang="zh-CN" dirty="0"/>
          </a:p>
          <a:p>
            <a:endParaRPr lang="en-US" altLang="zh-CN" dirty="0"/>
          </a:p>
          <a:p>
            <a:r>
              <a:rPr lang="zh-CN" altLang="en-US" dirty="0"/>
              <a:t>那么一个图像存储占用的总位数应该怎么算呢？</a:t>
            </a:r>
            <a:endParaRPr lang="en-US" altLang="zh-CN" dirty="0"/>
          </a:p>
          <a:p>
            <a:endParaRPr lang="en-US" altLang="zh-CN" dirty="0"/>
          </a:p>
          <a:p>
            <a:r>
              <a:rPr lang="zh-CN" altLang="en-US" dirty="0"/>
              <a:t>看最下面的式子，计算方法是把第一段的位数乘以它的像素个数，然后第二段的像素的位数乘以它的像素个数，最后到最后一段的位数乘以它的像素个数，然后加上，</a:t>
            </a:r>
            <a:r>
              <a:rPr lang="en-US" altLang="zh-CN" dirty="0"/>
              <a:t>11m</a:t>
            </a:r>
            <a:r>
              <a:rPr lang="zh-CN" altLang="en-US" dirty="0"/>
              <a:t>， 因为一共有</a:t>
            </a:r>
            <a:r>
              <a:rPr lang="en-US" altLang="zh-CN" dirty="0"/>
              <a:t>M</a:t>
            </a:r>
            <a:r>
              <a:rPr lang="zh-CN" altLang="en-US" dirty="0"/>
              <a:t>个段，每个段有</a:t>
            </a:r>
            <a:r>
              <a:rPr lang="en-US" altLang="zh-CN" dirty="0"/>
              <a:t>11</a:t>
            </a:r>
            <a:r>
              <a:rPr lang="zh-CN" altLang="en-US" dirty="0"/>
              <a:t>位的额外开销，这就是图像存储占用的总位数。</a:t>
            </a:r>
            <a:endParaRPr lang="en-US" altLang="zh-CN" dirty="0"/>
          </a:p>
          <a:p>
            <a:endParaRPr lang="en-US" altLang="zh-CN" dirty="0"/>
          </a:p>
          <a:p>
            <a:r>
              <a:rPr lang="zh-CN" altLang="en-US" dirty="0"/>
              <a:t>那么对于这样的一个变位压缩的存储，我们需要考虑的是什么呢？</a:t>
            </a:r>
            <a:endParaRPr lang="en-US" altLang="zh-CN" dirty="0"/>
          </a:p>
          <a:p>
            <a:endParaRPr lang="en-US" altLang="zh-CN" dirty="0"/>
          </a:p>
          <a:p>
            <a:r>
              <a:rPr lang="zh-CN" altLang="en-US" dirty="0"/>
              <a:t>需要考虑怎样分段，使得它分段以后，图像存储占用的总位数是所有分段的方式中最少的。</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255</a:t>
            </a:fld>
            <a:endParaRPr lang="en-US" altLang="zh-CN"/>
          </a:p>
        </p:txBody>
      </p:sp>
    </p:spTree>
    <p:extLst>
      <p:ext uri="{BB962C8B-B14F-4D97-AF65-F5344CB8AC3E}">
        <p14:creationId xmlns:p14="http://schemas.microsoft.com/office/powerpoint/2010/main" val="14058616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我们将图像压缩问题表达成一个组合优化问题，每一段的像素个数不超过</a:t>
            </a:r>
            <a:r>
              <a:rPr lang="en-US" altLang="zh-CN" dirty="0"/>
              <a:t>256</a:t>
            </a:r>
            <a:r>
              <a:rPr lang="zh-CN" altLang="en-US" dirty="0"/>
              <a:t>，这是个约束条件。</a:t>
            </a:r>
            <a:endParaRPr lang="en-US" altLang="zh-CN" dirty="0"/>
          </a:p>
          <a:p>
            <a:endParaRPr lang="en-US" altLang="zh-CN" dirty="0"/>
          </a:p>
          <a:p>
            <a:pPr>
              <a:lnSpc>
                <a:spcPts val="3213"/>
              </a:lnSpc>
            </a:pPr>
            <a:r>
              <a:rPr lang="zh-CN" altLang="en-US" sz="1200" b="0" dirty="0">
                <a:solidFill>
                  <a:srgbClr val="000000"/>
                </a:solidFill>
                <a:latin typeface="Times New Roman" panose="02020603050405020304" pitchFamily="18" charset="0"/>
              </a:rPr>
              <a:t>第 </a:t>
            </a:r>
            <a:r>
              <a:rPr lang="en-US" altLang="zh-CN" sz="1200" b="0" i="1" dirty="0">
                <a:solidFill>
                  <a:srgbClr val="000000"/>
                </a:solidFill>
                <a:latin typeface="Times New Roman" panose="02020603050405020304" pitchFamily="18" charset="0"/>
              </a:rPr>
              <a:t>t </a:t>
            </a:r>
            <a:r>
              <a:rPr lang="zh-CN" altLang="en-US" sz="1200" b="0" dirty="0">
                <a:solidFill>
                  <a:srgbClr val="000000"/>
                </a:solidFill>
                <a:latin typeface="Times New Roman" panose="02020603050405020304" pitchFamily="18" charset="0"/>
              </a:rPr>
              <a:t>段占用空间可以用这个公式表示：</a:t>
            </a:r>
            <a:r>
              <a:rPr lang="en-US" altLang="zh-CN" sz="1200" b="0" i="0" dirty="0">
                <a:solidFill>
                  <a:srgbClr val="000000"/>
                </a:solidFill>
                <a:latin typeface="Times New Roman" panose="02020603050405020304" pitchFamily="18" charset="0"/>
              </a:rPr>
              <a:t>b[t]×l[t] </a:t>
            </a:r>
            <a:r>
              <a:rPr lang="en-US" altLang="zh-CN" sz="1200" b="0" dirty="0">
                <a:solidFill>
                  <a:srgbClr val="000000"/>
                </a:solidFill>
                <a:latin typeface="Times New Roman" panose="02020603050405020304" pitchFamily="18" charset="0"/>
              </a:rPr>
              <a:t>+ 11</a:t>
            </a:r>
            <a:r>
              <a:rPr lang="zh-CN" altLang="en-US" sz="1200" b="0" dirty="0">
                <a:solidFill>
                  <a:srgbClr val="000000"/>
                </a:solidFill>
                <a:latin typeface="Times New Roman" panose="02020603050405020304" pitchFamily="18" charset="0"/>
              </a:rPr>
              <a:t>，这是像素个数乘以每个像素的位数，然后加上段头的位数。</a:t>
            </a:r>
            <a:endParaRPr lang="en-US" altLang="zh-CN" sz="1200" b="0" dirty="0">
              <a:solidFill>
                <a:srgbClr val="000000"/>
              </a:solidFill>
              <a:latin typeface="Times New Roman" panose="02020603050405020304" pitchFamily="18" charset="0"/>
            </a:endParaRPr>
          </a:p>
          <a:p>
            <a:pPr>
              <a:lnSpc>
                <a:spcPts val="3213"/>
              </a:lnSpc>
            </a:pPr>
            <a:endParaRPr lang="en-US" altLang="zh-CN" sz="1200" b="0" dirty="0">
              <a:solidFill>
                <a:srgbClr val="000000"/>
              </a:solidFill>
              <a:latin typeface="Times New Roman" panose="02020603050405020304" pitchFamily="18" charset="0"/>
            </a:endParaRPr>
          </a:p>
          <a:p>
            <a:pPr>
              <a:lnSpc>
                <a:spcPts val="3213"/>
              </a:lnSpc>
            </a:pPr>
            <a:r>
              <a:rPr lang="zh-CN" altLang="en-US" sz="1200" b="0" dirty="0">
                <a:solidFill>
                  <a:srgbClr val="000000"/>
                </a:solidFill>
                <a:latin typeface="Times New Roman" panose="02020603050405020304" pitchFamily="18" charset="0"/>
              </a:rPr>
              <a:t>那么</a:t>
            </a:r>
            <a:r>
              <a:rPr lang="en-US" altLang="zh-CN" sz="1200" b="0" dirty="0">
                <a:solidFill>
                  <a:srgbClr val="000000"/>
                </a:solidFill>
                <a:latin typeface="Times New Roman" panose="02020603050405020304" pitchFamily="18" charset="0"/>
              </a:rPr>
              <a:t>b(t)</a:t>
            </a:r>
            <a:r>
              <a:rPr lang="zh-CN" altLang="en-US" sz="1200" b="0" dirty="0">
                <a:solidFill>
                  <a:srgbClr val="000000"/>
                </a:solidFill>
                <a:latin typeface="Times New Roman" panose="02020603050405020304" pitchFamily="18" charset="0"/>
              </a:rPr>
              <a:t>怎么计算呢？</a:t>
            </a:r>
            <a:endParaRPr lang="en-US" altLang="zh-CN" sz="1200" b="0" dirty="0">
              <a:solidFill>
                <a:srgbClr val="000000"/>
              </a:solidFill>
              <a:latin typeface="Times New Roman" panose="02020603050405020304" pitchFamily="18" charset="0"/>
            </a:endParaRPr>
          </a:p>
          <a:p>
            <a:pPr>
              <a:lnSpc>
                <a:spcPts val="3213"/>
              </a:lnSpc>
            </a:pPr>
            <a:endParaRPr lang="en-US" altLang="zh-CN" sz="1200" b="0" dirty="0">
              <a:solidFill>
                <a:srgbClr val="000000"/>
              </a:solidFill>
              <a:latin typeface="Times New Roman" panose="02020603050405020304" pitchFamily="18" charset="0"/>
            </a:endParaRPr>
          </a:p>
          <a:p>
            <a:pPr>
              <a:lnSpc>
                <a:spcPts val="3213"/>
              </a:lnSpc>
            </a:pPr>
            <a:r>
              <a:rPr lang="zh-CN" altLang="en-US" sz="1200" b="0" dirty="0">
                <a:solidFill>
                  <a:srgbClr val="000000"/>
                </a:solidFill>
                <a:latin typeface="Times New Roman" panose="02020603050405020304" pitchFamily="18" charset="0"/>
              </a:rPr>
              <a:t>在第</a:t>
            </a:r>
            <a:r>
              <a:rPr lang="en-US" altLang="zh-CN" sz="1200" b="0" dirty="0">
                <a:solidFill>
                  <a:srgbClr val="000000"/>
                </a:solidFill>
                <a:latin typeface="Times New Roman" panose="02020603050405020304" pitchFamily="18" charset="0"/>
              </a:rPr>
              <a:t>t</a:t>
            </a:r>
            <a:r>
              <a:rPr lang="zh-CN" altLang="en-US" sz="1200" b="0" dirty="0">
                <a:solidFill>
                  <a:srgbClr val="000000"/>
                </a:solidFill>
                <a:latin typeface="Times New Roman" panose="02020603050405020304" pitchFamily="18" charset="0"/>
              </a:rPr>
              <a:t>段儿里边儿，哪个像素值最高，它所占的位数是多少，在这同一段儿的其他的像素都要按照这个位数来占用。</a:t>
            </a:r>
            <a:endParaRPr lang="en-US" altLang="zh-CN" sz="1200" b="0" dirty="0">
              <a:solidFill>
                <a:srgbClr val="000000"/>
              </a:solidFill>
              <a:latin typeface="Times New Roman" panose="02020603050405020304" pitchFamily="18" charset="0"/>
            </a:endParaRPr>
          </a:p>
          <a:p>
            <a:pPr>
              <a:lnSpc>
                <a:spcPts val="3213"/>
              </a:lnSpc>
            </a:pPr>
            <a:endParaRPr lang="en-US" altLang="zh-CN" sz="1200" b="0" dirty="0">
              <a:solidFill>
                <a:srgbClr val="000000"/>
              </a:solidFill>
              <a:latin typeface="Times New Roman" panose="02020603050405020304" pitchFamily="18" charset="0"/>
            </a:endParaRPr>
          </a:p>
          <a:p>
            <a:pPr>
              <a:lnSpc>
                <a:spcPts val="3213"/>
              </a:lnSpc>
            </a:pPr>
            <a:r>
              <a:rPr lang="en-US" altLang="zh-CN" sz="1200" b="0" dirty="0" err="1">
                <a:solidFill>
                  <a:srgbClr val="000000"/>
                </a:solidFill>
                <a:latin typeface="Times New Roman" panose="02020603050405020304" pitchFamily="18" charset="0"/>
              </a:rPr>
              <a:t>MaxPk</a:t>
            </a:r>
            <a:r>
              <a:rPr lang="en-US" altLang="zh-CN" sz="1200" b="0" dirty="0">
                <a:solidFill>
                  <a:srgbClr val="000000"/>
                </a:solidFill>
                <a:latin typeface="Times New Roman" panose="02020603050405020304" pitchFamily="18" charset="0"/>
              </a:rPr>
              <a:t> </a:t>
            </a:r>
            <a:r>
              <a:rPr lang="zh-CN" altLang="en-US" sz="1200" b="0" dirty="0">
                <a:solidFill>
                  <a:srgbClr val="000000"/>
                </a:solidFill>
                <a:latin typeface="Times New Roman" panose="02020603050405020304" pitchFamily="18" charset="0"/>
              </a:rPr>
              <a:t>就是从第</a:t>
            </a:r>
            <a:r>
              <a:rPr lang="en-US" altLang="zh-CN" sz="1200" b="0" dirty="0">
                <a:solidFill>
                  <a:srgbClr val="000000"/>
                </a:solidFill>
                <a:latin typeface="Times New Roman" panose="02020603050405020304" pitchFamily="18" charset="0"/>
              </a:rPr>
              <a:t>t</a:t>
            </a:r>
            <a:r>
              <a:rPr lang="zh-CN" altLang="en-US" sz="1200" b="0" dirty="0">
                <a:solidFill>
                  <a:srgbClr val="000000"/>
                </a:solidFill>
                <a:latin typeface="Times New Roman" panose="02020603050405020304" pitchFamily="18" charset="0"/>
              </a:rPr>
              <a:t>段里头选出最大的像素值，计算一下它所占的位数就可以了。</a:t>
            </a:r>
            <a:endParaRPr lang="en-US" altLang="zh-CN" sz="1200" b="0" dirty="0">
              <a:solidFill>
                <a:srgbClr val="000000"/>
              </a:solidFill>
              <a:latin typeface="Times New Roman" panose="02020603050405020304" pitchFamily="18" charset="0"/>
            </a:endParaRPr>
          </a:p>
          <a:p>
            <a:pPr>
              <a:lnSpc>
                <a:spcPts val="3213"/>
              </a:lnSpc>
            </a:pPr>
            <a:endParaRPr lang="en-US" altLang="zh-CN" sz="1200" b="0" dirty="0">
              <a:solidFill>
                <a:srgbClr val="000000"/>
              </a:solidFill>
              <a:latin typeface="Times New Roman" panose="02020603050405020304" pitchFamily="18" charset="0"/>
            </a:endParaRPr>
          </a:p>
          <a:p>
            <a:pPr>
              <a:lnSpc>
                <a:spcPts val="3213"/>
              </a:lnSpc>
            </a:pPr>
            <a:r>
              <a:rPr lang="zh-CN" altLang="en-US" sz="1200" b="0" dirty="0">
                <a:solidFill>
                  <a:srgbClr val="000000"/>
                </a:solidFill>
                <a:latin typeface="Times New Roman" panose="02020603050405020304" pitchFamily="18" charset="0"/>
              </a:rPr>
              <a:t>这个位数不超过八，因为二进制的表示，把</a:t>
            </a:r>
            <a:r>
              <a:rPr lang="en-US" altLang="zh-CN" sz="1200" b="0" dirty="0" err="1">
                <a:solidFill>
                  <a:srgbClr val="000000"/>
                </a:solidFill>
                <a:latin typeface="Times New Roman" panose="02020603050405020304" pitchFamily="18" charset="0"/>
              </a:rPr>
              <a:t>MaxPk</a:t>
            </a:r>
            <a:r>
              <a:rPr lang="zh-CN" altLang="en-US" sz="1200" b="0" dirty="0">
                <a:solidFill>
                  <a:srgbClr val="000000"/>
                </a:solidFill>
                <a:latin typeface="Times New Roman" panose="02020603050405020304" pitchFamily="18" charset="0"/>
              </a:rPr>
              <a:t>加上</a:t>
            </a:r>
            <a:r>
              <a:rPr lang="en-US" altLang="zh-CN" sz="1200" b="0" dirty="0">
                <a:solidFill>
                  <a:srgbClr val="000000"/>
                </a:solidFill>
                <a:latin typeface="Times New Roman" panose="02020603050405020304" pitchFamily="18" charset="0"/>
              </a:rPr>
              <a:t>1</a:t>
            </a:r>
            <a:r>
              <a:rPr lang="zh-CN" altLang="en-US" sz="1200" b="0" dirty="0">
                <a:solidFill>
                  <a:srgbClr val="000000"/>
                </a:solidFill>
                <a:latin typeface="Times New Roman" panose="02020603050405020304" pitchFamily="18" charset="0"/>
              </a:rPr>
              <a:t>，取</a:t>
            </a:r>
            <a:r>
              <a:rPr lang="en-US" altLang="zh-CN" sz="1200" b="0" dirty="0">
                <a:solidFill>
                  <a:srgbClr val="000000"/>
                </a:solidFill>
                <a:latin typeface="Times New Roman" panose="02020603050405020304" pitchFamily="18" charset="0"/>
              </a:rPr>
              <a:t>log</a:t>
            </a:r>
            <a:r>
              <a:rPr lang="zh-CN" altLang="en-US" sz="1200" b="0" dirty="0">
                <a:solidFill>
                  <a:srgbClr val="000000"/>
                </a:solidFill>
                <a:latin typeface="Times New Roman" panose="02020603050405020304" pitchFamily="18" charset="0"/>
              </a:rPr>
              <a:t>，上去整以后就是它的二进制表示所占的位数，这个可以算出来。因为像素的最大的灰度值是</a:t>
            </a:r>
            <a:r>
              <a:rPr lang="en-US" altLang="zh-CN" sz="1200" b="0" dirty="0">
                <a:solidFill>
                  <a:srgbClr val="000000"/>
                </a:solidFill>
                <a:latin typeface="Times New Roman" panose="02020603050405020304" pitchFamily="18" charset="0"/>
              </a:rPr>
              <a:t>255</a:t>
            </a:r>
            <a:r>
              <a:rPr lang="zh-CN" altLang="en-US" sz="1200" b="0" dirty="0">
                <a:solidFill>
                  <a:srgbClr val="000000"/>
                </a:solidFill>
                <a:latin typeface="Times New Roman" panose="02020603050405020304" pitchFamily="18" charset="0"/>
              </a:rPr>
              <a:t>，他不会超过</a:t>
            </a:r>
            <a:r>
              <a:rPr lang="en-US" altLang="zh-CN" sz="1200" b="0" dirty="0">
                <a:solidFill>
                  <a:srgbClr val="000000"/>
                </a:solidFill>
                <a:latin typeface="Times New Roman" panose="02020603050405020304" pitchFamily="18" charset="0"/>
              </a:rPr>
              <a:t>8</a:t>
            </a:r>
            <a:r>
              <a:rPr lang="zh-CN" altLang="en-US" sz="1200" b="0" dirty="0">
                <a:solidFill>
                  <a:srgbClr val="000000"/>
                </a:solidFill>
                <a:latin typeface="Times New Roman" panose="02020603050405020304" pitchFamily="18" charset="0"/>
              </a:rPr>
              <a:t>。</a:t>
            </a:r>
            <a:endParaRPr lang="en-US" altLang="zh-CN" sz="1200" b="0" dirty="0">
              <a:solidFill>
                <a:srgbClr val="000000"/>
              </a:solidFill>
              <a:latin typeface="Times New Roman" panose="02020603050405020304" pitchFamily="18" charset="0"/>
            </a:endParaRPr>
          </a:p>
          <a:p>
            <a:pPr>
              <a:lnSpc>
                <a:spcPts val="3213"/>
              </a:lnSpc>
            </a:pPr>
            <a:endParaRPr lang="en-US" altLang="zh-CN" sz="1200" b="0" dirty="0">
              <a:solidFill>
                <a:srgbClr val="000000"/>
              </a:solidFill>
              <a:latin typeface="Times New Roman" panose="02020603050405020304" pitchFamily="18" charset="0"/>
            </a:endParaRPr>
          </a:p>
          <a:p>
            <a:pPr>
              <a:lnSpc>
                <a:spcPts val="3213"/>
              </a:lnSpc>
            </a:pPr>
            <a:r>
              <a:rPr lang="en-US" altLang="zh-CN" sz="1200" b="0" dirty="0">
                <a:solidFill>
                  <a:srgbClr val="000000"/>
                </a:solidFill>
                <a:latin typeface="Times New Roman" panose="02020603050405020304" pitchFamily="18" charset="0"/>
              </a:rPr>
              <a:t>b(t)</a:t>
            </a:r>
            <a:r>
              <a:rPr lang="zh-CN" altLang="en-US" sz="1200" b="0" dirty="0">
                <a:solidFill>
                  <a:srgbClr val="000000"/>
                </a:solidFill>
                <a:latin typeface="Times New Roman" panose="02020603050405020304" pitchFamily="18" charset="0"/>
              </a:rPr>
              <a:t>算完以后，第</a:t>
            </a:r>
            <a:r>
              <a:rPr lang="en-US" altLang="zh-CN" sz="1200" b="0" dirty="0">
                <a:solidFill>
                  <a:srgbClr val="000000"/>
                </a:solidFill>
                <a:latin typeface="Times New Roman" panose="02020603050405020304" pitchFamily="18" charset="0"/>
              </a:rPr>
              <a:t>t</a:t>
            </a:r>
            <a:r>
              <a:rPr lang="zh-CN" altLang="en-US" sz="1200" b="0" dirty="0">
                <a:solidFill>
                  <a:srgbClr val="000000"/>
                </a:solidFill>
                <a:latin typeface="Times New Roman" panose="02020603050405020304" pitchFamily="18" charset="0"/>
              </a:rPr>
              <a:t>段的最大灰度值的位数知道了，把</a:t>
            </a:r>
            <a:r>
              <a:rPr lang="en-US" altLang="zh-CN" sz="1200" b="0" dirty="0">
                <a:solidFill>
                  <a:srgbClr val="000000"/>
                </a:solidFill>
                <a:latin typeface="Times New Roman" panose="02020603050405020304" pitchFamily="18" charset="0"/>
              </a:rPr>
              <a:t>b(t)</a:t>
            </a:r>
            <a:r>
              <a:rPr lang="zh-CN" altLang="en-US" sz="1200" b="0" dirty="0">
                <a:solidFill>
                  <a:srgbClr val="000000"/>
                </a:solidFill>
                <a:latin typeface="Times New Roman" panose="02020603050405020304" pitchFamily="18" charset="0"/>
              </a:rPr>
              <a:t>代入</a:t>
            </a:r>
            <a:r>
              <a:rPr lang="en-US" altLang="zh-CN" sz="1200" b="0" i="0" dirty="0">
                <a:solidFill>
                  <a:srgbClr val="000000"/>
                </a:solidFill>
                <a:latin typeface="Times New Roman" panose="02020603050405020304" pitchFamily="18" charset="0"/>
              </a:rPr>
              <a:t>b[t]×l[t] </a:t>
            </a:r>
            <a:r>
              <a:rPr lang="en-US" altLang="zh-CN" sz="1200" b="0" dirty="0">
                <a:solidFill>
                  <a:srgbClr val="000000"/>
                </a:solidFill>
                <a:latin typeface="Times New Roman" panose="02020603050405020304" pitchFamily="18" charset="0"/>
              </a:rPr>
              <a:t>+ 11</a:t>
            </a:r>
            <a:r>
              <a:rPr lang="zh-CN" altLang="en-US" sz="1200" b="0" dirty="0">
                <a:solidFill>
                  <a:srgbClr val="000000"/>
                </a:solidFill>
                <a:latin typeface="Times New Roman" panose="02020603050405020304" pitchFamily="18" charset="0"/>
              </a:rPr>
              <a:t>，</a:t>
            </a:r>
            <a:r>
              <a:rPr lang="en-US" altLang="zh-CN" sz="1200" b="0" i="0" dirty="0">
                <a:solidFill>
                  <a:srgbClr val="000000"/>
                </a:solidFill>
                <a:latin typeface="Times New Roman" panose="02020603050405020304" pitchFamily="18" charset="0"/>
              </a:rPr>
              <a:t>b[t]</a:t>
            </a:r>
            <a:r>
              <a:rPr lang="zh-CN" altLang="en-US" sz="1200" b="0" dirty="0">
                <a:solidFill>
                  <a:srgbClr val="000000"/>
                </a:solidFill>
                <a:latin typeface="Times New Roman" panose="02020603050405020304" pitchFamily="18" charset="0"/>
              </a:rPr>
              <a:t>乘以像素个数</a:t>
            </a:r>
            <a:r>
              <a:rPr lang="en-US" altLang="zh-CN" sz="1200" b="0" i="0" dirty="0">
                <a:solidFill>
                  <a:srgbClr val="000000"/>
                </a:solidFill>
                <a:latin typeface="Times New Roman" panose="02020603050405020304" pitchFamily="18" charset="0"/>
              </a:rPr>
              <a:t>l[t]</a:t>
            </a:r>
            <a:r>
              <a:rPr lang="zh-CN" altLang="en-US" sz="1200" b="0" dirty="0">
                <a:solidFill>
                  <a:srgbClr val="000000"/>
                </a:solidFill>
                <a:latin typeface="Times New Roman" panose="02020603050405020304" pitchFamily="18" charset="0"/>
              </a:rPr>
              <a:t>，就得到第</a:t>
            </a:r>
            <a:r>
              <a:rPr lang="en-US" altLang="zh-CN" sz="1200" b="0" dirty="0">
                <a:solidFill>
                  <a:srgbClr val="000000"/>
                </a:solidFill>
                <a:latin typeface="Times New Roman" panose="02020603050405020304" pitchFamily="18" charset="0"/>
              </a:rPr>
              <a:t>t</a:t>
            </a:r>
            <a:r>
              <a:rPr lang="zh-CN" altLang="en-US" sz="1200" b="0" dirty="0">
                <a:solidFill>
                  <a:srgbClr val="000000"/>
                </a:solidFill>
                <a:latin typeface="Times New Roman" panose="02020603050405020304" pitchFamily="18" charset="0"/>
              </a:rPr>
              <a:t>段占用的空间。</a:t>
            </a:r>
            <a:endParaRPr lang="en-US" altLang="zh-CN" sz="1200" b="0" dirty="0">
              <a:solidFill>
                <a:srgbClr val="000000"/>
              </a:solidFill>
              <a:latin typeface="Times New Roman" panose="02020603050405020304" pitchFamily="18" charset="0"/>
            </a:endParaRPr>
          </a:p>
          <a:p>
            <a:pPr>
              <a:lnSpc>
                <a:spcPts val="3213"/>
              </a:lnSpc>
            </a:pPr>
            <a:endParaRPr lang="en-US" altLang="zh-CN" sz="1200" b="0" dirty="0">
              <a:solidFill>
                <a:srgbClr val="000000"/>
              </a:solidFill>
              <a:latin typeface="Times New Roman" panose="02020603050405020304" pitchFamily="18" charset="0"/>
            </a:endParaRPr>
          </a:p>
          <a:p>
            <a:pPr>
              <a:lnSpc>
                <a:spcPts val="3213"/>
              </a:lnSpc>
            </a:pPr>
            <a:r>
              <a:rPr lang="zh-CN" altLang="en-US" sz="1200" b="0" dirty="0">
                <a:solidFill>
                  <a:srgbClr val="000000"/>
                </a:solidFill>
                <a:latin typeface="Times New Roman" panose="02020603050405020304" pitchFamily="18" charset="0"/>
              </a:rPr>
              <a:t>图像压缩问题可以这样表示：</a:t>
            </a:r>
            <a:endParaRPr lang="en-US" altLang="zh-CN" sz="1200" b="0" dirty="0">
              <a:solidFill>
                <a:srgbClr val="000000"/>
              </a:solidFill>
              <a:latin typeface="Times New Roman" panose="02020603050405020304" pitchFamily="18" charset="0"/>
            </a:endParaRPr>
          </a:p>
          <a:p>
            <a:pPr>
              <a:lnSpc>
                <a:spcPts val="3213"/>
              </a:lnSpc>
            </a:pPr>
            <a:r>
              <a:rPr lang="zh-CN" altLang="en-US" sz="1200" b="0" dirty="0">
                <a:solidFill>
                  <a:srgbClr val="000000"/>
                </a:solidFill>
                <a:latin typeface="Times New Roman" panose="02020603050405020304" pitchFamily="18" charset="0"/>
              </a:rPr>
              <a:t>给定一个像素灰组织序列，来确定一个最优的分段。</a:t>
            </a:r>
            <a:endParaRPr lang="en-US" altLang="zh-CN" sz="1200" b="0" dirty="0">
              <a:solidFill>
                <a:srgbClr val="000000"/>
              </a:solidFill>
              <a:latin typeface="Times New Roman" panose="02020603050405020304" pitchFamily="18" charset="0"/>
            </a:endParaRPr>
          </a:p>
          <a:p>
            <a:pPr>
              <a:lnSpc>
                <a:spcPts val="3213"/>
              </a:lnSpc>
            </a:pPr>
            <a:endParaRPr lang="en-US" altLang="zh-CN" sz="1200" b="0" dirty="0">
              <a:solidFill>
                <a:srgbClr val="000000"/>
              </a:solidFill>
              <a:latin typeface="Times New Roman" panose="02020603050405020304" pitchFamily="18" charset="0"/>
            </a:endParaRPr>
          </a:p>
          <a:p>
            <a:pPr>
              <a:lnSpc>
                <a:spcPts val="3213"/>
              </a:lnSpc>
            </a:pPr>
            <a:r>
              <a:rPr lang="zh-CN" altLang="en-US" sz="1200" b="0" dirty="0">
                <a:solidFill>
                  <a:srgbClr val="000000"/>
                </a:solidFill>
                <a:latin typeface="Times New Roman" panose="02020603050405020304" pitchFamily="18" charset="0"/>
              </a:rPr>
              <a:t>也就是说，我们这个分段是</a:t>
            </a:r>
            <a:r>
              <a:rPr lang="en-US" altLang="zh-CN" sz="1200" b="0" dirty="0">
                <a:solidFill>
                  <a:srgbClr val="000000"/>
                </a:solidFill>
                <a:latin typeface="Times New Roman" panose="02020603050405020304" pitchFamily="18" charset="0"/>
              </a:rPr>
              <a:t>T</a:t>
            </a:r>
            <a:r>
              <a:rPr lang="zh-CN" altLang="en-US" sz="1200" b="0" dirty="0">
                <a:solidFill>
                  <a:srgbClr val="000000"/>
                </a:solidFill>
                <a:latin typeface="Times New Roman" panose="02020603050405020304" pitchFamily="18" charset="0"/>
              </a:rPr>
              <a:t>分成了</a:t>
            </a:r>
            <a:r>
              <a:rPr lang="en-US" altLang="zh-CN" sz="1200" b="0" dirty="0">
                <a:solidFill>
                  <a:srgbClr val="000000"/>
                </a:solidFill>
                <a:latin typeface="Times New Roman" panose="02020603050405020304" pitchFamily="18" charset="0"/>
              </a:rPr>
              <a:t>M</a:t>
            </a:r>
            <a:r>
              <a:rPr lang="zh-CN" altLang="en-US" sz="1200" b="0" dirty="0">
                <a:solidFill>
                  <a:srgbClr val="000000"/>
                </a:solidFill>
                <a:latin typeface="Times New Roman" panose="02020603050405020304" pitchFamily="18" charset="0"/>
              </a:rPr>
              <a:t>段，然后这样的分段，它的占的位数总和就是</a:t>
            </a:r>
            <a:r>
              <a:rPr lang="en-US" altLang="zh-CN" sz="1200" b="0" dirty="0">
                <a:solidFill>
                  <a:srgbClr val="000000"/>
                </a:solidFill>
                <a:latin typeface="Times New Roman" panose="02020603050405020304" pitchFamily="18" charset="0"/>
              </a:rPr>
              <a:t>min T</a:t>
            </a:r>
            <a:r>
              <a:rPr lang="zh-CN" altLang="en-US" sz="1200" b="0" dirty="0">
                <a:solidFill>
                  <a:srgbClr val="000000"/>
                </a:solidFill>
                <a:latin typeface="Times New Roman" panose="02020603050405020304" pitchFamily="18" charset="0"/>
              </a:rPr>
              <a:t>这个公式。</a:t>
            </a:r>
            <a:endParaRPr lang="en-US" altLang="zh-CN" sz="1200" b="0" dirty="0">
              <a:solidFill>
                <a:srgbClr val="000000"/>
              </a:solidFill>
              <a:latin typeface="Times New Roman" panose="02020603050405020304" pitchFamily="18" charset="0"/>
            </a:endParaRPr>
          </a:p>
          <a:p>
            <a:pPr>
              <a:lnSpc>
                <a:spcPts val="3213"/>
              </a:lnSpc>
            </a:pPr>
            <a:r>
              <a:rPr lang="en-US" altLang="zh-CN" sz="1200" b="0" i="0" dirty="0">
                <a:solidFill>
                  <a:srgbClr val="000000"/>
                </a:solidFill>
                <a:latin typeface="Times New Roman" panose="02020603050405020304" pitchFamily="18" charset="0"/>
              </a:rPr>
              <a:t>b[t]×l[t]</a:t>
            </a:r>
            <a:r>
              <a:rPr lang="zh-CN" altLang="en-US" sz="1200" b="0" i="0" dirty="0">
                <a:solidFill>
                  <a:srgbClr val="000000"/>
                </a:solidFill>
                <a:latin typeface="Times New Roman" panose="02020603050405020304" pitchFamily="18" charset="0"/>
              </a:rPr>
              <a:t>是第</a:t>
            </a:r>
            <a:r>
              <a:rPr lang="en-US" altLang="zh-CN" sz="1200" b="0" i="0" dirty="0">
                <a:solidFill>
                  <a:srgbClr val="000000"/>
                </a:solidFill>
                <a:latin typeface="Times New Roman" panose="02020603050405020304" pitchFamily="18" charset="0"/>
              </a:rPr>
              <a:t>t</a:t>
            </a:r>
            <a:r>
              <a:rPr lang="zh-CN" altLang="en-US" sz="1200" b="0" i="0" dirty="0">
                <a:solidFill>
                  <a:srgbClr val="000000"/>
                </a:solidFill>
                <a:latin typeface="Times New Roman" panose="02020603050405020304" pitchFamily="18" charset="0"/>
              </a:rPr>
              <a:t>段</a:t>
            </a:r>
            <a:r>
              <a:rPr lang="zh-CN" altLang="en-US" sz="1200" b="0" dirty="0">
                <a:solidFill>
                  <a:srgbClr val="000000"/>
                </a:solidFill>
                <a:latin typeface="Times New Roman" panose="02020603050405020304" pitchFamily="18" charset="0"/>
              </a:rPr>
              <a:t>占用的位数，然后对</a:t>
            </a:r>
            <a:r>
              <a:rPr lang="en-US" altLang="zh-CN" sz="1200" b="0" dirty="0">
                <a:solidFill>
                  <a:srgbClr val="000000"/>
                </a:solidFill>
                <a:latin typeface="Times New Roman" panose="02020603050405020304" pitchFamily="18" charset="0"/>
              </a:rPr>
              <a:t>T</a:t>
            </a:r>
            <a:r>
              <a:rPr lang="zh-CN" altLang="en-US" sz="1200" b="0" dirty="0">
                <a:solidFill>
                  <a:srgbClr val="000000"/>
                </a:solidFill>
                <a:latin typeface="Times New Roman" panose="02020603050405020304" pitchFamily="18" charset="0"/>
              </a:rPr>
              <a:t>来求和，从一到</a:t>
            </a:r>
            <a:r>
              <a:rPr lang="en-US" altLang="zh-CN" sz="1200" b="0" dirty="0">
                <a:solidFill>
                  <a:srgbClr val="000000"/>
                </a:solidFill>
                <a:latin typeface="Times New Roman" panose="02020603050405020304" pitchFamily="18" charset="0"/>
              </a:rPr>
              <a:t>M</a:t>
            </a:r>
            <a:r>
              <a:rPr lang="zh-CN" altLang="en-US" sz="1200" b="0" dirty="0">
                <a:solidFill>
                  <a:srgbClr val="000000"/>
                </a:solidFill>
                <a:latin typeface="Times New Roman" panose="02020603050405020304" pitchFamily="18" charset="0"/>
              </a:rPr>
              <a:t>求和，那就是所有</a:t>
            </a:r>
            <a:r>
              <a:rPr lang="en-US" altLang="zh-CN" sz="1200" b="0" dirty="0">
                <a:solidFill>
                  <a:srgbClr val="000000"/>
                </a:solidFill>
                <a:latin typeface="Times New Roman" panose="02020603050405020304" pitchFamily="18" charset="0"/>
              </a:rPr>
              <a:t>M</a:t>
            </a:r>
            <a:r>
              <a:rPr lang="zh-CN" altLang="en-US" sz="1200" b="0" dirty="0">
                <a:solidFill>
                  <a:srgbClr val="000000"/>
                </a:solidFill>
                <a:latin typeface="Times New Roman" panose="02020603050405020304" pitchFamily="18" charset="0"/>
              </a:rPr>
              <a:t>段儿的总位数，使得这个位数达到最低，这个分段的</a:t>
            </a:r>
            <a:r>
              <a:rPr lang="en-US" altLang="zh-CN" sz="1200" b="0" dirty="0">
                <a:solidFill>
                  <a:srgbClr val="000000"/>
                </a:solidFill>
                <a:latin typeface="Times New Roman" panose="02020603050405020304" pitchFamily="18" charset="0"/>
              </a:rPr>
              <a:t>T</a:t>
            </a:r>
            <a:r>
              <a:rPr lang="zh-CN" altLang="en-US" sz="1200" b="0" dirty="0">
                <a:solidFill>
                  <a:srgbClr val="000000"/>
                </a:solidFill>
                <a:latin typeface="Times New Roman" panose="02020603050405020304" pitchFamily="18" charset="0"/>
              </a:rPr>
              <a:t>就是我们所要求的解。</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256</a:t>
            </a:fld>
            <a:endParaRPr lang="en-US" altLang="zh-CN"/>
          </a:p>
        </p:txBody>
      </p:sp>
    </p:spTree>
    <p:extLst>
      <p:ext uri="{BB962C8B-B14F-4D97-AF65-F5344CB8AC3E}">
        <p14:creationId xmlns:p14="http://schemas.microsoft.com/office/powerpoint/2010/main" val="4990876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下面我们看一个具体的例子。</a:t>
            </a:r>
            <a:endParaRPr lang="en-US" altLang="zh-CN" dirty="0"/>
          </a:p>
          <a:p>
            <a:endParaRPr lang="en-US" altLang="zh-CN" dirty="0"/>
          </a:p>
          <a:p>
            <a:r>
              <a:rPr lang="zh-CN" altLang="en-US" dirty="0"/>
              <a:t>这里边是一个像素的序列，有这样多个像素，然后我们有一些不同的分段方法。</a:t>
            </a:r>
            <a:endParaRPr lang="en-US" altLang="zh-CN" dirty="0"/>
          </a:p>
          <a:p>
            <a:endParaRPr lang="en-US" altLang="zh-CN" dirty="0"/>
          </a:p>
          <a:p>
            <a:r>
              <a:rPr lang="zh-CN" altLang="en-US" dirty="0"/>
              <a:t>第一个方法，分成三段，就是十、十二、十五，这是第一段，然后</a:t>
            </a:r>
            <a:r>
              <a:rPr lang="en-US" altLang="zh-CN" dirty="0"/>
              <a:t>255</a:t>
            </a:r>
            <a:r>
              <a:rPr lang="zh-CN" altLang="en-US" dirty="0"/>
              <a:t>这个像素自己在一段，剩下的后边儿的这些比较小的灰度值在一段。</a:t>
            </a:r>
            <a:endParaRPr lang="en-US" altLang="zh-CN" dirty="0"/>
          </a:p>
          <a:p>
            <a:endParaRPr lang="en-US" altLang="zh-CN" dirty="0"/>
          </a:p>
          <a:p>
            <a:r>
              <a:rPr lang="zh-CN" altLang="en-US" dirty="0"/>
              <a:t>第二种分法，是一种极端的情况，大家都在一个段。</a:t>
            </a:r>
            <a:endParaRPr lang="en-US" altLang="zh-CN" dirty="0"/>
          </a:p>
          <a:p>
            <a:endParaRPr lang="en-US" altLang="zh-CN" dirty="0"/>
          </a:p>
          <a:p>
            <a:r>
              <a:rPr lang="zh-CN" altLang="en-US" dirty="0"/>
              <a:t>第三种分方法，一共</a:t>
            </a:r>
            <a:r>
              <a:rPr lang="en-US" altLang="zh-CN" dirty="0"/>
              <a:t>12</a:t>
            </a:r>
            <a:r>
              <a:rPr lang="zh-CN" altLang="en-US" dirty="0"/>
              <a:t>个像素，每一个像素自己一段，这是另外一种极端的情况，一共是</a:t>
            </a:r>
            <a:r>
              <a:rPr lang="en-US" altLang="zh-CN" dirty="0"/>
              <a:t>12</a:t>
            </a:r>
            <a:r>
              <a:rPr lang="zh-CN" altLang="en-US" dirty="0"/>
              <a:t>个组，每个组只有一个像素。</a:t>
            </a:r>
            <a:endParaRPr lang="en-US" altLang="zh-CN" dirty="0"/>
          </a:p>
          <a:p>
            <a:endParaRPr lang="en-US" altLang="zh-CN" dirty="0"/>
          </a:p>
          <a:p>
            <a:r>
              <a:rPr lang="zh-CN" altLang="en-US" dirty="0"/>
              <a:t>下面我们就这三种方法计算一下它的位数。</a:t>
            </a:r>
            <a:endParaRPr lang="en-US" altLang="zh-CN" dirty="0"/>
          </a:p>
          <a:p>
            <a:endParaRPr lang="en-US" altLang="zh-CN" dirty="0"/>
          </a:p>
          <a:p>
            <a:r>
              <a:rPr lang="zh-CN" altLang="en-US" dirty="0"/>
              <a:t>第一种方法，一共三个段，需要的段头的信息是</a:t>
            </a:r>
            <a:r>
              <a:rPr lang="en-US" altLang="zh-CN" dirty="0"/>
              <a:t>11</a:t>
            </a:r>
            <a:r>
              <a:rPr lang="zh-CN" altLang="en-US" dirty="0"/>
              <a:t>乘以三，它占用</a:t>
            </a:r>
            <a:r>
              <a:rPr lang="en-US" altLang="zh-CN" dirty="0"/>
              <a:t>33</a:t>
            </a:r>
            <a:r>
              <a:rPr lang="zh-CN" altLang="en-US" dirty="0"/>
              <a:t>位，然后这里边每个占四位，所以四乘三。第二个灰度值大，</a:t>
            </a:r>
            <a:r>
              <a:rPr lang="en-US" altLang="zh-CN" dirty="0"/>
              <a:t>255</a:t>
            </a:r>
            <a:r>
              <a:rPr lang="zh-CN" altLang="en-US" dirty="0"/>
              <a:t>， 需要八位，只有一个像素，</a:t>
            </a:r>
            <a:r>
              <a:rPr lang="en-US" altLang="zh-CN" dirty="0"/>
              <a:t>8*1</a:t>
            </a:r>
            <a:r>
              <a:rPr lang="zh-CN" altLang="en-US" dirty="0"/>
              <a:t>。第三段一共八个像素，每个两位，</a:t>
            </a:r>
            <a:r>
              <a:rPr lang="en-US" altLang="zh-CN" dirty="0"/>
              <a:t>2*8</a:t>
            </a:r>
            <a:r>
              <a:rPr lang="zh-CN" altLang="en-US" dirty="0"/>
              <a:t>， 这样我们得到它的总位数，</a:t>
            </a:r>
            <a:r>
              <a:rPr lang="en-US" altLang="zh-CN" dirty="0"/>
              <a:t>69</a:t>
            </a:r>
            <a:r>
              <a:rPr lang="zh-CN" altLang="en-US" dirty="0"/>
              <a:t>，这是第一种分法占用的总位数。</a:t>
            </a:r>
            <a:endParaRPr lang="en-US" altLang="zh-CN" dirty="0"/>
          </a:p>
          <a:p>
            <a:endParaRPr lang="en-US" altLang="zh-CN" dirty="0"/>
          </a:p>
          <a:p>
            <a:r>
              <a:rPr lang="zh-CN" altLang="en-US" dirty="0"/>
              <a:t>第二种分法，它就有一个段，所以段头的消耗只有</a:t>
            </a:r>
            <a:r>
              <a:rPr lang="en-US" altLang="zh-CN" dirty="0"/>
              <a:t>11</a:t>
            </a:r>
            <a:r>
              <a:rPr lang="zh-CN" altLang="en-US" dirty="0"/>
              <a:t>乘以一。然后它这里边每个都得用八位，因为大家都在一个段儿头，这个最大的像素用八位（</a:t>
            </a:r>
            <a:r>
              <a:rPr lang="en-US" altLang="zh-CN" dirty="0"/>
              <a:t>255</a:t>
            </a:r>
            <a:r>
              <a:rPr lang="zh-CN" altLang="en-US" dirty="0"/>
              <a:t>），其他的像素都得用八位，所以八乘以</a:t>
            </a:r>
            <a:r>
              <a:rPr lang="en-US" altLang="zh-CN" dirty="0"/>
              <a:t>12</a:t>
            </a:r>
            <a:r>
              <a:rPr lang="zh-CN" altLang="en-US" dirty="0"/>
              <a:t>个像素，这个得的结果是</a:t>
            </a:r>
            <a:r>
              <a:rPr lang="en-US" altLang="zh-CN" dirty="0"/>
              <a:t>107</a:t>
            </a:r>
            <a:r>
              <a:rPr lang="zh-CN" altLang="en-US" dirty="0"/>
              <a:t>，显然没有刚才那个好。</a:t>
            </a:r>
            <a:endParaRPr lang="en-US" altLang="zh-CN" dirty="0"/>
          </a:p>
          <a:p>
            <a:endParaRPr lang="en-US" altLang="zh-CN" dirty="0"/>
          </a:p>
          <a:p>
            <a:r>
              <a:rPr lang="zh-CN" altLang="en-US" dirty="0"/>
              <a:t>第三种方法就更糟糕了，因为它有</a:t>
            </a:r>
            <a:r>
              <a:rPr lang="en-US" altLang="zh-CN" dirty="0"/>
              <a:t>12</a:t>
            </a:r>
            <a:r>
              <a:rPr lang="zh-CN" altLang="en-US" dirty="0"/>
              <a:t>个分段，每个分段的断头的消耗就是</a:t>
            </a:r>
            <a:r>
              <a:rPr lang="en-US" altLang="zh-CN" dirty="0"/>
              <a:t>11</a:t>
            </a:r>
            <a:r>
              <a:rPr lang="zh-CN" altLang="en-US" dirty="0"/>
              <a:t>乘以</a:t>
            </a:r>
            <a:r>
              <a:rPr lang="en-US" altLang="zh-CN" dirty="0"/>
              <a:t>12</a:t>
            </a:r>
            <a:r>
              <a:rPr lang="zh-CN" altLang="en-US" dirty="0"/>
              <a:t>，再加上后边的这些个像素本身的消耗，占用位数的消耗，这可以达到</a:t>
            </a:r>
            <a:r>
              <a:rPr lang="en-US" altLang="zh-CN" dirty="0"/>
              <a:t>163</a:t>
            </a:r>
            <a:r>
              <a:rPr lang="zh-CN" altLang="en-US" dirty="0"/>
              <a:t>。</a:t>
            </a:r>
            <a:endParaRPr lang="en-US" altLang="zh-CN" dirty="0"/>
          </a:p>
          <a:p>
            <a:endParaRPr lang="en-US" altLang="zh-CN" dirty="0"/>
          </a:p>
          <a:p>
            <a:r>
              <a:rPr lang="zh-CN" altLang="en-US" dirty="0"/>
              <a:t>所以在这三种分法里，这个第一种方法是好的方法，我们希望是所有可能的分法里面，把那个最好的方法找到。</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257</a:t>
            </a:fld>
            <a:endParaRPr lang="en-US" altLang="zh-CN"/>
          </a:p>
        </p:txBody>
      </p:sp>
    </p:spTree>
    <p:extLst>
      <p:ext uri="{BB962C8B-B14F-4D97-AF65-F5344CB8AC3E}">
        <p14:creationId xmlns:p14="http://schemas.microsoft.com/office/powerpoint/2010/main" val="32397774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这个子问题的界定呢？</a:t>
            </a:r>
            <a:endParaRPr lang="en-US" altLang="zh-CN" dirty="0"/>
          </a:p>
          <a:p>
            <a:endParaRPr lang="en-US" altLang="zh-CN" dirty="0"/>
          </a:p>
          <a:p>
            <a:r>
              <a:rPr lang="zh-CN" altLang="en-US" dirty="0"/>
              <a:t>前边界不动，是</a:t>
            </a:r>
            <a:r>
              <a:rPr lang="en-US" altLang="zh-CN" dirty="0"/>
              <a:t>1</a:t>
            </a:r>
            <a:r>
              <a:rPr lang="zh-CN" altLang="en-US" dirty="0"/>
              <a:t>，后边界是</a:t>
            </a:r>
            <a:r>
              <a:rPr lang="en-US" altLang="zh-CN" dirty="0" err="1"/>
              <a:t>i</a:t>
            </a:r>
            <a:r>
              <a:rPr lang="zh-CN" altLang="en-US" dirty="0"/>
              <a:t>。</a:t>
            </a:r>
            <a:endParaRPr lang="en-US" altLang="zh-CN" dirty="0"/>
          </a:p>
          <a:p>
            <a:endParaRPr lang="en-US" altLang="zh-CN" dirty="0"/>
          </a:p>
          <a:p>
            <a:r>
              <a:rPr lang="zh-CN" altLang="en-US" dirty="0"/>
              <a:t>就是我现在考虑的是到第</a:t>
            </a:r>
            <a:r>
              <a:rPr lang="en-US" altLang="zh-CN" dirty="0" err="1"/>
              <a:t>i</a:t>
            </a:r>
            <a:r>
              <a:rPr lang="zh-CN" altLang="en-US" dirty="0"/>
              <a:t>个像素，他的最优分段，这是子问题。</a:t>
            </a:r>
            <a:endParaRPr lang="en-US" altLang="zh-CN" dirty="0"/>
          </a:p>
          <a:p>
            <a:endParaRPr lang="en-US" altLang="zh-CN" dirty="0"/>
          </a:p>
          <a:p>
            <a:r>
              <a:rPr lang="zh-CN" altLang="en-US" dirty="0"/>
              <a:t>对这个子问题的存储位数，就是最少那个存储位数记作</a:t>
            </a:r>
            <a:r>
              <a:rPr lang="en-US" altLang="zh-CN" dirty="0"/>
              <a:t>Si</a:t>
            </a:r>
            <a:r>
              <a:rPr lang="zh-CN" altLang="en-US" dirty="0"/>
              <a:t>。</a:t>
            </a:r>
            <a:endParaRPr lang="en-US" altLang="zh-CN" dirty="0"/>
          </a:p>
          <a:p>
            <a:endParaRPr lang="en-US" altLang="zh-CN" dirty="0"/>
          </a:p>
          <a:p>
            <a:r>
              <a:rPr lang="zh-CN" altLang="en-US" dirty="0"/>
              <a:t>下面我们看一下子问题的计算顺序。</a:t>
            </a:r>
            <a:endParaRPr lang="en-US" altLang="zh-CN" dirty="0"/>
          </a:p>
          <a:p>
            <a:endParaRPr lang="en-US" altLang="zh-CN" dirty="0"/>
          </a:p>
          <a:p>
            <a:r>
              <a:rPr lang="zh-CN" altLang="en-US" dirty="0"/>
              <a:t>前边界都是</a:t>
            </a:r>
            <a:r>
              <a:rPr lang="en-US" altLang="zh-CN" dirty="0"/>
              <a:t>1</a:t>
            </a:r>
            <a:r>
              <a:rPr lang="zh-CN" altLang="en-US" dirty="0"/>
              <a:t>，那第一个子问题就是只有一个像素的。</a:t>
            </a:r>
            <a:endParaRPr lang="en-US" altLang="zh-CN" dirty="0"/>
          </a:p>
          <a:p>
            <a:r>
              <a:rPr lang="en-US" altLang="zh-CN" dirty="0" err="1"/>
              <a:t>i</a:t>
            </a:r>
            <a:r>
              <a:rPr lang="zh-CN" altLang="en-US" dirty="0"/>
              <a:t>等于二的时候，就是含有两个像素的，这样的一个最优分段</a:t>
            </a:r>
            <a:endParaRPr lang="en-US" altLang="zh-CN" dirty="0"/>
          </a:p>
          <a:p>
            <a:endParaRPr lang="en-US" altLang="zh-CN" dirty="0"/>
          </a:p>
          <a:p>
            <a:r>
              <a:rPr lang="zh-CN" altLang="en-US" dirty="0"/>
              <a:t>。。。</a:t>
            </a:r>
            <a:endParaRPr lang="en-US" altLang="zh-CN" dirty="0"/>
          </a:p>
          <a:p>
            <a:endParaRPr lang="en-US" altLang="zh-CN" dirty="0"/>
          </a:p>
          <a:p>
            <a:r>
              <a:rPr lang="zh-CN" altLang="en-US" dirty="0"/>
              <a:t>一直到</a:t>
            </a:r>
            <a:r>
              <a:rPr lang="en-US" altLang="zh-CN" dirty="0" err="1"/>
              <a:t>i</a:t>
            </a:r>
            <a:r>
              <a:rPr lang="zh-CN" altLang="en-US" dirty="0"/>
              <a:t>等于</a:t>
            </a:r>
            <a:r>
              <a:rPr lang="en-US" altLang="zh-CN" dirty="0"/>
              <a:t>N</a:t>
            </a:r>
            <a:r>
              <a:rPr lang="zh-CN" altLang="en-US" dirty="0"/>
              <a:t>，就是原始问题，计算</a:t>
            </a:r>
            <a:r>
              <a:rPr lang="en-US" altLang="zh-CN" dirty="0"/>
              <a:t>N</a:t>
            </a:r>
            <a:r>
              <a:rPr lang="zh-CN" altLang="en-US" dirty="0"/>
              <a:t>个像素都在的情况下的最优分段。</a:t>
            </a:r>
            <a:endParaRPr lang="en-US" altLang="zh-CN" dirty="0"/>
          </a:p>
          <a:p>
            <a:endParaRPr lang="en-US" altLang="zh-CN" dirty="0"/>
          </a:p>
          <a:p>
            <a:r>
              <a:rPr lang="zh-CN" altLang="en-US" dirty="0"/>
              <a:t>我们计算设计是从前到后，按照这个顺序来计算。</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258</a:t>
            </a:fld>
            <a:endParaRPr lang="en-US" altLang="zh-CN"/>
          </a:p>
        </p:txBody>
      </p:sp>
    </p:spTree>
    <p:extLst>
      <p:ext uri="{BB962C8B-B14F-4D97-AF65-F5344CB8AC3E}">
        <p14:creationId xmlns:p14="http://schemas.microsoft.com/office/powerpoint/2010/main" val="450763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我们总结归纳一下动态规划算法设计的步骤，包括下面的四个方面：</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第一个我们要去来分析问题的最优解的性质，刻画他的最优质结构特征，也就是说去找到原问题最优解和子问题最优解之间的关系；</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然后我们就根据最优子结构性质，去建立状态表示的方法，同时去建立状态转移方程，使得由子问题最优解去构造原问题最优解的关系变得明确。</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第三个，一般来说我们要确定状态转移的顺序，以自底向上的方式来计算最优值；</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第四个，在有些情况下，我们可能要计算他的最优解，我们还要通过额外的步骤，把他的最优的解决方案给寻找出来。</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我们步骤一到三是动态规划的最基本步骤，若需要最优解，那我们还要执行第四步。为此，我们还需要在第三步中，记录构造最优解所需要的一些相关的信息。这是我们动态规划的基本方法。</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27</a:t>
            </a:fld>
            <a:endParaRPr lang="en-US" altLang="zh-CN"/>
          </a:p>
        </p:txBody>
      </p:sp>
    </p:spTree>
    <p:extLst>
      <p:ext uri="{BB962C8B-B14F-4D97-AF65-F5344CB8AC3E}">
        <p14:creationId xmlns:p14="http://schemas.microsoft.com/office/powerpoint/2010/main" val="27407134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下面我们看下递推方程。</a:t>
            </a:r>
            <a:endParaRPr lang="en-US" altLang="zh-CN" dirty="0"/>
          </a:p>
          <a:p>
            <a:endParaRPr lang="en-US" altLang="zh-CN" dirty="0"/>
          </a:p>
          <a:p>
            <a:r>
              <a:rPr lang="zh-CN" altLang="en-US" dirty="0"/>
              <a:t>递推方程是算法设计的基础。优化函数是</a:t>
            </a:r>
            <a:r>
              <a:rPr lang="en-US" altLang="zh-CN" dirty="0"/>
              <a:t>Si, </a:t>
            </a:r>
            <a:r>
              <a:rPr lang="zh-CN" altLang="en-US" dirty="0"/>
              <a:t>表示对这个子问题需要的最优分段的存储位数。</a:t>
            </a:r>
            <a:endParaRPr lang="en-US" altLang="zh-CN" dirty="0"/>
          </a:p>
          <a:p>
            <a:endParaRPr lang="en-US" altLang="zh-CN" dirty="0"/>
          </a:p>
          <a:p>
            <a:r>
              <a:rPr lang="zh-CN" altLang="en-US" dirty="0"/>
              <a:t>假定他分了</a:t>
            </a:r>
            <a:r>
              <a:rPr lang="en-US" altLang="zh-CN" dirty="0"/>
              <a:t>M</a:t>
            </a:r>
            <a:r>
              <a:rPr lang="zh-CN" altLang="en-US" dirty="0"/>
              <a:t>个段，</a:t>
            </a:r>
            <a:r>
              <a:rPr lang="en-US" altLang="zh-CN" dirty="0" err="1"/>
              <a:t>Sm</a:t>
            </a:r>
            <a:r>
              <a:rPr lang="zh-CN" altLang="en-US" dirty="0"/>
              <a:t>段是最后一个段。</a:t>
            </a:r>
            <a:endParaRPr lang="en-US" altLang="zh-CN" dirty="0"/>
          </a:p>
          <a:p>
            <a:endParaRPr lang="en-US" altLang="zh-CN" dirty="0"/>
          </a:p>
          <a:p>
            <a:r>
              <a:rPr lang="zh-CN" altLang="en-US" dirty="0"/>
              <a:t>那我们就可以看到是这样的一个考虑，假设这是最后的那个段（蓝色后半部分分段），第</a:t>
            </a:r>
            <a:r>
              <a:rPr lang="en-US" altLang="zh-CN" dirty="0"/>
              <a:t>M</a:t>
            </a:r>
            <a:r>
              <a:rPr lang="zh-CN" altLang="en-US" dirty="0"/>
              <a:t>个段。那这个段含有多少个像素呢？含有</a:t>
            </a:r>
            <a:r>
              <a:rPr lang="en-US" altLang="zh-CN" dirty="0"/>
              <a:t>j</a:t>
            </a:r>
            <a:r>
              <a:rPr lang="zh-CN" altLang="en-US" dirty="0"/>
              <a:t>个灰度，</a:t>
            </a:r>
            <a:r>
              <a:rPr lang="en-US" altLang="zh-CN" dirty="0"/>
              <a:t>j</a:t>
            </a:r>
            <a:r>
              <a:rPr lang="zh-CN" altLang="en-US" dirty="0"/>
              <a:t>个像素。（蓝色圈起来的所有）原始问题总共是</a:t>
            </a:r>
            <a:r>
              <a:rPr lang="en-US" altLang="zh-CN" dirty="0" err="1"/>
              <a:t>i</a:t>
            </a:r>
            <a:r>
              <a:rPr lang="zh-CN" altLang="en-US" dirty="0"/>
              <a:t>个像素，从</a:t>
            </a:r>
            <a:r>
              <a:rPr lang="en-US" altLang="zh-CN" dirty="0"/>
              <a:t>1</a:t>
            </a:r>
            <a:r>
              <a:rPr lang="zh-CN" altLang="en-US" dirty="0"/>
              <a:t>一直到</a:t>
            </a:r>
            <a:r>
              <a:rPr lang="en-US" altLang="zh-CN" dirty="0" err="1"/>
              <a:t>i</a:t>
            </a:r>
            <a:r>
              <a:rPr lang="zh-CN" altLang="en-US" dirty="0"/>
              <a:t>，含有</a:t>
            </a:r>
            <a:r>
              <a:rPr lang="en-US" altLang="zh-CN" dirty="0" err="1"/>
              <a:t>i</a:t>
            </a:r>
            <a:r>
              <a:rPr lang="zh-CN" altLang="en-US" dirty="0"/>
              <a:t>个像素。</a:t>
            </a:r>
            <a:endParaRPr lang="en-US" altLang="zh-CN" dirty="0"/>
          </a:p>
          <a:p>
            <a:endParaRPr lang="en-US" altLang="zh-CN" dirty="0"/>
          </a:p>
          <a:p>
            <a:r>
              <a:rPr lang="zh-CN" altLang="en-US" dirty="0"/>
              <a:t>最后这一段，假定是</a:t>
            </a:r>
            <a:r>
              <a:rPr lang="en-US" altLang="zh-CN" dirty="0"/>
              <a:t>j</a:t>
            </a:r>
            <a:r>
              <a:rPr lang="zh-CN" altLang="en-US" dirty="0"/>
              <a:t>个像素的时候，前边剩下的是</a:t>
            </a:r>
            <a:r>
              <a:rPr lang="en-US" altLang="zh-CN" dirty="0" err="1"/>
              <a:t>i</a:t>
            </a:r>
            <a:r>
              <a:rPr lang="en-US" altLang="zh-CN" dirty="0"/>
              <a:t>-j</a:t>
            </a:r>
            <a:r>
              <a:rPr lang="zh-CN" altLang="en-US" dirty="0"/>
              <a:t>个像素，所以对应的子问题，正好后边界是</a:t>
            </a:r>
            <a:r>
              <a:rPr lang="en-US" altLang="zh-CN" dirty="0" err="1"/>
              <a:t>i</a:t>
            </a:r>
            <a:r>
              <a:rPr lang="en-US" altLang="zh-CN" dirty="0"/>
              <a:t>-j</a:t>
            </a:r>
            <a:r>
              <a:rPr lang="zh-CN" altLang="en-US" dirty="0"/>
              <a:t>，那么前面这个子问题，他的最优分段的占用的位数是</a:t>
            </a:r>
            <a:r>
              <a:rPr lang="en-US" altLang="zh-CN" dirty="0"/>
              <a:t>S[</a:t>
            </a:r>
            <a:r>
              <a:rPr lang="en-US" altLang="zh-CN" dirty="0" err="1"/>
              <a:t>i</a:t>
            </a:r>
            <a:r>
              <a:rPr lang="en-US" altLang="zh-CN" dirty="0"/>
              <a:t>-j]</a:t>
            </a:r>
            <a:r>
              <a:rPr lang="zh-CN" altLang="en-US" dirty="0"/>
              <a:t>。</a:t>
            </a:r>
            <a:endParaRPr lang="en-US" altLang="zh-CN" dirty="0"/>
          </a:p>
          <a:p>
            <a:endParaRPr lang="en-US" altLang="zh-CN" dirty="0"/>
          </a:p>
          <a:p>
            <a:r>
              <a:rPr lang="zh-CN" altLang="en-US" dirty="0"/>
              <a:t>后面这是一个段，一个段一共占用多少位呢？我们需要计算一下这些像素里的最大的那个像素是谁，占多少位，这个值可以用前边界是</a:t>
            </a:r>
            <a:r>
              <a:rPr lang="en-US" altLang="zh-CN" dirty="0"/>
              <a:t>i-j+1</a:t>
            </a:r>
            <a:r>
              <a:rPr lang="zh-CN" altLang="en-US" dirty="0"/>
              <a:t>，后边界是</a:t>
            </a:r>
            <a:r>
              <a:rPr lang="en-US" altLang="zh-CN" dirty="0" err="1"/>
              <a:t>i</a:t>
            </a:r>
            <a:r>
              <a:rPr lang="zh-CN" altLang="en-US" dirty="0"/>
              <a:t>，也就是</a:t>
            </a:r>
            <a:r>
              <a:rPr lang="en-US" altLang="zh-CN" dirty="0"/>
              <a:t>i-j+1</a:t>
            </a:r>
            <a:r>
              <a:rPr lang="zh-CN" altLang="en-US" dirty="0"/>
              <a:t>到</a:t>
            </a:r>
            <a:r>
              <a:rPr lang="en-US" altLang="zh-CN" dirty="0" err="1"/>
              <a:t>i</a:t>
            </a:r>
            <a:r>
              <a:rPr lang="zh-CN" altLang="en-US" dirty="0"/>
              <a:t>，从前边界到后边界中的所有元素，最大像素所占的位数，可以用中间这个公式来表示。</a:t>
            </a:r>
            <a:endParaRPr lang="en-US" altLang="zh-CN" dirty="0"/>
          </a:p>
          <a:p>
            <a:endParaRPr lang="en-US" altLang="zh-CN" dirty="0"/>
          </a:p>
          <a:p>
            <a:r>
              <a:rPr lang="zh-CN" altLang="en-US" dirty="0"/>
              <a:t>那就是说在这个段（蓝色后半段）里头的所有的像素，我们找到占用位数最多的像素，利用刚才那个计算它占用位数的公式，把这个最大值，找到，加上一，然后取</a:t>
            </a:r>
            <a:r>
              <a:rPr lang="en-US" altLang="zh-CN" dirty="0"/>
              <a:t>log</a:t>
            </a:r>
            <a:r>
              <a:rPr lang="zh-CN" altLang="en-US" dirty="0"/>
              <a:t>，再上取整。</a:t>
            </a:r>
            <a:endParaRPr lang="en-US" altLang="zh-CN" dirty="0"/>
          </a:p>
          <a:p>
            <a:endParaRPr lang="en-US" altLang="zh-CN" dirty="0"/>
          </a:p>
          <a:p>
            <a:r>
              <a:rPr lang="zh-CN" altLang="en-US" dirty="0"/>
              <a:t>最后这一段的灰度值里面最大的灰度值所占的位数就由中间这个公式计算出来了，用</a:t>
            </a:r>
            <a:r>
              <a:rPr lang="en-US" altLang="zh-CN" dirty="0"/>
              <a:t>b[i-j+1,i]</a:t>
            </a:r>
            <a:r>
              <a:rPr lang="zh-CN" altLang="en-US" dirty="0"/>
              <a:t>来表示。</a:t>
            </a:r>
            <a:r>
              <a:rPr lang="en-US" altLang="zh-CN" dirty="0"/>
              <a:t>b[i-j+1,i]</a:t>
            </a:r>
            <a:r>
              <a:rPr lang="zh-CN" altLang="en-US" dirty="0"/>
              <a:t>出现在上面的公式里，是最后一段儿的每个像素占用的位数，然后乘以这个像素个数</a:t>
            </a:r>
            <a:r>
              <a:rPr lang="en-US" altLang="zh-CN" dirty="0"/>
              <a:t>j</a:t>
            </a:r>
            <a:r>
              <a:rPr lang="zh-CN" altLang="en-US" dirty="0"/>
              <a:t>。因此，红框里这个公式中间这一项代表的是最后一段儿的位数。然后加上前边儿的子问题的最优分段的占用的位数</a:t>
            </a:r>
            <a:r>
              <a:rPr lang="en-US" altLang="zh-CN" dirty="0"/>
              <a:t>S[</a:t>
            </a:r>
            <a:r>
              <a:rPr lang="en-US" altLang="zh-CN" dirty="0" err="1"/>
              <a:t>i</a:t>
            </a:r>
            <a:r>
              <a:rPr lang="en-US" altLang="zh-CN" dirty="0"/>
              <a:t>-j]</a:t>
            </a:r>
            <a:r>
              <a:rPr lang="zh-CN" altLang="en-US" dirty="0"/>
              <a:t>，最后加上最后这一段儿端头所占的位数</a:t>
            </a:r>
            <a:r>
              <a:rPr lang="en-US" altLang="zh-CN" dirty="0"/>
              <a:t>11</a:t>
            </a:r>
            <a:r>
              <a:rPr lang="zh-CN" altLang="en-US" dirty="0"/>
              <a:t>。</a:t>
            </a:r>
            <a:endParaRPr lang="en-US" altLang="zh-CN" dirty="0"/>
          </a:p>
          <a:p>
            <a:endParaRPr lang="en-US" altLang="zh-CN" dirty="0"/>
          </a:p>
          <a:p>
            <a:r>
              <a:rPr lang="zh-CN" altLang="en-US" dirty="0"/>
              <a:t>这是他的一种计算方法，那么</a:t>
            </a:r>
            <a:r>
              <a:rPr lang="en-US" altLang="zh-CN" dirty="0"/>
              <a:t>j</a:t>
            </a:r>
            <a:r>
              <a:rPr lang="zh-CN" altLang="en-US" dirty="0"/>
              <a:t>的取值范围是什么？</a:t>
            </a:r>
            <a:r>
              <a:rPr lang="en-US" altLang="zh-CN" dirty="0"/>
              <a:t>j</a:t>
            </a:r>
            <a:r>
              <a:rPr lang="zh-CN" altLang="en-US" dirty="0"/>
              <a:t>的取值它最小是</a:t>
            </a:r>
            <a:r>
              <a:rPr lang="en-US" altLang="zh-CN" dirty="0"/>
              <a:t>1</a:t>
            </a:r>
            <a:r>
              <a:rPr lang="zh-CN" altLang="en-US" dirty="0"/>
              <a:t>，最后一段只有一个像素可以，两个像素也可以，最多到多少呢？</a:t>
            </a:r>
            <a:endParaRPr lang="en-US" altLang="zh-CN" dirty="0"/>
          </a:p>
          <a:p>
            <a:endParaRPr lang="en-US" altLang="zh-CN" dirty="0"/>
          </a:p>
          <a:p>
            <a:r>
              <a:rPr lang="en-US" altLang="zh-CN" dirty="0"/>
              <a:t>J</a:t>
            </a:r>
            <a:r>
              <a:rPr lang="zh-CN" altLang="en-US" dirty="0"/>
              <a:t>的最大值有两个界定条件，一个是不能超过</a:t>
            </a:r>
            <a:r>
              <a:rPr lang="en-US" altLang="zh-CN" dirty="0"/>
              <a:t>256</a:t>
            </a:r>
            <a:r>
              <a:rPr lang="zh-CN" altLang="en-US" dirty="0"/>
              <a:t>，还有一个就是如果</a:t>
            </a:r>
            <a:r>
              <a:rPr lang="en-US" altLang="zh-CN" dirty="0" err="1"/>
              <a:t>i</a:t>
            </a:r>
            <a:r>
              <a:rPr lang="zh-CN" altLang="en-US" dirty="0"/>
              <a:t>的大小都不到</a:t>
            </a:r>
            <a:r>
              <a:rPr lang="en-US" altLang="zh-CN" dirty="0"/>
              <a:t>256</a:t>
            </a:r>
            <a:r>
              <a:rPr lang="zh-CN" altLang="en-US" dirty="0"/>
              <a:t>，最多就到</a:t>
            </a:r>
            <a:r>
              <a:rPr lang="en-US" altLang="zh-CN" dirty="0" err="1"/>
              <a:t>i</a:t>
            </a:r>
            <a:r>
              <a:rPr lang="zh-CN" altLang="en-US" dirty="0"/>
              <a:t>那么多个像素，所以是 </a:t>
            </a:r>
            <a:r>
              <a:rPr lang="en-US" altLang="zh-CN" dirty="0" err="1"/>
              <a:t>i</a:t>
            </a:r>
            <a:r>
              <a:rPr lang="en-US" altLang="zh-CN" dirty="0"/>
              <a:t> </a:t>
            </a:r>
            <a:r>
              <a:rPr lang="zh-CN" altLang="en-US" dirty="0"/>
              <a:t>和</a:t>
            </a:r>
            <a:r>
              <a:rPr lang="en-US" altLang="zh-CN" dirty="0"/>
              <a:t>256</a:t>
            </a:r>
            <a:r>
              <a:rPr lang="zh-CN" altLang="en-US" dirty="0"/>
              <a:t>中谁小，谁就是这个</a:t>
            </a:r>
            <a:r>
              <a:rPr lang="en-US" altLang="zh-CN" dirty="0"/>
              <a:t>j</a:t>
            </a:r>
            <a:r>
              <a:rPr lang="zh-CN" altLang="en-US" dirty="0"/>
              <a:t>取值的上限。</a:t>
            </a:r>
            <a:endParaRPr lang="en-US" altLang="zh-CN" dirty="0"/>
          </a:p>
          <a:p>
            <a:endParaRPr lang="en-US" altLang="zh-CN" dirty="0"/>
          </a:p>
          <a:p>
            <a:r>
              <a:rPr lang="zh-CN" altLang="en-US" dirty="0"/>
              <a:t>相当于对所有可能的</a:t>
            </a:r>
            <a:r>
              <a:rPr lang="en-US" altLang="zh-CN" dirty="0"/>
              <a:t>j</a:t>
            </a:r>
            <a:r>
              <a:rPr lang="zh-CN" altLang="en-US" dirty="0"/>
              <a:t>每个都要算一遍，算完了以后，再从其中比出最小值，所以</a:t>
            </a:r>
            <a:r>
              <a:rPr lang="en-US" altLang="zh-CN" dirty="0"/>
              <a:t>S[</a:t>
            </a:r>
            <a:r>
              <a:rPr lang="en-US" altLang="zh-CN" dirty="0" err="1"/>
              <a:t>i</a:t>
            </a:r>
            <a:r>
              <a:rPr lang="en-US" altLang="zh-CN" dirty="0"/>
              <a:t>]</a:t>
            </a:r>
            <a:r>
              <a:rPr lang="zh-CN" altLang="en-US" dirty="0"/>
              <a:t>可以通过第一个公式计算出来。</a:t>
            </a:r>
            <a:endParaRPr lang="en-US" altLang="zh-CN" dirty="0"/>
          </a:p>
          <a:p>
            <a:endParaRPr lang="en-US" altLang="zh-CN" dirty="0"/>
          </a:p>
          <a:p>
            <a:r>
              <a:rPr lang="zh-CN" altLang="en-US" dirty="0"/>
              <a:t>这个就是它的递推方程。</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259</a:t>
            </a:fld>
            <a:endParaRPr lang="en-US" altLang="zh-CN"/>
          </a:p>
        </p:txBody>
      </p:sp>
    </p:spTree>
    <p:extLst>
      <p:ext uri="{BB962C8B-B14F-4D97-AF65-F5344CB8AC3E}">
        <p14:creationId xmlns:p14="http://schemas.microsoft.com/office/powerpoint/2010/main" val="148769021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下面我们看一下图像压缩问题的伪码。</a:t>
            </a:r>
            <a:endParaRPr lang="en-US" altLang="zh-CN" dirty="0"/>
          </a:p>
          <a:p>
            <a:endParaRPr lang="en-US" altLang="zh-CN" dirty="0"/>
          </a:p>
          <a:p>
            <a:r>
              <a:rPr lang="zh-CN" altLang="en-US" dirty="0"/>
              <a:t>看第一行，最前面是赋初值，这个</a:t>
            </a:r>
            <a:r>
              <a:rPr lang="en-US" altLang="zh-CN" dirty="0"/>
              <a:t>256</a:t>
            </a:r>
            <a:r>
              <a:rPr lang="zh-CN" altLang="en-US" dirty="0"/>
              <a:t>是段长的限度，</a:t>
            </a:r>
            <a:r>
              <a:rPr lang="en-US" altLang="zh-CN" dirty="0"/>
              <a:t>header</a:t>
            </a:r>
            <a:r>
              <a:rPr lang="zh-CN" altLang="en-US" dirty="0"/>
              <a:t>是段头所占用的位数，这是一个定值，然后给</a:t>
            </a:r>
            <a:r>
              <a:rPr lang="en-US" altLang="zh-CN" dirty="0"/>
              <a:t>S[0]</a:t>
            </a:r>
            <a:r>
              <a:rPr lang="zh-CN" altLang="en-US" dirty="0"/>
              <a:t>赋值，意思是如果序列是零，它占用的位数也是零。</a:t>
            </a:r>
            <a:endParaRPr lang="en-US" altLang="zh-CN" dirty="0"/>
          </a:p>
          <a:p>
            <a:endParaRPr lang="en-US" altLang="zh-CN" dirty="0"/>
          </a:p>
          <a:p>
            <a:r>
              <a:rPr lang="zh-CN" altLang="en-US" dirty="0"/>
              <a:t>第二行，首先就是界定子问题的后边界</a:t>
            </a:r>
            <a:r>
              <a:rPr lang="en-US" altLang="zh-CN" dirty="0" err="1"/>
              <a:t>i</a:t>
            </a:r>
            <a:r>
              <a:rPr lang="zh-CN" altLang="en-US" dirty="0"/>
              <a:t>。第一个子问题的后边界是</a:t>
            </a:r>
            <a:r>
              <a:rPr lang="en-US" altLang="zh-CN" dirty="0"/>
              <a:t>1</a:t>
            </a:r>
            <a:r>
              <a:rPr lang="zh-CN" altLang="en-US" dirty="0"/>
              <a:t>，一直到最后一个子问题，也就是原始问题最大的子问题，后边界</a:t>
            </a:r>
            <a:r>
              <a:rPr lang="en-US" altLang="zh-CN" dirty="0"/>
              <a:t>N</a:t>
            </a:r>
            <a:r>
              <a:rPr lang="zh-CN" altLang="en-US" dirty="0"/>
              <a:t>。</a:t>
            </a:r>
            <a:endParaRPr lang="en-US" altLang="zh-CN" dirty="0"/>
          </a:p>
          <a:p>
            <a:endParaRPr lang="en-US" altLang="zh-CN" dirty="0"/>
          </a:p>
          <a:p>
            <a:r>
              <a:rPr lang="zh-CN" altLang="en-US" dirty="0"/>
              <a:t>界定子问题的后边界以后就开始做计算。</a:t>
            </a:r>
            <a:endParaRPr lang="en-US" altLang="zh-CN" dirty="0"/>
          </a:p>
          <a:p>
            <a:endParaRPr lang="en-US" altLang="zh-CN" dirty="0"/>
          </a:p>
          <a:p>
            <a:r>
              <a:rPr lang="zh-CN" altLang="en-US" dirty="0"/>
              <a:t>在计算的时候，我们需要找到规约的办法，</a:t>
            </a:r>
            <a:endParaRPr lang="en-US" altLang="zh-CN" dirty="0"/>
          </a:p>
          <a:p>
            <a:r>
              <a:rPr lang="zh-CN" altLang="en-US" dirty="0"/>
              <a:t>第一个规约，就是最后一段，只有一个像素，用第四行这个公式来计算，就是最后这个像素就是这一段的像素所占的位数</a:t>
            </a:r>
            <a:endParaRPr lang="en-US" altLang="zh-CN" dirty="0"/>
          </a:p>
          <a:p>
            <a:endParaRPr lang="en-US" altLang="zh-CN" dirty="0"/>
          </a:p>
          <a:p>
            <a:r>
              <a:rPr lang="zh-CN" altLang="en-US" dirty="0"/>
              <a:t>然后用这个位数，再加上减一的子问题的位数，第</a:t>
            </a:r>
            <a:r>
              <a:rPr lang="en-US" altLang="zh-CN" dirty="0"/>
              <a:t>6</a:t>
            </a:r>
            <a:r>
              <a:rPr lang="zh-CN" altLang="en-US" dirty="0"/>
              <a:t>行，因为最后一段儿只有一个像素，那么最后一段的长度只有一个像素。所以</a:t>
            </a:r>
            <a:r>
              <a:rPr lang="en-US" altLang="zh-CN" dirty="0"/>
              <a:t>4</a:t>
            </a:r>
            <a:r>
              <a:rPr lang="zh-CN" altLang="en-US" dirty="0"/>
              <a:t>到</a:t>
            </a:r>
            <a:r>
              <a:rPr lang="en-US" altLang="zh-CN" dirty="0"/>
              <a:t>6</a:t>
            </a:r>
            <a:r>
              <a:rPr lang="zh-CN" altLang="en-US" dirty="0"/>
              <a:t>行，是在开始规约的时候，第一个规约的位置，就是把</a:t>
            </a:r>
            <a:r>
              <a:rPr lang="en-US" altLang="zh-CN" dirty="0" err="1"/>
              <a:t>i</a:t>
            </a:r>
            <a:r>
              <a:rPr lang="zh-CN" altLang="en-US" dirty="0"/>
              <a:t>的问题归约成</a:t>
            </a:r>
            <a:r>
              <a:rPr lang="en-US" altLang="zh-CN" dirty="0"/>
              <a:t>i-1</a:t>
            </a:r>
            <a:r>
              <a:rPr lang="zh-CN" altLang="en-US" dirty="0"/>
              <a:t>的子问题。</a:t>
            </a:r>
            <a:endParaRPr lang="en-US" altLang="zh-CN" dirty="0"/>
          </a:p>
          <a:p>
            <a:endParaRPr lang="en-US" altLang="zh-CN" dirty="0"/>
          </a:p>
          <a:p>
            <a:r>
              <a:rPr lang="zh-CN" altLang="en-US" dirty="0"/>
              <a:t>然后第</a:t>
            </a:r>
            <a:r>
              <a:rPr lang="en-US" altLang="zh-CN" dirty="0"/>
              <a:t>7</a:t>
            </a:r>
            <a:r>
              <a:rPr lang="zh-CN" altLang="en-US" dirty="0"/>
              <a:t>行，考虑其他的划分位置，我们把最后一段儿的长度逐渐的加长。那最后一段像素可以是两个，最多到</a:t>
            </a:r>
            <a:r>
              <a:rPr lang="en-US" altLang="zh-CN" dirty="0"/>
              <a:t>256</a:t>
            </a:r>
            <a:r>
              <a:rPr lang="zh-CN" altLang="en-US" dirty="0"/>
              <a:t>，或者是到</a:t>
            </a:r>
            <a:r>
              <a:rPr lang="en-US" altLang="zh-CN" dirty="0" err="1"/>
              <a:t>i</a:t>
            </a:r>
            <a:r>
              <a:rPr lang="zh-CN" altLang="en-US" dirty="0"/>
              <a:t>，这就表示我最后一段的像素从最小一个两个，一直到他最大可能性，都可以通过这个</a:t>
            </a:r>
            <a:r>
              <a:rPr lang="en-US" altLang="zh-CN" dirty="0"/>
              <a:t>j</a:t>
            </a:r>
            <a:r>
              <a:rPr lang="zh-CN" altLang="en-US" dirty="0"/>
              <a:t>来表示它的像素个数，所有可能的方式都枚举一下。</a:t>
            </a:r>
            <a:endParaRPr lang="en-US" altLang="zh-CN" dirty="0"/>
          </a:p>
          <a:p>
            <a:endParaRPr lang="en-US" altLang="zh-CN" dirty="0"/>
          </a:p>
          <a:p>
            <a:r>
              <a:rPr lang="zh-CN" altLang="en-US" dirty="0"/>
              <a:t>那么在这个枚举过程中，这个最大的像素的位数要进行更新，我们找到了一个新的像素，如果它位数比原来存的最大位数还大的话（第</a:t>
            </a:r>
            <a:r>
              <a:rPr lang="en-US" altLang="zh-CN" dirty="0"/>
              <a:t>8</a:t>
            </a:r>
            <a:r>
              <a:rPr lang="zh-CN" altLang="en-US" dirty="0"/>
              <a:t>行），要进行更新（第</a:t>
            </a:r>
            <a:r>
              <a:rPr lang="en-US" altLang="zh-CN" dirty="0"/>
              <a:t>9</a:t>
            </a:r>
            <a:r>
              <a:rPr lang="zh-CN" altLang="en-US" dirty="0"/>
              <a:t>行）。</a:t>
            </a:r>
            <a:endParaRPr lang="en-US" altLang="zh-CN" dirty="0"/>
          </a:p>
          <a:p>
            <a:endParaRPr lang="en-US" altLang="zh-CN" dirty="0"/>
          </a:p>
          <a:p>
            <a:r>
              <a:rPr lang="zh-CN" altLang="en-US" dirty="0"/>
              <a:t>然后当进行更新以后，计算出新的</a:t>
            </a:r>
            <a:r>
              <a:rPr lang="en-US" altLang="zh-CN" dirty="0" err="1"/>
              <a:t>bmax</a:t>
            </a:r>
            <a:r>
              <a:rPr lang="zh-CN" altLang="en-US" dirty="0"/>
              <a:t>值，就是用前面这个子问题的位数，加上最后一段儿的像素位数，如果这个值比原来存的那个子问题的最少位数还要小</a:t>
            </a:r>
            <a:br>
              <a:rPr lang="en-US" altLang="zh-CN" dirty="0"/>
            </a:br>
            <a:r>
              <a:rPr lang="zh-CN" altLang="en-US" dirty="0"/>
              <a:t>（第</a:t>
            </a:r>
            <a:r>
              <a:rPr lang="en-US" altLang="zh-CN" dirty="0"/>
              <a:t>10</a:t>
            </a:r>
            <a:r>
              <a:rPr lang="zh-CN" altLang="en-US" dirty="0"/>
              <a:t>行），那就意味着这个地方是找到了更好的解，找到了更好的解以后，我们就要更新，用这个新的这个小的值来替换原来的</a:t>
            </a:r>
            <a:r>
              <a:rPr lang="en-US" altLang="zh-CN" dirty="0"/>
              <a:t>S[</a:t>
            </a:r>
            <a:r>
              <a:rPr lang="en-US" altLang="zh-CN" dirty="0" err="1"/>
              <a:t>i</a:t>
            </a:r>
            <a:r>
              <a:rPr lang="en-US" altLang="zh-CN" dirty="0"/>
              <a:t>]</a:t>
            </a:r>
            <a:r>
              <a:rPr lang="zh-CN" altLang="en-US" dirty="0"/>
              <a:t> （第</a:t>
            </a:r>
            <a:r>
              <a:rPr lang="en-US" altLang="zh-CN" dirty="0"/>
              <a:t>11</a:t>
            </a:r>
            <a:r>
              <a:rPr lang="zh-CN" altLang="en-US" dirty="0"/>
              <a:t>行），</a:t>
            </a:r>
            <a:r>
              <a:rPr lang="en-US" altLang="zh-CN" dirty="0"/>
              <a:t>S[</a:t>
            </a:r>
            <a:r>
              <a:rPr lang="en-US" altLang="zh-CN" dirty="0" err="1"/>
              <a:t>i</a:t>
            </a:r>
            <a:r>
              <a:rPr lang="en-US" altLang="zh-CN" dirty="0"/>
              <a:t>]</a:t>
            </a:r>
            <a:r>
              <a:rPr lang="zh-CN" altLang="en-US" dirty="0"/>
              <a:t>的值就变得更好了，然后用这个新的最后一段儿的元素个数</a:t>
            </a:r>
            <a:r>
              <a:rPr lang="en-US" altLang="zh-CN" dirty="0"/>
              <a:t>j</a:t>
            </a:r>
            <a:r>
              <a:rPr lang="zh-CN" altLang="en-US" dirty="0"/>
              <a:t>来替换最后一段的长度（第</a:t>
            </a:r>
            <a:r>
              <a:rPr lang="en-US" altLang="zh-CN" dirty="0"/>
              <a:t>12</a:t>
            </a:r>
            <a:r>
              <a:rPr lang="zh-CN" altLang="en-US" dirty="0"/>
              <a:t>行），这是它的计算过程。</a:t>
            </a:r>
            <a:endParaRPr lang="en-US" altLang="zh-CN" dirty="0"/>
          </a:p>
          <a:p>
            <a:endParaRPr lang="en-US" altLang="zh-CN" dirty="0"/>
          </a:p>
          <a:p>
            <a:r>
              <a:rPr lang="en-US" altLang="zh-CN" dirty="0"/>
              <a:t>S[</a:t>
            </a:r>
            <a:r>
              <a:rPr lang="en-US" altLang="zh-CN" dirty="0" err="1"/>
              <a:t>i</a:t>
            </a:r>
            <a:r>
              <a:rPr lang="en-US" altLang="zh-CN" dirty="0"/>
              <a:t>]</a:t>
            </a:r>
            <a:r>
              <a:rPr lang="zh-CN" altLang="en-US" dirty="0"/>
              <a:t>计算完了以后，还要加上最后这一段儿需要占用的十一位的额外开销（第</a:t>
            </a:r>
            <a:r>
              <a:rPr lang="en-US" altLang="zh-CN" dirty="0"/>
              <a:t>13</a:t>
            </a:r>
            <a:r>
              <a:rPr lang="zh-CN" altLang="en-US" dirty="0"/>
              <a:t>行）。</a:t>
            </a:r>
            <a:endParaRPr lang="en-US" altLang="zh-CN" dirty="0"/>
          </a:p>
          <a:p>
            <a:endParaRPr lang="en-US" altLang="zh-CN" dirty="0"/>
          </a:p>
          <a:p>
            <a:r>
              <a:rPr lang="zh-CN" altLang="en-US" dirty="0"/>
              <a:t>这就是他的伪码。下面我们看一个具体的例子</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260</a:t>
            </a:fld>
            <a:endParaRPr lang="en-US" altLang="zh-CN"/>
          </a:p>
        </p:txBody>
      </p:sp>
    </p:spTree>
    <p:extLst>
      <p:ext uri="{BB962C8B-B14F-4D97-AF65-F5344CB8AC3E}">
        <p14:creationId xmlns:p14="http://schemas.microsoft.com/office/powerpoint/2010/main" val="21815873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一共有六个像素，我们假定</a:t>
            </a:r>
            <a:r>
              <a:rPr lang="en-US" altLang="zh-CN" dirty="0"/>
              <a:t>S1 S2 S3 S4 S5</a:t>
            </a:r>
            <a:r>
              <a:rPr lang="zh-CN" altLang="en-US" dirty="0"/>
              <a:t>都算完了，前边儿这五个子问题都算完了，现在我们来算</a:t>
            </a:r>
            <a:r>
              <a:rPr lang="en-US" altLang="zh-CN" dirty="0"/>
              <a:t>S6</a:t>
            </a:r>
            <a:r>
              <a:rPr lang="zh-CN" altLang="en-US" dirty="0"/>
              <a:t>。</a:t>
            </a:r>
            <a:endParaRPr lang="en-US" altLang="zh-CN" dirty="0"/>
          </a:p>
          <a:p>
            <a:endParaRPr lang="en-US" altLang="zh-CN" dirty="0"/>
          </a:p>
          <a:p>
            <a:r>
              <a:rPr lang="zh-CN" altLang="en-US" dirty="0"/>
              <a:t>这五个子问题算完了以后，它所对应的最后一段的长度也给在这儿，</a:t>
            </a:r>
            <a:r>
              <a:rPr lang="en-US" altLang="zh-CN" dirty="0"/>
              <a:t>L1 L2 L3 L4 L5</a:t>
            </a:r>
            <a:r>
              <a:rPr lang="zh-CN" altLang="en-US" dirty="0"/>
              <a:t>，这是刚才内五个子问题的对应得到这个最优函数值的时候，他的最后一段的长度，也就是说含有的像素个数。</a:t>
            </a:r>
            <a:endParaRPr lang="en-US" altLang="zh-CN" dirty="0"/>
          </a:p>
          <a:p>
            <a:endParaRPr lang="en-US" altLang="zh-CN" dirty="0"/>
          </a:p>
          <a:p>
            <a:r>
              <a:rPr lang="zh-CN" altLang="en-US" dirty="0"/>
              <a:t>下面我们就来计算，含有六个元素的子问题。</a:t>
            </a:r>
            <a:endParaRPr lang="en-US" altLang="zh-CN" dirty="0"/>
          </a:p>
          <a:p>
            <a:endParaRPr lang="en-US" altLang="zh-CN" dirty="0"/>
          </a:p>
          <a:p>
            <a:r>
              <a:rPr lang="zh-CN" altLang="en-US" dirty="0"/>
              <a:t>第一步，我们先把最后一段只取一个像素。根据公式，最后这一段一个像素需要两位，然后加上</a:t>
            </a:r>
            <a:r>
              <a:rPr lang="en-US" altLang="zh-CN" dirty="0"/>
              <a:t>11</a:t>
            </a:r>
            <a:r>
              <a:rPr lang="zh-CN" altLang="en-US" dirty="0"/>
              <a:t>位的断头的信息，最后一段需要</a:t>
            </a:r>
            <a:r>
              <a:rPr lang="en-US" altLang="zh-CN" dirty="0"/>
              <a:t>13</a:t>
            </a:r>
            <a:r>
              <a:rPr lang="zh-CN" altLang="en-US" dirty="0"/>
              <a:t>位。那么前边这是</a:t>
            </a:r>
            <a:r>
              <a:rPr lang="en-US" altLang="zh-CN" dirty="0"/>
              <a:t>S5</a:t>
            </a:r>
            <a:r>
              <a:rPr lang="zh-CN" altLang="en-US" dirty="0"/>
              <a:t>，我从这儿一查就查到了</a:t>
            </a:r>
            <a:r>
              <a:rPr lang="en-US" altLang="zh-CN" dirty="0"/>
              <a:t>50</a:t>
            </a:r>
            <a:r>
              <a:rPr lang="zh-CN" altLang="en-US" dirty="0"/>
              <a:t>，</a:t>
            </a:r>
            <a:r>
              <a:rPr lang="en-US" altLang="zh-CN" dirty="0"/>
              <a:t>50+13=63</a:t>
            </a:r>
            <a:r>
              <a:rPr lang="zh-CN" altLang="en-US" dirty="0"/>
              <a:t>，这是第一个结果。</a:t>
            </a:r>
            <a:endParaRPr lang="en-US" altLang="zh-CN" dirty="0"/>
          </a:p>
          <a:p>
            <a:endParaRPr lang="en-US" altLang="zh-CN" dirty="0"/>
          </a:p>
          <a:p>
            <a:r>
              <a:rPr lang="zh-CN" altLang="en-US" dirty="0"/>
              <a:t>然后最后一段的像素个数增加，变成两个像素。同样的计算方法，两个像素，每个两位，加上段头的消耗，这一共是</a:t>
            </a:r>
            <a:r>
              <a:rPr lang="en-US" altLang="zh-CN" dirty="0"/>
              <a:t>15</a:t>
            </a:r>
            <a:r>
              <a:rPr lang="zh-CN" altLang="en-US" dirty="0"/>
              <a:t>，然后前面</a:t>
            </a:r>
            <a:r>
              <a:rPr lang="en-US" altLang="zh-CN" dirty="0"/>
              <a:t>S4</a:t>
            </a:r>
            <a:r>
              <a:rPr lang="zh-CN" altLang="en-US" dirty="0"/>
              <a:t>，查出来是</a:t>
            </a:r>
            <a:r>
              <a:rPr lang="en-US" altLang="zh-CN" dirty="0"/>
              <a:t>42</a:t>
            </a:r>
            <a:r>
              <a:rPr lang="zh-CN" altLang="en-US" dirty="0"/>
              <a:t>，这个计算出来</a:t>
            </a:r>
            <a:r>
              <a:rPr lang="en-US" altLang="zh-CN" dirty="0"/>
              <a:t>57</a:t>
            </a:r>
            <a:r>
              <a:rPr lang="zh-CN" altLang="en-US" dirty="0"/>
              <a:t>，</a:t>
            </a:r>
            <a:r>
              <a:rPr lang="en-US" altLang="zh-CN" dirty="0"/>
              <a:t>57&lt;63</a:t>
            </a:r>
            <a:r>
              <a:rPr lang="zh-CN" altLang="en-US" dirty="0"/>
              <a:t>，所以我们记录下来</a:t>
            </a:r>
            <a:r>
              <a:rPr lang="en-US" altLang="zh-CN" dirty="0"/>
              <a:t>57</a:t>
            </a:r>
            <a:r>
              <a:rPr lang="zh-CN" altLang="en-US" dirty="0"/>
              <a:t>。</a:t>
            </a:r>
            <a:endParaRPr lang="en-US" altLang="zh-CN" dirty="0"/>
          </a:p>
          <a:p>
            <a:endParaRPr lang="en-US" altLang="zh-CN" dirty="0"/>
          </a:p>
          <a:p>
            <a:r>
              <a:rPr lang="zh-CN" altLang="en-US" dirty="0"/>
              <a:t>接着再往前走，到三个像素，那每个都需要八位了，因为最大的值是</a:t>
            </a:r>
            <a:r>
              <a:rPr lang="en-US" altLang="zh-CN" dirty="0"/>
              <a:t>255</a:t>
            </a:r>
            <a:r>
              <a:rPr lang="zh-CN" altLang="en-US" dirty="0"/>
              <a:t>，计算了后边这一段的位数</a:t>
            </a:r>
            <a:r>
              <a:rPr lang="en-US" altLang="zh-CN" dirty="0"/>
              <a:t>3*8+11</a:t>
            </a:r>
            <a:r>
              <a:rPr lang="zh-CN" altLang="en-US" dirty="0"/>
              <a:t>，前边儿是</a:t>
            </a:r>
            <a:r>
              <a:rPr lang="en-US" altLang="zh-CN" dirty="0"/>
              <a:t>S3</a:t>
            </a:r>
            <a:r>
              <a:rPr lang="zh-CN" altLang="en-US" dirty="0"/>
              <a:t>，</a:t>
            </a:r>
            <a:r>
              <a:rPr lang="en-US" altLang="zh-CN" dirty="0"/>
              <a:t> S3</a:t>
            </a:r>
            <a:r>
              <a:rPr lang="zh-CN" altLang="en-US" dirty="0"/>
              <a:t>等于</a:t>
            </a:r>
            <a:r>
              <a:rPr lang="en-US" altLang="zh-CN" dirty="0"/>
              <a:t>23</a:t>
            </a:r>
            <a:r>
              <a:rPr lang="zh-CN" altLang="en-US" dirty="0"/>
              <a:t>，把这两个数加起来为</a:t>
            </a:r>
            <a:r>
              <a:rPr lang="en-US" altLang="zh-CN" dirty="0"/>
              <a:t>58</a:t>
            </a:r>
            <a:r>
              <a:rPr lang="zh-CN" altLang="en-US" dirty="0"/>
              <a:t>，没有</a:t>
            </a:r>
            <a:r>
              <a:rPr lang="en-US" altLang="zh-CN" dirty="0"/>
              <a:t>57</a:t>
            </a:r>
            <a:r>
              <a:rPr lang="zh-CN" altLang="en-US" dirty="0"/>
              <a:t>好，所以放弃他。</a:t>
            </a:r>
            <a:endParaRPr lang="en-US" altLang="zh-CN" dirty="0"/>
          </a:p>
          <a:p>
            <a:endParaRPr lang="en-US" altLang="zh-CN" dirty="0"/>
          </a:p>
          <a:p>
            <a:r>
              <a:rPr lang="zh-CN" altLang="en-US" dirty="0"/>
              <a:t>接着再往前走到四个像素，同样的计算方法，这个计算结果</a:t>
            </a:r>
            <a:r>
              <a:rPr lang="en-US" altLang="zh-CN" dirty="0"/>
              <a:t>62</a:t>
            </a:r>
            <a:r>
              <a:rPr lang="zh-CN" altLang="en-US" dirty="0"/>
              <a:t>，也没有</a:t>
            </a:r>
            <a:r>
              <a:rPr lang="en-US" altLang="zh-CN" dirty="0"/>
              <a:t>57</a:t>
            </a:r>
            <a:r>
              <a:rPr lang="zh-CN" altLang="en-US" dirty="0"/>
              <a:t>好。</a:t>
            </a:r>
            <a:endParaRPr lang="en-US" altLang="zh-CN" dirty="0"/>
          </a:p>
          <a:p>
            <a:endParaRPr lang="en-US" altLang="zh-CN" dirty="0"/>
          </a:p>
          <a:p>
            <a:r>
              <a:rPr lang="zh-CN" altLang="en-US" dirty="0"/>
              <a:t>然后到五个像素，同样的办法计算，这个是</a:t>
            </a:r>
            <a:r>
              <a:rPr lang="en-US" altLang="zh-CN" dirty="0"/>
              <a:t>66</a:t>
            </a:r>
            <a:r>
              <a:rPr lang="zh-CN" altLang="en-US" dirty="0"/>
              <a:t>。</a:t>
            </a:r>
            <a:endParaRPr lang="en-US" altLang="zh-CN" dirty="0"/>
          </a:p>
          <a:p>
            <a:endParaRPr lang="en-US" altLang="zh-CN" dirty="0"/>
          </a:p>
          <a:p>
            <a:r>
              <a:rPr lang="zh-CN" altLang="en-US" dirty="0"/>
              <a:t>最后到六个像素，六个像素呢，这个时候计算出来的结果是</a:t>
            </a:r>
            <a:r>
              <a:rPr lang="en-US" altLang="zh-CN" dirty="0"/>
              <a:t>59</a:t>
            </a:r>
            <a:r>
              <a:rPr lang="zh-CN" altLang="en-US" dirty="0"/>
              <a:t>，前边儿是初值</a:t>
            </a:r>
            <a:r>
              <a:rPr lang="en-US" altLang="zh-CN" dirty="0"/>
              <a:t>S0</a:t>
            </a:r>
            <a:r>
              <a:rPr lang="zh-CN" altLang="en-US" dirty="0"/>
              <a:t>。那么整个的计算过程都完成了以后，保留的就是</a:t>
            </a:r>
            <a:r>
              <a:rPr lang="en-US" altLang="zh-CN" dirty="0"/>
              <a:t>57</a:t>
            </a:r>
            <a:r>
              <a:rPr lang="zh-CN" altLang="en-US" dirty="0"/>
              <a:t>这个值，这是最好的分段，它占用的位数是</a:t>
            </a:r>
            <a:r>
              <a:rPr lang="en-US" altLang="zh-CN" dirty="0"/>
              <a:t>57</a:t>
            </a:r>
            <a:r>
              <a:rPr lang="zh-CN" altLang="en-US" dirty="0"/>
              <a:t>位，最后一段的只有两个像素，这是变位压缩存储问题的一个计算过程。</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261</a:t>
            </a:fld>
            <a:endParaRPr lang="en-US" altLang="zh-CN"/>
          </a:p>
        </p:txBody>
      </p:sp>
    </p:spTree>
    <p:extLst>
      <p:ext uri="{BB962C8B-B14F-4D97-AF65-F5344CB8AC3E}">
        <p14:creationId xmlns:p14="http://schemas.microsoft.com/office/powerpoint/2010/main" val="8865158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下面我们看一下解的追踪。</a:t>
            </a:r>
            <a:endParaRPr lang="en-US" altLang="zh-CN" dirty="0"/>
          </a:p>
          <a:p>
            <a:endParaRPr lang="en-US" altLang="zh-CN" dirty="0"/>
          </a:p>
          <a:p>
            <a:r>
              <a:rPr lang="zh-CN" altLang="en-US" dirty="0"/>
              <a:t>解的追踪，是从后向前来追踪。</a:t>
            </a:r>
            <a:endParaRPr lang="en-US" altLang="zh-CN" dirty="0"/>
          </a:p>
          <a:p>
            <a:endParaRPr lang="en-US" altLang="zh-CN" dirty="0"/>
          </a:p>
          <a:p>
            <a:r>
              <a:rPr lang="zh-CN" altLang="en-US" dirty="0"/>
              <a:t>我们先看看最后一段儿</a:t>
            </a:r>
            <a:r>
              <a:rPr lang="en-US" altLang="zh-CN" dirty="0"/>
              <a:t>Ln</a:t>
            </a:r>
            <a:r>
              <a:rPr lang="zh-CN" altLang="en-US" dirty="0"/>
              <a:t>。</a:t>
            </a:r>
            <a:r>
              <a:rPr lang="en-US" altLang="zh-CN" dirty="0"/>
              <a:t>j=1</a:t>
            </a:r>
            <a:r>
              <a:rPr lang="zh-CN" altLang="en-US" dirty="0"/>
              <a:t>表示，从后数第一个段，它的长度给他记下来（第三行）。第四行，用总长度</a:t>
            </a:r>
            <a:r>
              <a:rPr lang="en-US" altLang="zh-CN" dirty="0"/>
              <a:t>n-Ln</a:t>
            </a:r>
            <a:r>
              <a:rPr lang="zh-CN" altLang="en-US" dirty="0"/>
              <a:t>，就是剩下要追踪的长度。把剩下的要追踪的长度给更新一下。</a:t>
            </a:r>
            <a:endParaRPr lang="en-US" altLang="zh-CN" dirty="0"/>
          </a:p>
          <a:p>
            <a:endParaRPr lang="en-US" altLang="zh-CN" dirty="0"/>
          </a:p>
          <a:p>
            <a:r>
              <a:rPr lang="zh-CN" altLang="en-US" dirty="0"/>
              <a:t>然后</a:t>
            </a:r>
            <a:r>
              <a:rPr lang="en-US" altLang="zh-CN" dirty="0"/>
              <a:t>J+1</a:t>
            </a:r>
            <a:r>
              <a:rPr lang="zh-CN" altLang="en-US" dirty="0"/>
              <a:t>，就变成从后边数第二个段儿，他所需要的追踪结果。</a:t>
            </a:r>
            <a:endParaRPr lang="en-US" altLang="zh-CN" dirty="0"/>
          </a:p>
          <a:p>
            <a:endParaRPr lang="en-US" altLang="zh-CN" dirty="0"/>
          </a:p>
          <a:p>
            <a:r>
              <a:rPr lang="zh-CN" altLang="en-US" dirty="0"/>
              <a:t>因此我们可以通过这个办法来向前追踪。这个追踪算法的工作量是</a:t>
            </a:r>
            <a:r>
              <a:rPr lang="en-US" altLang="zh-CN" dirty="0"/>
              <a:t>O(n)</a:t>
            </a:r>
            <a:r>
              <a:rPr lang="zh-CN" altLang="en-US" dirty="0"/>
              <a:t>，因为这个总长度是</a:t>
            </a:r>
            <a:r>
              <a:rPr lang="en-US" altLang="zh-CN" dirty="0"/>
              <a:t>N</a:t>
            </a:r>
            <a:r>
              <a:rPr lang="zh-CN" altLang="en-US" dirty="0"/>
              <a:t>，每做这样一次计算以后，这个长度至少减一，所以追踪的次数不超过</a:t>
            </a:r>
            <a:r>
              <a:rPr lang="en-US" altLang="zh-CN" dirty="0"/>
              <a:t>N</a:t>
            </a:r>
            <a:r>
              <a:rPr lang="zh-CN" altLang="en-US" dirty="0"/>
              <a:t>。</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262</a:t>
            </a:fld>
            <a:endParaRPr lang="en-US" altLang="zh-CN"/>
          </a:p>
        </p:txBody>
      </p:sp>
    </p:spTree>
    <p:extLst>
      <p:ext uri="{BB962C8B-B14F-4D97-AF65-F5344CB8AC3E}">
        <p14:creationId xmlns:p14="http://schemas.microsoft.com/office/powerpoint/2010/main" val="420731936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我们把这个算法小结一下，</a:t>
            </a:r>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我们首先讲解了</a:t>
            </a:r>
            <a:r>
              <a:rPr lang="zh-CN" altLang="en-US" sz="1200" b="1" dirty="0">
                <a:solidFill>
                  <a:srgbClr val="000000"/>
                </a:solidFill>
                <a:latin typeface="Times New Roman" panose="02020603050405020304" pitchFamily="18" charset="0"/>
                <a:ea typeface="+mn-ea"/>
              </a:rPr>
              <a:t>图像变位存储问题的建模</a:t>
            </a:r>
            <a:r>
              <a:rPr lang="zh-CN" altLang="en-US" dirty="0"/>
              <a:t>，他的优化函数是什么，约束条件是什么。</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然后我们考虑了子问题边界的界定，子问题只有一个后边界来界定。</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递推方程和储值这个是关键求解动态规划算法的关键。</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然后给出了包括计算过程的维码和追踪解的伪代码，所以标记函数和解的追踪，也是问题的一个要点。</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最后给出它的时间复杂度。这个复杂度包括计算过程和追踪的过程总的复杂度。</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一般的来说，追踪过程的复杂度不如计算过程的复杂度高，往往计算过程的复杂度就是问题的时间复杂度。</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263</a:t>
            </a:fld>
            <a:endParaRPr lang="en-US" altLang="zh-CN"/>
          </a:p>
        </p:txBody>
      </p:sp>
    </p:spTree>
    <p:extLst>
      <p:ext uri="{BB962C8B-B14F-4D97-AF65-F5344CB8AC3E}">
        <p14:creationId xmlns:p14="http://schemas.microsoft.com/office/powerpoint/2010/main" val="264884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那么动态规划里除了用表的方式，也可以用备忘录的方法来进行存储。</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动态规划中采用自底向上的方式进行，但是在递归中间我们一般是什么？是至上而下的保持进行描述的。那么这两种方法就有不一致的地方。备忘录的方法就是采用与递归一致的，自上而下的方式进行。备忘录的方法同样用表格来保存，已经解决的子问题的信息。每个子问题初始化的时候都标记为尚未解决，在递归求解过程中间，每得到一个子问题的解，我就把他填到表中保存，这是备忘录的方法。</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么备忘录的方法同样避免了子问题的重复计算。因此和动态规划的方法具有同样的一样效果。这节课我们主要讲解了一下动态规划的一个基本思想，那么，下面我们用具体的实例来讲动态规划怎么去解决相关的问题</a:t>
            </a:r>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28</a:t>
            </a:fld>
            <a:endParaRPr lang="en-US" altLang="zh-CN"/>
          </a:p>
        </p:txBody>
      </p:sp>
    </p:spTree>
    <p:extLst>
      <p:ext uri="{BB962C8B-B14F-4D97-AF65-F5344CB8AC3E}">
        <p14:creationId xmlns:p14="http://schemas.microsoft.com/office/powerpoint/2010/main" val="3515375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32</a:t>
            </a:fld>
            <a:endParaRPr lang="en-US" altLang="zh-CN"/>
          </a:p>
        </p:txBody>
      </p:sp>
    </p:spTree>
    <p:extLst>
      <p:ext uri="{BB962C8B-B14F-4D97-AF65-F5344CB8AC3E}">
        <p14:creationId xmlns:p14="http://schemas.microsoft.com/office/powerpoint/2010/main" val="4196633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en-US" altLang="zh-CN" dirty="0" err="1"/>
              <a:t>i</a:t>
            </a:r>
            <a:r>
              <a:rPr lang="en-US" altLang="zh-CN" dirty="0"/>
              <a:t>)</a:t>
            </a:r>
            <a:r>
              <a:rPr lang="zh-CN" altLang="en-US" dirty="0"/>
              <a:t>实在当前任务开始前结束的任务数量</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33</a:t>
            </a:fld>
            <a:endParaRPr lang="en-US" altLang="zh-CN"/>
          </a:p>
        </p:txBody>
      </p:sp>
    </p:spTree>
    <p:extLst>
      <p:ext uri="{BB962C8B-B14F-4D97-AF65-F5344CB8AC3E}">
        <p14:creationId xmlns:p14="http://schemas.microsoft.com/office/powerpoint/2010/main" val="536000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最优子结构性质</a:t>
            </a:r>
            <a:endParaRPr lang="en-US" altLang="zh-CN" dirty="0"/>
          </a:p>
          <a:p>
            <a:r>
              <a:rPr lang="en-US" altLang="zh-CN" dirty="0"/>
              <a:t>N</a:t>
            </a:r>
            <a:r>
              <a:rPr lang="zh-CN" altLang="en-US" dirty="0"/>
              <a:t>是最后一个区间</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34</a:t>
            </a:fld>
            <a:endParaRPr lang="en-US" altLang="zh-CN"/>
          </a:p>
        </p:txBody>
      </p:sp>
    </p:spTree>
    <p:extLst>
      <p:ext uri="{BB962C8B-B14F-4D97-AF65-F5344CB8AC3E}">
        <p14:creationId xmlns:p14="http://schemas.microsoft.com/office/powerpoint/2010/main" val="1634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ADEB7-1EC9-6F55-6D21-2B87857D8E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04DD45-802F-ACDA-7330-62E9DFE492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7239DD-A61E-3494-1D14-898FBFD4BA89}"/>
              </a:ext>
            </a:extLst>
          </p:cNvPr>
          <p:cNvSpPr>
            <a:spLocks noGrp="1"/>
          </p:cNvSpPr>
          <p:nvPr>
            <p:ph type="body" idx="1"/>
          </p:nvPr>
        </p:nvSpPr>
        <p:spPr/>
        <p:txBody>
          <a:bodyPr/>
          <a:lstStyle/>
          <a:p>
            <a:r>
              <a:rPr lang="zh-CN" altLang="en-US" dirty="0"/>
              <a:t>最优子结构性质</a:t>
            </a:r>
            <a:endParaRPr lang="en-US" altLang="zh-CN" dirty="0"/>
          </a:p>
          <a:p>
            <a:r>
              <a:rPr lang="en-US" altLang="zh-CN" dirty="0"/>
              <a:t>N</a:t>
            </a:r>
            <a:r>
              <a:rPr lang="zh-CN" altLang="en-US" dirty="0"/>
              <a:t>是最后一个区间</a:t>
            </a:r>
          </a:p>
        </p:txBody>
      </p:sp>
      <p:sp>
        <p:nvSpPr>
          <p:cNvPr id="4" name="灯片编号占位符 3">
            <a:extLst>
              <a:ext uri="{FF2B5EF4-FFF2-40B4-BE49-F238E27FC236}">
                <a16:creationId xmlns:a16="http://schemas.microsoft.com/office/drawing/2014/main" id="{0A0ADAFF-1727-28A2-AE20-84902B2D9E55}"/>
              </a:ext>
            </a:extLst>
          </p:cNvPr>
          <p:cNvSpPr>
            <a:spLocks noGrp="1"/>
          </p:cNvSpPr>
          <p:nvPr>
            <p:ph type="sldNum" sz="quarter" idx="5"/>
          </p:nvPr>
        </p:nvSpPr>
        <p:spPr/>
        <p:txBody>
          <a:bodyPr/>
          <a:lstStyle/>
          <a:p>
            <a:fld id="{A5787A47-6388-498D-AC8B-B914444E8F82}" type="slidenum">
              <a:rPr lang="zh-CN" altLang="en-US" smtClean="0"/>
              <a:pPr/>
              <a:t>35</a:t>
            </a:fld>
            <a:endParaRPr lang="en-US" altLang="zh-CN"/>
          </a:p>
        </p:txBody>
      </p:sp>
    </p:spTree>
    <p:extLst>
      <p:ext uri="{BB962C8B-B14F-4D97-AF65-F5344CB8AC3E}">
        <p14:creationId xmlns:p14="http://schemas.microsoft.com/office/powerpoint/2010/main" val="281032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41</a:t>
            </a:fld>
            <a:endParaRPr lang="en-US" altLang="zh-CN"/>
          </a:p>
        </p:txBody>
      </p:sp>
    </p:spTree>
    <p:extLst>
      <p:ext uri="{BB962C8B-B14F-4D97-AF65-F5344CB8AC3E}">
        <p14:creationId xmlns:p14="http://schemas.microsoft.com/office/powerpoint/2010/main" val="86407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effectLst/>
                <a:latin typeface="Inter"/>
              </a:rPr>
              <a:t>在自然语言处理中的机器翻译任务里，动态规划可用于寻找源语言到目标语言的最优翻译路径。</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15</a:t>
            </a:fld>
            <a:endParaRPr lang="en-US" altLang="zh-CN"/>
          </a:p>
        </p:txBody>
      </p:sp>
    </p:spTree>
    <p:extLst>
      <p:ext uri="{BB962C8B-B14F-4D97-AF65-F5344CB8AC3E}">
        <p14:creationId xmlns:p14="http://schemas.microsoft.com/office/powerpoint/2010/main" val="2995832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45</a:t>
            </a:fld>
            <a:endParaRPr lang="en-US" altLang="zh-CN"/>
          </a:p>
        </p:txBody>
      </p:sp>
    </p:spTree>
    <p:extLst>
      <p:ext uri="{BB962C8B-B14F-4D97-AF65-F5344CB8AC3E}">
        <p14:creationId xmlns:p14="http://schemas.microsoft.com/office/powerpoint/2010/main" val="2967790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fai</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46</a:t>
            </a:fld>
            <a:endParaRPr lang="en-US" altLang="zh-CN"/>
          </a:p>
        </p:txBody>
      </p:sp>
    </p:spTree>
    <p:extLst>
      <p:ext uri="{BB962C8B-B14F-4D97-AF65-F5344CB8AC3E}">
        <p14:creationId xmlns:p14="http://schemas.microsoft.com/office/powerpoint/2010/main" val="3373112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62</a:t>
            </a:fld>
            <a:endParaRPr lang="en-US" altLang="zh-CN"/>
          </a:p>
        </p:txBody>
      </p:sp>
    </p:spTree>
    <p:extLst>
      <p:ext uri="{BB962C8B-B14F-4D97-AF65-F5344CB8AC3E}">
        <p14:creationId xmlns:p14="http://schemas.microsoft.com/office/powerpoint/2010/main" val="4095450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t>e(</a:t>
            </a:r>
            <a:r>
              <a:rPr lang="en-US" altLang="zh-CN" sz="1200" dirty="0" err="1"/>
              <a:t>i</a:t>
            </a:r>
            <a:r>
              <a:rPr lang="en-US" altLang="zh-CN" sz="1200" dirty="0"/>
              <a:t>, j)  = </a:t>
            </a:r>
            <a:r>
              <a:rPr lang="zh-CN" altLang="en-US" sz="1200" dirty="0"/>
              <a:t>关系到</a:t>
            </a:r>
            <a:r>
              <a:rPr lang="en-US" altLang="zh-CN" sz="1200" dirty="0"/>
              <a:t>p</a:t>
            </a:r>
            <a:r>
              <a:rPr lang="en-US" altLang="zh-CN" sz="2000" baseline="-25000" dirty="0"/>
              <a:t>i</a:t>
            </a:r>
            <a:r>
              <a:rPr lang="en-US" altLang="zh-CN" sz="1200" dirty="0"/>
              <a:t>, p</a:t>
            </a:r>
            <a:r>
              <a:rPr lang="en-US" altLang="zh-CN" sz="2000" baseline="-25000" dirty="0"/>
              <a:t>i+1</a:t>
            </a:r>
            <a:r>
              <a:rPr lang="en-US" altLang="zh-CN" sz="1200" dirty="0"/>
              <a:t> , . . . , </a:t>
            </a:r>
            <a:r>
              <a:rPr lang="en-US" altLang="zh-CN" sz="1200" dirty="0" err="1"/>
              <a:t>p</a:t>
            </a:r>
            <a:r>
              <a:rPr lang="en-US" altLang="zh-CN" sz="2000" baseline="-25000" dirty="0" err="1"/>
              <a:t>j</a:t>
            </a:r>
            <a:r>
              <a:rPr lang="zh-CN" altLang="en-US" sz="1200" dirty="0"/>
              <a:t>的任何直线的最小误差</a:t>
            </a:r>
          </a:p>
          <a:p>
            <a:endParaRPr lang="en-US" altLang="zh-CN" dirty="0"/>
          </a:p>
          <a:p>
            <a:r>
              <a:rPr lang="en-US" altLang="zh-CN" dirty="0"/>
              <a:t>C</a:t>
            </a:r>
            <a:r>
              <a:rPr lang="zh-CN" altLang="en-US" b="0" i="0" dirty="0">
                <a:effectLst/>
                <a:latin typeface="Inter"/>
              </a:rPr>
              <a:t> 是一个大于 </a:t>
            </a:r>
            <a:r>
              <a:rPr lang="en-US" altLang="zh-CN" b="0" i="0" dirty="0">
                <a:effectLst/>
                <a:latin typeface="Inter"/>
              </a:rPr>
              <a:t>0 </a:t>
            </a:r>
            <a:r>
              <a:rPr lang="zh-CN" altLang="en-US" b="0" i="0" dirty="0">
                <a:effectLst/>
                <a:latin typeface="Inter"/>
              </a:rPr>
              <a:t>的常数，通过引入 </a:t>
            </a:r>
            <a:r>
              <a:rPr lang="en-US" altLang="zh-CN" dirty="0"/>
              <a:t>C</a:t>
            </a:r>
            <a:r>
              <a:rPr lang="zh-CN" altLang="en-US" b="0" i="0" dirty="0">
                <a:effectLst/>
                <a:latin typeface="Inter"/>
              </a:rPr>
              <a:t> ，可以在模型复杂度（划分段数多，模型复杂 ）和拟合误差之间进行权衡，防止为了过度降低拟合误差而使模型过于复杂。</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64</a:t>
            </a:fld>
            <a:endParaRPr lang="en-US" altLang="zh-CN"/>
          </a:p>
        </p:txBody>
      </p:sp>
    </p:spTree>
    <p:extLst>
      <p:ext uri="{BB962C8B-B14F-4D97-AF65-F5344CB8AC3E}">
        <p14:creationId xmlns:p14="http://schemas.microsoft.com/office/powerpoint/2010/main" val="3976655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70</a:t>
            </a:fld>
            <a:endParaRPr lang="en-US" altLang="zh-CN"/>
          </a:p>
        </p:txBody>
      </p:sp>
    </p:spTree>
    <p:extLst>
      <p:ext uri="{BB962C8B-B14F-4D97-AF65-F5344CB8AC3E}">
        <p14:creationId xmlns:p14="http://schemas.microsoft.com/office/powerpoint/2010/main" val="328992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72</a:t>
            </a:fld>
            <a:endParaRPr lang="en-US" altLang="zh-CN"/>
          </a:p>
        </p:txBody>
      </p:sp>
    </p:spTree>
    <p:extLst>
      <p:ext uri="{BB962C8B-B14F-4D97-AF65-F5344CB8AC3E}">
        <p14:creationId xmlns:p14="http://schemas.microsoft.com/office/powerpoint/2010/main" val="2286854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79</a:t>
            </a:fld>
            <a:endParaRPr lang="en-US" altLang="zh-CN"/>
          </a:p>
        </p:txBody>
      </p:sp>
    </p:spTree>
    <p:extLst>
      <p:ext uri="{BB962C8B-B14F-4D97-AF65-F5344CB8AC3E}">
        <p14:creationId xmlns:p14="http://schemas.microsoft.com/office/powerpoint/2010/main" val="2452679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84</a:t>
            </a:fld>
            <a:endParaRPr lang="en-US" altLang="zh-CN"/>
          </a:p>
        </p:txBody>
      </p:sp>
    </p:spTree>
    <p:extLst>
      <p:ext uri="{BB962C8B-B14F-4D97-AF65-F5344CB8AC3E}">
        <p14:creationId xmlns:p14="http://schemas.microsoft.com/office/powerpoint/2010/main" val="495478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B1CF8-B6B3-1FA4-721F-A3E6BA100F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AA1DB5-F6E0-5F95-2D9F-84C07DE179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626AA3-A60D-5DB9-289B-8400C8699E44}"/>
              </a:ext>
            </a:extLst>
          </p:cNvPr>
          <p:cNvSpPr>
            <a:spLocks noGrp="1"/>
          </p:cNvSpPr>
          <p:nvPr>
            <p:ph type="body" idx="1"/>
          </p:nvPr>
        </p:nvSpPr>
        <p:spPr/>
        <p:txBody>
          <a:bodyPr/>
          <a:lstStyle/>
          <a:p>
            <a:r>
              <a:rPr lang="zh-CN" altLang="en-US" dirty="0"/>
              <a:t>不知道你有没有过这样一段经历。如果你们寝室里本来有四个同学。现在有一个同学出去了，但是你突然要找他有急事。现在有三名同学在寝室里面。那你是会三个同学一起先到图书馆找一下，再到球场找一下，再到食堂去找一下？还是会三个人分别一个人到食堂去找，一个人到图书馆去找，一个人到球场去找，然后通过电话联系。看这个同学在哪里呢？我想你一定偏向于选择后面那种方法。因为这种方法更加省时。这就是动态规划的思想。</a:t>
            </a:r>
            <a:endParaRPr lang="en-US" altLang="zh-CN" dirty="0"/>
          </a:p>
          <a:p>
            <a:endParaRPr lang="en-US" altLang="zh-CN" dirty="0"/>
          </a:p>
          <a:p>
            <a:r>
              <a:rPr lang="zh-CN" altLang="en-US" dirty="0"/>
              <a:t>那么，动态规划的思想也是：</a:t>
            </a:r>
            <a:endParaRPr lang="en-US" altLang="zh-CN" dirty="0"/>
          </a:p>
          <a:p>
            <a:endParaRPr lang="en-US" altLang="zh-CN" dirty="0"/>
          </a:p>
          <a:p>
            <a:r>
              <a:rPr lang="zh-CN" altLang="en-US" dirty="0"/>
              <a:t>将原问题分解为若干的子问题。先求子问题的解，然后从这些子问题的解种得到原问题的解。</a:t>
            </a:r>
            <a:endParaRPr lang="en-US" altLang="zh-CN" dirty="0"/>
          </a:p>
          <a:p>
            <a:endParaRPr lang="en-US" altLang="zh-CN" dirty="0"/>
          </a:p>
          <a:p>
            <a:r>
              <a:rPr lang="zh-CN" altLang="en-US" dirty="0"/>
              <a:t>但是这些子问题的解，往往并不是相互独立的。在求解的过程中，许多子问题的解被反复的使用。为了避免重复计算，那么动态规划就采用填表法来保存子问题的解。也就是说你们在寻找该同学的过程中。不用每条路径三个人都走一遍，而是每个人分别去找他。</a:t>
            </a:r>
            <a:endParaRPr lang="en-US" altLang="zh-CN" dirty="0"/>
          </a:p>
          <a:p>
            <a:endParaRPr lang="en-US" altLang="zh-CN" dirty="0"/>
          </a:p>
          <a:p>
            <a:r>
              <a:rPr lang="zh-CN" altLang="en-US" dirty="0"/>
              <a:t>然后将你得到的结果反馈出来，或者说存放在一个表里面。最终我查表就能知道，比如：他在图书馆没有找到，在球场没有找到等等这样的方式。那么，在算法中用表格来保存已经求解的子问题的解。无论他是否被使用到，当以后遇到该子问题的时候，直接取出它的解。就避免了大量的重复计算。</a:t>
            </a:r>
          </a:p>
        </p:txBody>
      </p:sp>
      <p:sp>
        <p:nvSpPr>
          <p:cNvPr id="4" name="灯片编号占位符 3">
            <a:extLst>
              <a:ext uri="{FF2B5EF4-FFF2-40B4-BE49-F238E27FC236}">
                <a16:creationId xmlns:a16="http://schemas.microsoft.com/office/drawing/2014/main" id="{961689B4-9CB1-B70C-3356-32829F28BA4A}"/>
              </a:ext>
            </a:extLst>
          </p:cNvPr>
          <p:cNvSpPr>
            <a:spLocks noGrp="1"/>
          </p:cNvSpPr>
          <p:nvPr>
            <p:ph type="sldNum" sz="quarter" idx="5"/>
          </p:nvPr>
        </p:nvSpPr>
        <p:spPr/>
        <p:txBody>
          <a:bodyPr/>
          <a:lstStyle/>
          <a:p>
            <a:fld id="{A5787A47-6388-498D-AC8B-B914444E8F82}" type="slidenum">
              <a:rPr lang="zh-CN" altLang="en-US" smtClean="0"/>
              <a:pPr/>
              <a:t>85</a:t>
            </a:fld>
            <a:endParaRPr lang="en-US" altLang="zh-CN"/>
          </a:p>
        </p:txBody>
      </p:sp>
    </p:spTree>
    <p:extLst>
      <p:ext uri="{BB962C8B-B14F-4D97-AF65-F5344CB8AC3E}">
        <p14:creationId xmlns:p14="http://schemas.microsoft.com/office/powerpoint/2010/main" val="1597850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srgbClr val="F77A2D"/>
                </a:solidFill>
                <a:latin typeface="微软雅黑" panose="020B0503020204020204" pitchFamily="34" charset="-122"/>
              </a:rPr>
              <a:t>动态规划算法有两个基本要素。</a:t>
            </a:r>
            <a:endParaRPr lang="en-US" altLang="zh-CN" sz="1200" b="0" dirty="0">
              <a:solidFill>
                <a:srgbClr val="F77A2D"/>
              </a:solidFill>
              <a:latin typeface="微软雅黑" panose="020B0503020204020204" pitchFamily="34" charset="-122"/>
            </a:endParaRPr>
          </a:p>
          <a:p>
            <a:endParaRPr lang="en-US" altLang="zh-CN" sz="1200" b="0" dirty="0">
              <a:solidFill>
                <a:srgbClr val="F77A2D"/>
              </a:solidFill>
              <a:latin typeface="微软雅黑" panose="020B0503020204020204" pitchFamily="34" charset="-122"/>
            </a:endParaRPr>
          </a:p>
          <a:p>
            <a:r>
              <a:rPr lang="zh-CN" altLang="en-US" sz="1200" b="0" dirty="0">
                <a:solidFill>
                  <a:srgbClr val="F77A2D"/>
                </a:solidFill>
                <a:latin typeface="微软雅黑" panose="020B0503020204020204" pitchFamily="34" charset="-122"/>
              </a:rPr>
              <a:t>第一个称之为</a:t>
            </a:r>
            <a:r>
              <a:rPr lang="zh-CN" altLang="en-US" sz="1200" b="1" dirty="0">
                <a:solidFill>
                  <a:srgbClr val="215968"/>
                </a:solidFill>
                <a:latin typeface="微软雅黑" panose="020B0503020204020204" pitchFamily="34" charset="-122"/>
              </a:rPr>
              <a:t>最优子结构性质</a:t>
            </a:r>
            <a:r>
              <a:rPr lang="zh-CN" altLang="en-US" sz="1200" b="0" dirty="0">
                <a:solidFill>
                  <a:srgbClr val="F77A2D"/>
                </a:solidFill>
                <a:latin typeface="微软雅黑" panose="020B0503020204020204" pitchFamily="34" charset="-122"/>
              </a:rPr>
              <a:t>，通俗的讲就是指一个问题的最优解，它包含子问题的最优解。更具体的描述可以这么理解，假设我们得到了原问题的一个最优解，我把这个原问题的最优解去做一个分解，分解可以有很多策略，可以用分治算法，可以把它分解成若干部分。把原问题的最优解做了一个分解以后，会得到一个部分解，如果我们能够去证明这个部分也是某个问题的最优解，那我们就说这个问题，满足最优子结构性质。最优子结构性质是动态规划算法的基础。因为当一个问题满足最优质结构性质时，也就意味着这个原问题和子问题的最优解之间存在有一种递推的关系，因此我们就可以去构造递推方程，可以通过自底向上的方式来求解。</a:t>
            </a:r>
            <a:endParaRPr lang="en-US" altLang="zh-CN" sz="1200" b="0" dirty="0">
              <a:solidFill>
                <a:srgbClr val="F77A2D"/>
              </a:solidFill>
              <a:latin typeface="微软雅黑" panose="020B0503020204020204" pitchFamily="34" charset="-122"/>
            </a:endParaRPr>
          </a:p>
          <a:p>
            <a:endParaRPr lang="en-US" altLang="zh-CN" sz="1200" b="0" dirty="0">
              <a:solidFill>
                <a:srgbClr val="F77A2D"/>
              </a:solidFill>
              <a:latin typeface="微软雅黑" panose="020B0503020204020204" pitchFamily="34" charset="-122"/>
            </a:endParaRPr>
          </a:p>
          <a:p>
            <a:r>
              <a:rPr lang="zh-CN" altLang="en-US" sz="1200" b="0" dirty="0">
                <a:solidFill>
                  <a:srgbClr val="F77A2D"/>
                </a:solidFill>
                <a:latin typeface="微软雅黑" panose="020B0503020204020204" pitchFamily="34" charset="-122"/>
              </a:rPr>
              <a:t>一般我们使用反证法证明最优子结构性质。反证法基本的策略是这样的：首先假设原问题最优解分解以后得到的部分解不是子问题的最优解，然后再用构造的办法，能够基于这个假设的这一个最优解，去构造出原问题的一个更好的解，这样的话，我们可以得到一个矛盾，从而证明</a:t>
            </a:r>
            <a:r>
              <a:rPr lang="zh-CN" altLang="en-US" sz="1200" dirty="0">
                <a:solidFill>
                  <a:srgbClr val="000000"/>
                </a:solidFill>
                <a:latin typeface="微软雅黑" panose="020B0503020204020204" pitchFamily="34" charset="-122"/>
              </a:rPr>
              <a:t>最优解</a:t>
            </a:r>
            <a:r>
              <a:rPr lang="en-US" altLang="zh-CN" sz="1200" dirty="0">
                <a:solidFill>
                  <a:srgbClr val="000000"/>
                </a:solidFill>
                <a:latin typeface="微软雅黑" panose="020B0503020204020204" pitchFamily="34" charset="-122"/>
              </a:rPr>
              <a:t>S</a:t>
            </a:r>
            <a:r>
              <a:rPr lang="zh-CN" altLang="en-US" sz="1200" dirty="0">
                <a:solidFill>
                  <a:srgbClr val="000000"/>
                </a:solidFill>
                <a:latin typeface="微软雅黑" panose="020B0503020204020204" pitchFamily="34" charset="-122"/>
              </a:rPr>
              <a:t>导出的子问题的解是最优的。</a:t>
            </a:r>
            <a:endParaRPr lang="en-US" altLang="zh-CN" sz="1200" dirty="0">
              <a:solidFill>
                <a:srgbClr val="000000"/>
              </a:solidFill>
              <a:latin typeface="微软雅黑" panose="020B0503020204020204" pitchFamily="34" charset="-122"/>
            </a:endParaRPr>
          </a:p>
          <a:p>
            <a:endParaRPr lang="en-US" altLang="zh-CN" sz="1200" b="0" dirty="0">
              <a:solidFill>
                <a:srgbClr val="000000"/>
              </a:solidFill>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86</a:t>
            </a:fld>
            <a:endParaRPr lang="en-US" altLang="zh-CN"/>
          </a:p>
        </p:txBody>
      </p:sp>
    </p:spTree>
    <p:extLst>
      <p:ext uri="{BB962C8B-B14F-4D97-AF65-F5344CB8AC3E}">
        <p14:creationId xmlns:p14="http://schemas.microsoft.com/office/powerpoint/2010/main" val="3489920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知道你有没有过这样一段经历。如果你们寝室里本来有四个同学。现在有一个同学出去了，但是你突然要找他有急事。现在有三名同学在寝室里面。那你是会三个同学一起先到图书馆找一下，再到球场找一下，再到食堂去找一下？还是会三个人分别一个人到食堂去找，一个人到图书馆去找，一个人到球场去找，然后通过电话联系。看这个同学在哪里呢？我想你一定偏向于选择后面那种方法。因为这种方法更加省时。这就是动态规划的思想。</a:t>
            </a:r>
            <a:endParaRPr lang="en-US" altLang="zh-CN" dirty="0"/>
          </a:p>
          <a:p>
            <a:endParaRPr lang="en-US" altLang="zh-CN" dirty="0"/>
          </a:p>
          <a:p>
            <a:r>
              <a:rPr lang="zh-CN" altLang="en-US" dirty="0"/>
              <a:t>那么，动态规划的思想也是：</a:t>
            </a:r>
            <a:endParaRPr lang="en-US" altLang="zh-CN" dirty="0"/>
          </a:p>
          <a:p>
            <a:endParaRPr lang="en-US" altLang="zh-CN" dirty="0"/>
          </a:p>
          <a:p>
            <a:r>
              <a:rPr lang="zh-CN" altLang="en-US" dirty="0"/>
              <a:t>将原问题分解为若干的子问题。先求子问题的解，然后从这些子问题的解种得到原问题的解。</a:t>
            </a:r>
            <a:endParaRPr lang="en-US" altLang="zh-CN" dirty="0"/>
          </a:p>
          <a:p>
            <a:endParaRPr lang="en-US" altLang="zh-CN" dirty="0"/>
          </a:p>
          <a:p>
            <a:r>
              <a:rPr lang="zh-CN" altLang="en-US" dirty="0"/>
              <a:t>但是这些子问题的解，往往并不是相互独立的。在求解的过程中，许多子问题的解被反复的使用。为了避免重复计算，那么动态规划就采用填表法来保存子问题的解。也就是说你们在寻找该同学的过程中。不用每条路径三个人都走一遍，而是每个人分别去找他。</a:t>
            </a:r>
            <a:endParaRPr lang="en-US" altLang="zh-CN" dirty="0"/>
          </a:p>
          <a:p>
            <a:endParaRPr lang="en-US" altLang="zh-CN" dirty="0"/>
          </a:p>
          <a:p>
            <a:r>
              <a:rPr lang="zh-CN" altLang="en-US" dirty="0"/>
              <a:t>然后将你得到的结果反馈出来，或者说存放在一个表里面。最终我查表就能知道，比如：他在图书馆没有找到，在球场没有找到等等这样的方式。那么，在算法中用表格来保存已经求解的子问题的解。无论他是否被使用到，当以后遇到该子问题的时候，直接取出它的解。就避免了大量的重复计算。</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17</a:t>
            </a:fld>
            <a:endParaRPr lang="en-US" altLang="zh-CN"/>
          </a:p>
        </p:txBody>
      </p:sp>
    </p:spTree>
    <p:extLst>
      <p:ext uri="{BB962C8B-B14F-4D97-AF65-F5344CB8AC3E}">
        <p14:creationId xmlns:p14="http://schemas.microsoft.com/office/powerpoint/2010/main" val="368725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分治法子问题之间是相互独立的，但是在动态规划里面，它不是相互独立的，而是彼此有重叠。既然有重叠在内，我们就可以压缩计算时间，只要把把重叠的子问题算出来一遍以后，通过存表的方式，下次再用到这个子问题的解，我们就可以直接查表，来提高我们的算法的效率。</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二个基本要素是重叠子问题。也就是说，子问题之间并不是相互独立的，在我们上一讲所学的分治策略的算法里面，对于原问题去分解的时候，尽可能的让他遵循独立子问题原则，也就是说要使得分解出来的这些子问题之间尽可能独立。但是实际情况中，独立性原则很难得到满足，往往是这些子问题之间相互有交叉，如果说相互有交叉，交叉的部分有可能就会重复计算。这样的性质我们称之为子问题的重叠性质，就类似于我们前面提到的斐波那契数列，在斐波那契数列里面，有很多子问题，是重复计算的。</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动态规划算法，要力争使得每一个子问题只是求一次。</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提问学生，有什么方法？</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解决的办法很多，比如说通过空间来换时间，我们可以设立一个表格，把所有的中间结果都保存下来。当今后再遇到相同子问题的时候，我们到表格里面去取现成的答案。如果说能够保障每一个子问题只求解一次，而且所有子问题的个数又是多项式级别，并且每一个子问题的时间复杂度也是多项式级别，那意味着我们通过动态规划算法，肯定是可以得到多项式级别的算法，因此，我们可以希望有一个可行的这一个解决方案。</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87</a:t>
            </a:fld>
            <a:endParaRPr lang="en-US" altLang="zh-CN"/>
          </a:p>
        </p:txBody>
      </p:sp>
    </p:spTree>
    <p:extLst>
      <p:ext uri="{BB962C8B-B14F-4D97-AF65-F5344CB8AC3E}">
        <p14:creationId xmlns:p14="http://schemas.microsoft.com/office/powerpoint/2010/main" val="226036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我们总结归纳一下动态规划算法设计的步骤，包括下面的四个方面：</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第一个我们要去来分析问题的最优解的性质，刻画他的最优质结构特征，也就是说去找到原问题最优解和子问题最优解之间的关系；</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然后我们就根据最优子结构性质，去建立状态表示的方法，同时去建立状态转移方程，使得由子问题最优解去构造原问题最优解的关系变得明确。</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第三个，一般来说我们要确定状态转移的顺序，以自底向上的方式来计算最优值；</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第四个，在有些情况下，我们可能要计算他的最优解，我们还要通过额外的步骤，把他的最优的解决方案给寻找出来。</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我们步骤一到三是动态规划的最基本步骤，若需要最优解，那我们还要执行第四步。为此，我们还需要在第三步中，记录构造最优解所需要的一些相关的信息。这是我们动态规划的基本方法。</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88</a:t>
            </a:fld>
            <a:endParaRPr lang="en-US" altLang="zh-CN"/>
          </a:p>
        </p:txBody>
      </p:sp>
    </p:spTree>
    <p:extLst>
      <p:ext uri="{BB962C8B-B14F-4D97-AF65-F5344CB8AC3E}">
        <p14:creationId xmlns:p14="http://schemas.microsoft.com/office/powerpoint/2010/main" val="2740713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89</a:t>
            </a:fld>
            <a:endParaRPr lang="en-US" altLang="zh-CN"/>
          </a:p>
        </p:txBody>
      </p:sp>
    </p:spTree>
    <p:extLst>
      <p:ext uri="{BB962C8B-B14F-4D97-AF65-F5344CB8AC3E}">
        <p14:creationId xmlns:p14="http://schemas.microsoft.com/office/powerpoint/2010/main" val="4196633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最优子结构性质</a:t>
            </a:r>
            <a:endParaRPr lang="en-US" altLang="zh-CN" dirty="0"/>
          </a:p>
          <a:p>
            <a:r>
              <a:rPr lang="en-US" altLang="zh-CN" dirty="0"/>
              <a:t>N</a:t>
            </a:r>
            <a:r>
              <a:rPr lang="zh-CN" altLang="en-US" dirty="0"/>
              <a:t>是最后一个区间</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90</a:t>
            </a:fld>
            <a:endParaRPr lang="en-US" altLang="zh-CN"/>
          </a:p>
        </p:txBody>
      </p:sp>
    </p:spTree>
    <p:extLst>
      <p:ext uri="{BB962C8B-B14F-4D97-AF65-F5344CB8AC3E}">
        <p14:creationId xmlns:p14="http://schemas.microsoft.com/office/powerpoint/2010/main" val="16349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ADEB7-1EC9-6F55-6D21-2B87857D8E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04DD45-802F-ACDA-7330-62E9DFE492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7239DD-A61E-3494-1D14-898FBFD4BA89}"/>
              </a:ext>
            </a:extLst>
          </p:cNvPr>
          <p:cNvSpPr>
            <a:spLocks noGrp="1"/>
          </p:cNvSpPr>
          <p:nvPr>
            <p:ph type="body" idx="1"/>
          </p:nvPr>
        </p:nvSpPr>
        <p:spPr/>
        <p:txBody>
          <a:bodyPr/>
          <a:lstStyle/>
          <a:p>
            <a:r>
              <a:rPr lang="zh-CN" altLang="en-US" dirty="0"/>
              <a:t>最优子结构性质</a:t>
            </a:r>
            <a:endParaRPr lang="en-US" altLang="zh-CN" dirty="0"/>
          </a:p>
          <a:p>
            <a:r>
              <a:rPr lang="en-US" altLang="zh-CN" dirty="0"/>
              <a:t>N</a:t>
            </a:r>
            <a:r>
              <a:rPr lang="zh-CN" altLang="en-US" dirty="0"/>
              <a:t>是最后一个区间</a:t>
            </a:r>
          </a:p>
        </p:txBody>
      </p:sp>
      <p:sp>
        <p:nvSpPr>
          <p:cNvPr id="4" name="灯片编号占位符 3">
            <a:extLst>
              <a:ext uri="{FF2B5EF4-FFF2-40B4-BE49-F238E27FC236}">
                <a16:creationId xmlns:a16="http://schemas.microsoft.com/office/drawing/2014/main" id="{0A0ADAFF-1727-28A2-AE20-84902B2D9E55}"/>
              </a:ext>
            </a:extLst>
          </p:cNvPr>
          <p:cNvSpPr>
            <a:spLocks noGrp="1"/>
          </p:cNvSpPr>
          <p:nvPr>
            <p:ph type="sldNum" sz="quarter" idx="5"/>
          </p:nvPr>
        </p:nvSpPr>
        <p:spPr/>
        <p:txBody>
          <a:bodyPr/>
          <a:lstStyle/>
          <a:p>
            <a:fld id="{A5787A47-6388-498D-AC8B-B914444E8F82}" type="slidenum">
              <a:rPr lang="zh-CN" altLang="en-US" smtClean="0"/>
              <a:pPr/>
              <a:t>91</a:t>
            </a:fld>
            <a:endParaRPr lang="en-US" altLang="zh-CN"/>
          </a:p>
        </p:txBody>
      </p:sp>
    </p:spTree>
    <p:extLst>
      <p:ext uri="{BB962C8B-B14F-4D97-AF65-F5344CB8AC3E}">
        <p14:creationId xmlns:p14="http://schemas.microsoft.com/office/powerpoint/2010/main" val="2810326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100</a:t>
            </a:fld>
            <a:endParaRPr lang="en-US" altLang="zh-CN"/>
          </a:p>
        </p:txBody>
      </p:sp>
    </p:spTree>
    <p:extLst>
      <p:ext uri="{BB962C8B-B14F-4D97-AF65-F5344CB8AC3E}">
        <p14:creationId xmlns:p14="http://schemas.microsoft.com/office/powerpoint/2010/main" val="4095450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t>e(</a:t>
            </a:r>
            <a:r>
              <a:rPr lang="en-US" altLang="zh-CN" sz="1200" dirty="0" err="1"/>
              <a:t>i</a:t>
            </a:r>
            <a:r>
              <a:rPr lang="en-US" altLang="zh-CN" sz="1200" dirty="0"/>
              <a:t>, j)  = </a:t>
            </a:r>
            <a:r>
              <a:rPr lang="zh-CN" altLang="en-US" sz="1200" dirty="0"/>
              <a:t>关系到</a:t>
            </a:r>
            <a:r>
              <a:rPr lang="en-US" altLang="zh-CN" sz="1200" dirty="0"/>
              <a:t>p</a:t>
            </a:r>
            <a:r>
              <a:rPr lang="en-US" altLang="zh-CN" sz="2000" baseline="-25000" dirty="0"/>
              <a:t>i</a:t>
            </a:r>
            <a:r>
              <a:rPr lang="en-US" altLang="zh-CN" sz="1200" dirty="0"/>
              <a:t>, p</a:t>
            </a:r>
            <a:r>
              <a:rPr lang="en-US" altLang="zh-CN" sz="2000" baseline="-25000" dirty="0"/>
              <a:t>i+1</a:t>
            </a:r>
            <a:r>
              <a:rPr lang="en-US" altLang="zh-CN" sz="1200" dirty="0"/>
              <a:t> , . . . , </a:t>
            </a:r>
            <a:r>
              <a:rPr lang="en-US" altLang="zh-CN" sz="1200" dirty="0" err="1"/>
              <a:t>p</a:t>
            </a:r>
            <a:r>
              <a:rPr lang="en-US" altLang="zh-CN" sz="2000" baseline="-25000" dirty="0" err="1"/>
              <a:t>j</a:t>
            </a:r>
            <a:r>
              <a:rPr lang="zh-CN" altLang="en-US" sz="1200" dirty="0"/>
              <a:t>的任何直线的最小误差</a:t>
            </a:r>
          </a:p>
          <a:p>
            <a:endParaRPr lang="en-US" altLang="zh-CN" dirty="0"/>
          </a:p>
          <a:p>
            <a:r>
              <a:rPr lang="en-US" altLang="zh-CN" dirty="0"/>
              <a:t>C</a:t>
            </a:r>
            <a:r>
              <a:rPr lang="zh-CN" altLang="en-US" b="0" i="0" dirty="0">
                <a:effectLst/>
                <a:latin typeface="Inter"/>
              </a:rPr>
              <a:t> 是一个大于 </a:t>
            </a:r>
            <a:r>
              <a:rPr lang="en-US" altLang="zh-CN" b="0" i="0" dirty="0">
                <a:effectLst/>
                <a:latin typeface="Inter"/>
              </a:rPr>
              <a:t>0 </a:t>
            </a:r>
            <a:r>
              <a:rPr lang="zh-CN" altLang="en-US" b="0" i="0" dirty="0">
                <a:effectLst/>
                <a:latin typeface="Inter"/>
              </a:rPr>
              <a:t>的常数，通过引入 </a:t>
            </a:r>
            <a:r>
              <a:rPr lang="en-US" altLang="zh-CN" dirty="0"/>
              <a:t>C</a:t>
            </a:r>
            <a:r>
              <a:rPr lang="zh-CN" altLang="en-US" b="0" i="0" dirty="0">
                <a:effectLst/>
                <a:latin typeface="Inter"/>
              </a:rPr>
              <a:t> ，可以在模型复杂度（划分段数多，模型复杂 ）和拟合误差之间进行权衡，防止为了过度降低拟合误差而使模型过于复杂。</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101</a:t>
            </a:fld>
            <a:endParaRPr lang="en-US" altLang="zh-CN"/>
          </a:p>
        </p:txBody>
      </p:sp>
    </p:spTree>
    <p:extLst>
      <p:ext uri="{BB962C8B-B14F-4D97-AF65-F5344CB8AC3E}">
        <p14:creationId xmlns:p14="http://schemas.microsoft.com/office/powerpoint/2010/main" val="3976655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104</a:t>
            </a:fld>
            <a:endParaRPr lang="en-US" altLang="zh-CN"/>
          </a:p>
        </p:txBody>
      </p:sp>
    </p:spTree>
    <p:extLst>
      <p:ext uri="{BB962C8B-B14F-4D97-AF65-F5344CB8AC3E}">
        <p14:creationId xmlns:p14="http://schemas.microsoft.com/office/powerpoint/2010/main" val="3289928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106</a:t>
            </a:fld>
            <a:endParaRPr lang="en-US" altLang="zh-CN"/>
          </a:p>
        </p:txBody>
      </p:sp>
    </p:spTree>
    <p:extLst>
      <p:ext uri="{BB962C8B-B14F-4D97-AF65-F5344CB8AC3E}">
        <p14:creationId xmlns:p14="http://schemas.microsoft.com/office/powerpoint/2010/main" val="2286854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112</a:t>
            </a:fld>
            <a:endParaRPr lang="en-US" altLang="zh-CN"/>
          </a:p>
        </p:txBody>
      </p:sp>
    </p:spTree>
    <p:extLst>
      <p:ext uri="{BB962C8B-B14F-4D97-AF65-F5344CB8AC3E}">
        <p14:creationId xmlns:p14="http://schemas.microsoft.com/office/powerpoint/2010/main" val="245267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来看一个简单的一个例子，这是我们的菲波那切数列的递推函数，我们可以把上述的这个递推函数把它写成递归的算法，递归算法的描述，如下面的这个程序所示。整个递归算法比较简单的，我们来模拟一下这个过程，</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18</a:t>
            </a:fld>
            <a:endParaRPr lang="en-US" altLang="zh-CN"/>
          </a:p>
        </p:txBody>
      </p:sp>
    </p:spTree>
    <p:extLst>
      <p:ext uri="{BB962C8B-B14F-4D97-AF65-F5344CB8AC3E}">
        <p14:creationId xmlns:p14="http://schemas.microsoft.com/office/powerpoint/2010/main" val="2114846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这一讲我们主要来学习一个</a:t>
            </a:r>
            <a:r>
              <a:rPr lang="zh-CN" altLang="en-US" b="1" dirty="0"/>
              <a:t>经典的问</a:t>
            </a:r>
            <a:r>
              <a:rPr lang="zh-CN" altLang="en-US" dirty="0"/>
              <a:t>题，矩阵连乘问题的动态规划算法。</a:t>
            </a:r>
            <a:endParaRPr lang="en-US" altLang="zh-CN" dirty="0"/>
          </a:p>
          <a:p>
            <a:endParaRPr lang="en-US" altLang="zh-CN" dirty="0"/>
          </a:p>
          <a:p>
            <a:r>
              <a:rPr lang="zh-CN" altLang="en-US" dirty="0"/>
              <a:t>我们先来看一下矩阵连乘问题的描述。先考虑简单的情况，假设有两个矩阵，</a:t>
            </a:r>
            <a:r>
              <a:rPr lang="en-US" altLang="zh-CN" dirty="0"/>
              <a:t>A</a:t>
            </a:r>
            <a:r>
              <a:rPr lang="zh-CN" altLang="en-US" dirty="0"/>
              <a:t>和</a:t>
            </a:r>
            <a:r>
              <a:rPr lang="en-US" altLang="zh-CN" dirty="0"/>
              <a:t>B</a:t>
            </a:r>
            <a:r>
              <a:rPr lang="zh-CN" altLang="en-US" dirty="0"/>
              <a:t>，他们是可以相乘的，如果说矩阵</a:t>
            </a:r>
            <a:r>
              <a:rPr lang="en-US" altLang="zh-CN" dirty="0"/>
              <a:t>A</a:t>
            </a:r>
            <a:r>
              <a:rPr lang="zh-CN" altLang="en-US" dirty="0"/>
              <a:t>和</a:t>
            </a:r>
            <a:r>
              <a:rPr lang="en-US" altLang="zh-CN" dirty="0"/>
              <a:t>B</a:t>
            </a:r>
            <a:r>
              <a:rPr lang="zh-CN" altLang="en-US" dirty="0"/>
              <a:t>，它们的行和列分别是</a:t>
            </a:r>
            <a:r>
              <a:rPr lang="zh-CN" altLang="en-US" sz="1200" dirty="0">
                <a:solidFill>
                  <a:srgbClr val="000000"/>
                </a:solidFill>
                <a:latin typeface="Cambria Math" panose="02040503050406030204" pitchFamily="18" charset="0"/>
                <a:ea typeface="+mn-ea"/>
              </a:rPr>
              <a:t>𝑝</a:t>
            </a:r>
            <a:r>
              <a:rPr lang="en-US" altLang="zh-CN" sz="1200" dirty="0">
                <a:solidFill>
                  <a:srgbClr val="000000"/>
                </a:solidFill>
                <a:latin typeface="Cambria Math" panose="02040503050406030204" pitchFamily="18" charset="0"/>
                <a:ea typeface="+mn-ea"/>
              </a:rPr>
              <a:t>×</a:t>
            </a:r>
            <a:r>
              <a:rPr lang="zh-CN" altLang="en-US" sz="1200" dirty="0">
                <a:solidFill>
                  <a:srgbClr val="000000"/>
                </a:solidFill>
                <a:latin typeface="Cambria Math" panose="02040503050406030204" pitchFamily="18" charset="0"/>
                <a:ea typeface="+mn-ea"/>
              </a:rPr>
              <a:t>𝑟</a:t>
            </a:r>
            <a:r>
              <a:rPr lang="zh-CN" altLang="en-US" sz="1200" dirty="0">
                <a:solidFill>
                  <a:srgbClr val="000000"/>
                </a:solidFill>
                <a:latin typeface="微软雅黑" panose="020B0503020204020204" pitchFamily="34" charset="-122"/>
                <a:ea typeface="+mn-ea"/>
              </a:rPr>
              <a:t>和</a:t>
            </a:r>
            <a:r>
              <a:rPr lang="zh-CN" altLang="en-US" sz="1200" dirty="0">
                <a:solidFill>
                  <a:srgbClr val="000000"/>
                </a:solidFill>
                <a:latin typeface="Cambria Math" panose="02040503050406030204" pitchFamily="18" charset="0"/>
                <a:ea typeface="+mn-ea"/>
              </a:rPr>
              <a:t>𝑟 </a:t>
            </a:r>
            <a:r>
              <a:rPr lang="en-US" altLang="zh-CN" sz="1200" dirty="0">
                <a:solidFill>
                  <a:srgbClr val="000000"/>
                </a:solidFill>
                <a:latin typeface="Cambria Math" panose="02040503050406030204" pitchFamily="18" charset="0"/>
                <a:ea typeface="+mn-ea"/>
              </a:rPr>
              <a:t>× </a:t>
            </a:r>
            <a:r>
              <a:rPr lang="zh-CN" altLang="en-US" sz="1200" dirty="0">
                <a:solidFill>
                  <a:srgbClr val="000000"/>
                </a:solidFill>
                <a:latin typeface="Cambria Math" panose="02040503050406030204" pitchFamily="18" charset="0"/>
                <a:ea typeface="+mn-ea"/>
              </a:rPr>
              <a:t>𝑞</a:t>
            </a:r>
            <a:r>
              <a:rPr lang="zh-CN" altLang="en-US" sz="1200" dirty="0">
                <a:solidFill>
                  <a:srgbClr val="000000"/>
                </a:solidFill>
                <a:latin typeface="微软雅黑" panose="020B0503020204020204" pitchFamily="34" charset="-122"/>
                <a:ea typeface="+mn-ea"/>
              </a:rPr>
              <a:t>矩阵，则它们的乘积</a:t>
            </a:r>
            <a:r>
              <a:rPr lang="en-US" altLang="zh-CN" sz="1200" dirty="0">
                <a:solidFill>
                  <a:srgbClr val="000000"/>
                </a:solidFill>
                <a:latin typeface="微软雅黑" panose="020B0503020204020204" pitchFamily="34" charset="-122"/>
                <a:ea typeface="+mn-ea"/>
              </a:rPr>
              <a:t>C</a:t>
            </a:r>
            <a:r>
              <a:rPr lang="zh-CN" altLang="en-US" sz="1200" dirty="0">
                <a:solidFill>
                  <a:srgbClr val="000000"/>
                </a:solidFill>
                <a:latin typeface="微软雅黑" panose="020B0503020204020204" pitchFamily="34" charset="-122"/>
                <a:ea typeface="+mn-ea"/>
              </a:rPr>
              <a:t>将是</a:t>
            </a:r>
            <a:r>
              <a:rPr lang="zh-CN" altLang="en-US" sz="1200" dirty="0">
                <a:solidFill>
                  <a:srgbClr val="000000"/>
                </a:solidFill>
                <a:latin typeface="Cambria Math" panose="02040503050406030204" pitchFamily="18" charset="0"/>
                <a:ea typeface="+mn-ea"/>
              </a:rPr>
              <a:t>𝑝 </a:t>
            </a:r>
            <a:r>
              <a:rPr lang="en-US" altLang="zh-CN" sz="1200" dirty="0">
                <a:solidFill>
                  <a:srgbClr val="000000"/>
                </a:solidFill>
                <a:latin typeface="Cambria Math" panose="02040503050406030204" pitchFamily="18" charset="0"/>
                <a:ea typeface="+mn-ea"/>
              </a:rPr>
              <a:t>× </a:t>
            </a:r>
            <a:r>
              <a:rPr lang="zh-CN" altLang="en-US" sz="1200" dirty="0">
                <a:solidFill>
                  <a:srgbClr val="000000"/>
                </a:solidFill>
                <a:latin typeface="Cambria Math" panose="02040503050406030204" pitchFamily="18" charset="0"/>
                <a:ea typeface="+mn-ea"/>
              </a:rPr>
              <a:t>𝑞</a:t>
            </a:r>
            <a:r>
              <a:rPr lang="zh-CN" altLang="en-US" sz="1200" dirty="0">
                <a:solidFill>
                  <a:srgbClr val="000000"/>
                </a:solidFill>
                <a:latin typeface="微软雅黑" panose="020B0503020204020204" pitchFamily="34" charset="-122"/>
                <a:ea typeface="+mn-ea"/>
              </a:rPr>
              <a:t>矩阵，</a:t>
            </a:r>
            <a:r>
              <a:rPr lang="zh-CN" altLang="en-US" dirty="0"/>
              <a:t>对于这个结果，矩阵</a:t>
            </a:r>
            <a:r>
              <a:rPr lang="en-US" altLang="zh-CN" dirty="0"/>
              <a:t>C</a:t>
            </a:r>
            <a:r>
              <a:rPr lang="zh-CN" altLang="en-US" dirty="0"/>
              <a:t>里面的任何一个元素</a:t>
            </a:r>
            <a:r>
              <a:rPr lang="en-US" altLang="zh-CN" sz="1200" dirty="0">
                <a:solidFill>
                  <a:srgbClr val="000000"/>
                </a:solidFill>
                <a:latin typeface="微软雅黑" panose="020B0503020204020204" pitchFamily="34" charset="-122"/>
                <a:ea typeface="+mn-ea"/>
              </a:rPr>
              <a:t>(</a:t>
            </a:r>
            <a:r>
              <a:rPr lang="en-US" altLang="zh-CN" sz="1200" dirty="0" err="1">
                <a:solidFill>
                  <a:srgbClr val="000000"/>
                </a:solidFill>
                <a:latin typeface="微软雅黑" panose="020B0503020204020204" pitchFamily="34" charset="-122"/>
                <a:ea typeface="+mn-ea"/>
              </a:rPr>
              <a:t>i</a:t>
            </a:r>
            <a:r>
              <a:rPr lang="en-US" altLang="zh-CN" sz="1200" dirty="0">
                <a:solidFill>
                  <a:srgbClr val="000000"/>
                </a:solidFill>
                <a:latin typeface="微软雅黑" panose="020B0503020204020204" pitchFamily="34" charset="-122"/>
                <a:ea typeface="+mn-ea"/>
              </a:rPr>
              <a:t>, j)</a:t>
            </a:r>
            <a:r>
              <a:rPr lang="zh-CN" altLang="en-US" dirty="0"/>
              <a:t> 的结果是通过</a:t>
            </a:r>
            <a:r>
              <a:rPr lang="zh-CN" altLang="en-US" b="1" dirty="0"/>
              <a:t>点乘</a:t>
            </a:r>
            <a:r>
              <a:rPr lang="zh-CN" altLang="en-US" dirty="0"/>
              <a:t>的方式得到的。在这里面做一次点乘，总共要做</a:t>
            </a:r>
            <a:r>
              <a:rPr lang="en-US" altLang="zh-CN" b="1" dirty="0"/>
              <a:t>r</a:t>
            </a:r>
            <a:r>
              <a:rPr lang="zh-CN" altLang="en-US" b="1" dirty="0"/>
              <a:t>次</a:t>
            </a:r>
            <a:r>
              <a:rPr lang="zh-CN" altLang="en-US" dirty="0"/>
              <a:t>乘法，把矩阵</a:t>
            </a:r>
            <a:r>
              <a:rPr lang="en-US" altLang="zh-CN" dirty="0"/>
              <a:t>C</a:t>
            </a:r>
            <a:r>
              <a:rPr lang="zh-CN" altLang="en-US" dirty="0"/>
              <a:t>里面的所有元素都做完了之后，它所需要的数乘次数，那就是</a:t>
            </a:r>
            <a:r>
              <a:rPr lang="en-US" altLang="zh-CN" sz="1200" dirty="0">
                <a:solidFill>
                  <a:srgbClr val="000000"/>
                </a:solidFill>
                <a:latin typeface="微软雅黑" panose="020B0503020204020204" pitchFamily="34" charset="-122"/>
                <a:ea typeface="+mn-ea"/>
              </a:rPr>
              <a:t>p*r*q</a:t>
            </a:r>
            <a:r>
              <a:rPr lang="zh-CN" altLang="en-US" dirty="0"/>
              <a:t>，这是两个矩阵相乘的情况。</a:t>
            </a:r>
            <a:endParaRPr lang="en-US" altLang="zh-CN" dirty="0"/>
          </a:p>
          <a:p>
            <a:endParaRPr lang="en-US" altLang="zh-CN" dirty="0"/>
          </a:p>
          <a:p>
            <a:r>
              <a:rPr lang="zh-CN" altLang="en-US" dirty="0"/>
              <a:t>我们知道矩阵的乘法，它是</a:t>
            </a:r>
            <a:r>
              <a:rPr lang="zh-CN" altLang="en-US" b="1" dirty="0"/>
              <a:t>满足结合律</a:t>
            </a:r>
            <a:r>
              <a:rPr lang="zh-CN" altLang="en-US" dirty="0"/>
              <a:t>的，如果至少有三个以上的矩阵相乘，我们可以通过</a:t>
            </a:r>
            <a:r>
              <a:rPr lang="zh-CN" altLang="en-US" b="1" dirty="0"/>
              <a:t>加括号的方式去改变它的计算次序</a:t>
            </a:r>
            <a:r>
              <a:rPr lang="zh-CN" altLang="en-US" dirty="0"/>
              <a:t>。比如我们现在有三个矩阵相乘，那这样的话他就有两种不同的计算次序。第一个是</a:t>
            </a:r>
            <a:r>
              <a:rPr lang="en-US" altLang="zh-CN" dirty="0"/>
              <a:t>A1</a:t>
            </a:r>
            <a:r>
              <a:rPr lang="zh-CN" altLang="en-US" dirty="0"/>
              <a:t>和</a:t>
            </a:r>
            <a:r>
              <a:rPr lang="en-US" altLang="zh-CN" dirty="0"/>
              <a:t>A2</a:t>
            </a:r>
            <a:r>
              <a:rPr lang="zh-CN" altLang="en-US" dirty="0"/>
              <a:t>相乘，然后结果矩阵在和</a:t>
            </a:r>
            <a:r>
              <a:rPr lang="en-US" altLang="zh-CN" dirty="0"/>
              <a:t>A3</a:t>
            </a:r>
            <a:r>
              <a:rPr lang="zh-CN" altLang="en-US" dirty="0"/>
              <a:t>相乘；第二种方式，就是</a:t>
            </a:r>
            <a:r>
              <a:rPr lang="en-US" altLang="zh-CN" dirty="0"/>
              <a:t>A2</a:t>
            </a:r>
            <a:r>
              <a:rPr lang="zh-CN" altLang="en-US" dirty="0"/>
              <a:t>和</a:t>
            </a:r>
            <a:r>
              <a:rPr lang="en-US" altLang="zh-CN" dirty="0"/>
              <a:t>A3</a:t>
            </a:r>
            <a:r>
              <a:rPr lang="zh-CN" altLang="en-US" dirty="0"/>
              <a:t>相乘，然后结果矩阵再与</a:t>
            </a:r>
            <a:r>
              <a:rPr lang="en-US" altLang="zh-CN" dirty="0"/>
              <a:t>A1</a:t>
            </a:r>
            <a:r>
              <a:rPr lang="zh-CN" altLang="en-US" dirty="0"/>
              <a:t>相乘。这两种方式，所对应的数乘次数，就会产生不一样的结果。</a:t>
            </a:r>
            <a:endParaRPr lang="en-US" altLang="zh-CN" dirty="0"/>
          </a:p>
          <a:p>
            <a:endParaRPr lang="en-US" altLang="zh-CN" dirty="0"/>
          </a:p>
          <a:p>
            <a:r>
              <a:rPr lang="zh-CN" altLang="en-US" dirty="0"/>
              <a:t>我们来看一个例子，假如对于</a:t>
            </a:r>
            <a:r>
              <a:rPr lang="en-US" altLang="zh-CN" dirty="0"/>
              <a:t>A1A2 a3</a:t>
            </a:r>
            <a:r>
              <a:rPr lang="zh-CN" altLang="en-US" dirty="0"/>
              <a:t>他们的行和列分别是</a:t>
            </a:r>
            <a:r>
              <a:rPr lang="zh-CN" altLang="en-US" sz="1200" dirty="0">
                <a:solidFill>
                  <a:srgbClr val="000000"/>
                </a:solidFill>
                <a:latin typeface="Cambria Math" panose="02040503050406030204" pitchFamily="18" charset="0"/>
                <a:ea typeface="+mn-ea"/>
              </a:rPr>
              <a:t>𝑝</a:t>
            </a:r>
            <a:r>
              <a:rPr lang="en-US" altLang="zh-CN" sz="800" dirty="0">
                <a:solidFill>
                  <a:srgbClr val="000000"/>
                </a:solidFill>
                <a:latin typeface="Cambria Math" panose="02040503050406030204" pitchFamily="18" charset="0"/>
                <a:ea typeface="+mn-ea"/>
              </a:rPr>
              <a:t>0 </a:t>
            </a:r>
            <a:r>
              <a:rPr lang="en-US" altLang="zh-CN" sz="1200" dirty="0">
                <a:solidFill>
                  <a:srgbClr val="000000"/>
                </a:solidFill>
                <a:latin typeface="Cambria Math" panose="02040503050406030204" pitchFamily="18" charset="0"/>
                <a:ea typeface="+mn-ea"/>
              </a:rPr>
              <a:t>× </a:t>
            </a:r>
            <a:r>
              <a:rPr lang="zh-CN" altLang="en-US" sz="1200" dirty="0">
                <a:solidFill>
                  <a:srgbClr val="000000"/>
                </a:solidFill>
                <a:latin typeface="Cambria Math" panose="02040503050406030204" pitchFamily="18" charset="0"/>
                <a:ea typeface="+mn-ea"/>
              </a:rPr>
              <a:t>𝑝</a:t>
            </a:r>
            <a:r>
              <a:rPr lang="en-US" altLang="zh-CN" sz="800" dirty="0">
                <a:solidFill>
                  <a:srgbClr val="000000"/>
                </a:solidFill>
                <a:latin typeface="Cambria Math" panose="02040503050406030204" pitchFamily="18" charset="0"/>
                <a:ea typeface="+mn-ea"/>
              </a:rPr>
              <a:t>1</a:t>
            </a:r>
            <a:r>
              <a:rPr lang="zh-CN" altLang="en-US" sz="1200" dirty="0">
                <a:solidFill>
                  <a:srgbClr val="000000"/>
                </a:solidFill>
                <a:latin typeface="微软雅黑" panose="020B0503020204020204" pitchFamily="34" charset="-122"/>
                <a:ea typeface="+mn-ea"/>
              </a:rPr>
              <a:t>，</a:t>
            </a:r>
            <a:r>
              <a:rPr lang="zh-CN" altLang="en-US" sz="1200" dirty="0">
                <a:solidFill>
                  <a:srgbClr val="000000"/>
                </a:solidFill>
                <a:latin typeface="Cambria Math" panose="02040503050406030204" pitchFamily="18" charset="0"/>
                <a:ea typeface="+mn-ea"/>
              </a:rPr>
              <a:t>𝑝</a:t>
            </a:r>
            <a:r>
              <a:rPr lang="en-US" altLang="zh-CN" sz="800" dirty="0">
                <a:solidFill>
                  <a:srgbClr val="000000"/>
                </a:solidFill>
                <a:latin typeface="Cambria Math" panose="02040503050406030204" pitchFamily="18" charset="0"/>
                <a:ea typeface="+mn-ea"/>
              </a:rPr>
              <a:t>1 </a:t>
            </a:r>
            <a:r>
              <a:rPr lang="en-US" altLang="zh-CN" sz="1200" dirty="0">
                <a:solidFill>
                  <a:srgbClr val="000000"/>
                </a:solidFill>
                <a:latin typeface="Cambria Math" panose="02040503050406030204" pitchFamily="18" charset="0"/>
                <a:ea typeface="+mn-ea"/>
              </a:rPr>
              <a:t>× </a:t>
            </a:r>
            <a:r>
              <a:rPr lang="zh-CN" altLang="en-US" sz="1200" dirty="0">
                <a:solidFill>
                  <a:srgbClr val="000000"/>
                </a:solidFill>
                <a:latin typeface="Cambria Math" panose="02040503050406030204" pitchFamily="18" charset="0"/>
                <a:ea typeface="+mn-ea"/>
              </a:rPr>
              <a:t>𝑝</a:t>
            </a:r>
            <a:r>
              <a:rPr lang="en-US" altLang="zh-CN" sz="800" dirty="0">
                <a:solidFill>
                  <a:srgbClr val="000000"/>
                </a:solidFill>
                <a:latin typeface="Cambria Math" panose="02040503050406030204" pitchFamily="18" charset="0"/>
                <a:ea typeface="+mn-ea"/>
              </a:rPr>
              <a:t>2</a:t>
            </a:r>
            <a:r>
              <a:rPr lang="zh-CN" altLang="en-US" sz="1200" dirty="0">
                <a:solidFill>
                  <a:srgbClr val="000000"/>
                </a:solidFill>
                <a:latin typeface="微软雅黑" panose="020B0503020204020204" pitchFamily="34" charset="-122"/>
                <a:ea typeface="+mn-ea"/>
              </a:rPr>
              <a:t>，</a:t>
            </a:r>
            <a:r>
              <a:rPr lang="zh-CN" altLang="en-US" sz="1200" dirty="0">
                <a:solidFill>
                  <a:srgbClr val="000000"/>
                </a:solidFill>
                <a:latin typeface="Cambria Math" panose="02040503050406030204" pitchFamily="18" charset="0"/>
                <a:ea typeface="+mn-ea"/>
              </a:rPr>
              <a:t>𝑝</a:t>
            </a:r>
            <a:r>
              <a:rPr lang="en-US" altLang="zh-CN" sz="800" dirty="0">
                <a:solidFill>
                  <a:srgbClr val="000000"/>
                </a:solidFill>
                <a:latin typeface="Cambria Math" panose="02040503050406030204" pitchFamily="18" charset="0"/>
                <a:ea typeface="+mn-ea"/>
              </a:rPr>
              <a:t>2 </a:t>
            </a:r>
            <a:r>
              <a:rPr lang="en-US" altLang="zh-CN" sz="1200" dirty="0">
                <a:solidFill>
                  <a:srgbClr val="000000"/>
                </a:solidFill>
                <a:latin typeface="Cambria Math" panose="02040503050406030204" pitchFamily="18" charset="0"/>
                <a:ea typeface="+mn-ea"/>
              </a:rPr>
              <a:t>× </a:t>
            </a:r>
            <a:r>
              <a:rPr lang="zh-CN" altLang="en-US" sz="1200" dirty="0">
                <a:solidFill>
                  <a:srgbClr val="000000"/>
                </a:solidFill>
                <a:latin typeface="Cambria Math" panose="02040503050406030204" pitchFamily="18" charset="0"/>
                <a:ea typeface="+mn-ea"/>
              </a:rPr>
              <a:t>𝑝</a:t>
            </a:r>
            <a:r>
              <a:rPr lang="en-US" altLang="zh-CN" sz="800" dirty="0">
                <a:solidFill>
                  <a:srgbClr val="000000"/>
                </a:solidFill>
                <a:latin typeface="Cambria Math" panose="02040503050406030204" pitchFamily="18" charset="0"/>
                <a:ea typeface="+mn-ea"/>
              </a:rPr>
              <a:t>3</a:t>
            </a:r>
            <a:r>
              <a:rPr lang="zh-CN" altLang="en-US" dirty="0"/>
              <a:t>，而且</a:t>
            </a:r>
            <a:r>
              <a:rPr lang="zh-CN" altLang="en-US" sz="1200" dirty="0">
                <a:solidFill>
                  <a:srgbClr val="000000"/>
                </a:solidFill>
                <a:latin typeface="Cambria Math" panose="02040503050406030204" pitchFamily="18" charset="0"/>
                <a:ea typeface="+mn-ea"/>
              </a:rPr>
              <a:t>𝑝</a:t>
            </a:r>
            <a:r>
              <a:rPr lang="en-US" altLang="zh-CN" sz="800" dirty="0">
                <a:solidFill>
                  <a:srgbClr val="000000"/>
                </a:solidFill>
                <a:latin typeface="Cambria Math" panose="02040503050406030204" pitchFamily="18" charset="0"/>
                <a:ea typeface="+mn-ea"/>
              </a:rPr>
              <a:t>0</a:t>
            </a:r>
            <a:r>
              <a:rPr lang="en-US" altLang="zh-CN" dirty="0"/>
              <a:t>=10</a:t>
            </a:r>
            <a:r>
              <a:rPr lang="zh-CN" altLang="en-US" dirty="0"/>
              <a:t>，</a:t>
            </a:r>
            <a:r>
              <a:rPr lang="zh-CN" altLang="en-US" sz="1200" dirty="0">
                <a:solidFill>
                  <a:srgbClr val="000000"/>
                </a:solidFill>
                <a:latin typeface="Cambria Math" panose="02040503050406030204" pitchFamily="18" charset="0"/>
                <a:ea typeface="+mn-ea"/>
              </a:rPr>
              <a:t>𝑝</a:t>
            </a:r>
            <a:r>
              <a:rPr lang="en-US" altLang="zh-CN" sz="800" dirty="0">
                <a:solidFill>
                  <a:srgbClr val="000000"/>
                </a:solidFill>
                <a:latin typeface="Cambria Math" panose="02040503050406030204" pitchFamily="18" charset="0"/>
                <a:ea typeface="+mn-ea"/>
              </a:rPr>
              <a:t>1</a:t>
            </a:r>
            <a:r>
              <a:rPr lang="en-US" altLang="zh-CN" dirty="0"/>
              <a:t>=100</a:t>
            </a:r>
            <a:r>
              <a:rPr lang="zh-CN" altLang="en-US" dirty="0"/>
              <a:t>。</a:t>
            </a:r>
            <a:r>
              <a:rPr lang="zh-CN" altLang="en-US" sz="1200" dirty="0">
                <a:solidFill>
                  <a:srgbClr val="000000"/>
                </a:solidFill>
                <a:latin typeface="Cambria Math" panose="02040503050406030204" pitchFamily="18" charset="0"/>
                <a:ea typeface="+mn-ea"/>
              </a:rPr>
              <a:t>𝑝</a:t>
            </a:r>
            <a:r>
              <a:rPr lang="en-US" altLang="zh-CN" sz="800" dirty="0">
                <a:solidFill>
                  <a:srgbClr val="000000"/>
                </a:solidFill>
                <a:latin typeface="Cambria Math" panose="02040503050406030204" pitchFamily="18" charset="0"/>
                <a:ea typeface="+mn-ea"/>
              </a:rPr>
              <a:t>2=5</a:t>
            </a:r>
            <a:r>
              <a:rPr lang="zh-CN" altLang="en-US" sz="800" dirty="0">
                <a:solidFill>
                  <a:srgbClr val="000000"/>
                </a:solidFill>
                <a:latin typeface="Cambria Math" panose="02040503050406030204" pitchFamily="18" charset="0"/>
                <a:ea typeface="+mn-ea"/>
              </a:rPr>
              <a:t>，</a:t>
            </a:r>
            <a:r>
              <a:rPr lang="en-US" altLang="zh-CN" sz="1200" dirty="0">
                <a:solidFill>
                  <a:srgbClr val="000000"/>
                </a:solidFill>
                <a:latin typeface="微软雅黑" panose="020B0503020204020204" pitchFamily="34" charset="-122"/>
                <a:ea typeface="+mn-ea"/>
              </a:rPr>
              <a:t>p</a:t>
            </a:r>
            <a:r>
              <a:rPr lang="en-US" altLang="zh-CN" sz="800" dirty="0">
                <a:solidFill>
                  <a:srgbClr val="000000"/>
                </a:solidFill>
                <a:latin typeface="微软雅黑" panose="020B0503020204020204" pitchFamily="34" charset="-122"/>
                <a:ea typeface="+mn-ea"/>
              </a:rPr>
              <a:t>3</a:t>
            </a:r>
            <a:r>
              <a:rPr lang="en-US" altLang="zh-CN" sz="1200" dirty="0">
                <a:solidFill>
                  <a:srgbClr val="000000"/>
                </a:solidFill>
                <a:latin typeface="微软雅黑" panose="020B0503020204020204" pitchFamily="34" charset="-122"/>
                <a:ea typeface="+mn-ea"/>
              </a:rPr>
              <a:t>=50</a:t>
            </a:r>
            <a:r>
              <a:rPr lang="zh-CN" altLang="en-US" dirty="0"/>
              <a:t>，那我们可以去验证出来这两种不同的计算次数，它所需要的数乘次数分别是</a:t>
            </a:r>
            <a:r>
              <a:rPr lang="en-US" altLang="zh-CN" dirty="0"/>
              <a:t>7500</a:t>
            </a:r>
            <a:r>
              <a:rPr lang="zh-CN" altLang="en-US" dirty="0"/>
              <a:t>和</a:t>
            </a:r>
            <a:r>
              <a:rPr lang="en-US" altLang="zh-CN" sz="1200" b="1" dirty="0">
                <a:solidFill>
                  <a:srgbClr val="FF0000"/>
                </a:solidFill>
                <a:latin typeface="微软雅黑" panose="020B0503020204020204" pitchFamily="34" charset="-122"/>
                <a:ea typeface="+mn-ea"/>
              </a:rPr>
              <a:t>750000</a:t>
            </a:r>
            <a:r>
              <a:rPr lang="zh-CN" altLang="en-US" dirty="0"/>
              <a:t>，可以看出来他们的差异是非常大的</a:t>
            </a:r>
            <a:r>
              <a:rPr lang="en-US" altLang="zh-CN" dirty="0"/>
              <a:t>.</a:t>
            </a:r>
          </a:p>
          <a:p>
            <a:endParaRPr lang="en-US" altLang="zh-CN" dirty="0"/>
          </a:p>
          <a:p>
            <a:r>
              <a:rPr lang="zh-CN" altLang="en-US" dirty="0"/>
              <a:t>能够体验到这个差异，我们设计算法的任务就来了。</a:t>
            </a:r>
            <a:endParaRPr lang="en-US" altLang="zh-CN" dirty="0"/>
          </a:p>
          <a:p>
            <a:endParaRPr lang="en-US" altLang="zh-CN" dirty="0"/>
          </a:p>
          <a:p>
            <a:r>
              <a:rPr lang="zh-CN" altLang="en-US" dirty="0"/>
              <a:t>任意给定</a:t>
            </a:r>
            <a:r>
              <a:rPr lang="en-US" altLang="zh-CN" dirty="0"/>
              <a:t>N</a:t>
            </a:r>
            <a:r>
              <a:rPr lang="zh-CN" altLang="en-US" dirty="0"/>
              <a:t>个矩阵，它是可以相乘的，也就是说</a:t>
            </a:r>
            <a:r>
              <a:rPr lang="en-US" altLang="zh-CN" sz="1200" dirty="0">
                <a:solidFill>
                  <a:srgbClr val="000000"/>
                </a:solidFill>
                <a:latin typeface="微软雅黑" panose="020B0503020204020204" pitchFamily="34" charset="-122"/>
                <a:ea typeface="+mn-ea"/>
              </a:rPr>
              <a:t>A1</a:t>
            </a:r>
            <a:r>
              <a:rPr lang="zh-CN" altLang="en-US" sz="1200" dirty="0">
                <a:solidFill>
                  <a:srgbClr val="000000"/>
                </a:solidFill>
                <a:latin typeface="微软雅黑" panose="020B0503020204020204" pitchFamily="34" charset="-122"/>
                <a:ea typeface="+mn-ea"/>
              </a:rPr>
              <a:t>，</a:t>
            </a:r>
            <a:r>
              <a:rPr lang="en-US" altLang="zh-CN" sz="1200" dirty="0">
                <a:solidFill>
                  <a:srgbClr val="000000"/>
                </a:solidFill>
                <a:latin typeface="微软雅黑" panose="020B0503020204020204" pitchFamily="34" charset="-122"/>
                <a:ea typeface="+mn-ea"/>
              </a:rPr>
              <a:t>A2</a:t>
            </a:r>
            <a:r>
              <a:rPr lang="zh-CN" altLang="en-US" sz="1200" dirty="0">
                <a:solidFill>
                  <a:srgbClr val="000000"/>
                </a:solidFill>
                <a:latin typeface="微软雅黑" panose="020B0503020204020204" pitchFamily="34" charset="-122"/>
                <a:ea typeface="+mn-ea"/>
              </a:rPr>
              <a:t>，</a:t>
            </a:r>
            <a:r>
              <a:rPr lang="en-US" altLang="zh-CN" sz="1200" dirty="0">
                <a:solidFill>
                  <a:srgbClr val="000000"/>
                </a:solidFill>
                <a:latin typeface="微软雅黑" panose="020B0503020204020204" pitchFamily="34" charset="-122"/>
                <a:ea typeface="+mn-ea"/>
              </a:rPr>
              <a:t>···</a:t>
            </a:r>
            <a:r>
              <a:rPr lang="zh-CN" altLang="en-US" sz="1200" dirty="0">
                <a:solidFill>
                  <a:srgbClr val="000000"/>
                </a:solidFill>
                <a:latin typeface="微软雅黑" panose="020B0503020204020204" pitchFamily="34" charset="-122"/>
                <a:ea typeface="+mn-ea"/>
              </a:rPr>
              <a:t>，</a:t>
            </a:r>
            <a:r>
              <a:rPr lang="en-US" altLang="zh-CN" sz="1200" dirty="0">
                <a:solidFill>
                  <a:srgbClr val="000000"/>
                </a:solidFill>
                <a:latin typeface="微软雅黑" panose="020B0503020204020204" pitchFamily="34" charset="-122"/>
                <a:ea typeface="+mn-ea"/>
              </a:rPr>
              <a:t>An</a:t>
            </a:r>
            <a:r>
              <a:rPr lang="zh-CN" altLang="en-US" sz="1200" dirty="0">
                <a:solidFill>
                  <a:srgbClr val="000000"/>
                </a:solidFill>
                <a:latin typeface="微软雅黑" panose="020B0503020204020204" pitchFamily="34" charset="-122"/>
                <a:ea typeface="+mn-ea"/>
              </a:rPr>
              <a:t>，</a:t>
            </a:r>
            <a:r>
              <a:rPr lang="zh-CN" altLang="en-US" dirty="0"/>
              <a:t>相乘，</a:t>
            </a:r>
            <a:r>
              <a:rPr lang="zh-CN" altLang="en-US" sz="1200" dirty="0">
                <a:solidFill>
                  <a:srgbClr val="000000"/>
                </a:solidFill>
                <a:latin typeface="微软雅黑" panose="020B0503020204020204" pitchFamily="34" charset="-122"/>
                <a:ea typeface="+mn-ea"/>
              </a:rPr>
              <a:t>矩阵的维度分别是</a:t>
            </a:r>
            <a:r>
              <a:rPr lang="en-US" altLang="zh-CN" sz="1200" dirty="0">
                <a:solidFill>
                  <a:srgbClr val="000000"/>
                </a:solidFill>
                <a:latin typeface="微软雅黑" panose="020B0503020204020204" pitchFamily="34" charset="-122"/>
                <a:ea typeface="+mn-ea"/>
              </a:rPr>
              <a:t>p</a:t>
            </a:r>
            <a:r>
              <a:rPr lang="en-US" altLang="zh-CN" sz="800" dirty="0">
                <a:solidFill>
                  <a:srgbClr val="000000"/>
                </a:solidFill>
                <a:latin typeface="微软雅黑" panose="020B0503020204020204" pitchFamily="34" charset="-122"/>
                <a:ea typeface="+mn-ea"/>
              </a:rPr>
              <a:t>0</a:t>
            </a:r>
            <a:r>
              <a:rPr lang="en-US" altLang="zh-CN" sz="1200" dirty="0">
                <a:solidFill>
                  <a:srgbClr val="000000"/>
                </a:solidFill>
                <a:latin typeface="MS Gothic" panose="020B0609070205080204" pitchFamily="49" charset="-128"/>
                <a:ea typeface="+mn-ea"/>
              </a:rPr>
              <a:t>✖</a:t>
            </a:r>
            <a:r>
              <a:rPr lang="en-US" altLang="zh-CN" sz="1200" dirty="0">
                <a:solidFill>
                  <a:srgbClr val="000000"/>
                </a:solidFill>
                <a:latin typeface="微软雅黑" panose="020B0503020204020204" pitchFamily="34" charset="-122"/>
                <a:ea typeface="+mn-ea"/>
              </a:rPr>
              <a:t>p</a:t>
            </a:r>
            <a:r>
              <a:rPr lang="en-US" altLang="zh-CN" sz="800" dirty="0">
                <a:solidFill>
                  <a:srgbClr val="000000"/>
                </a:solidFill>
                <a:latin typeface="微软雅黑" panose="020B0503020204020204" pitchFamily="34" charset="-122"/>
                <a:ea typeface="+mn-ea"/>
              </a:rPr>
              <a:t>1</a:t>
            </a:r>
            <a:r>
              <a:rPr lang="zh-CN" altLang="en-US" sz="1200" dirty="0">
                <a:solidFill>
                  <a:srgbClr val="000000"/>
                </a:solidFill>
                <a:latin typeface="微软雅黑" panose="020B0503020204020204" pitchFamily="34" charset="-122"/>
                <a:ea typeface="+mn-ea"/>
              </a:rPr>
              <a:t>，</a:t>
            </a:r>
            <a:r>
              <a:rPr lang="en-US" altLang="zh-CN" sz="1200" dirty="0">
                <a:solidFill>
                  <a:srgbClr val="000000"/>
                </a:solidFill>
                <a:latin typeface="微软雅黑" panose="020B0503020204020204" pitchFamily="34" charset="-122"/>
                <a:ea typeface="+mn-ea"/>
              </a:rPr>
              <a:t>p</a:t>
            </a:r>
            <a:r>
              <a:rPr lang="en-US" altLang="zh-CN" sz="800" dirty="0">
                <a:solidFill>
                  <a:srgbClr val="000000"/>
                </a:solidFill>
                <a:latin typeface="微软雅黑" panose="020B0503020204020204" pitchFamily="34" charset="-122"/>
                <a:ea typeface="+mn-ea"/>
              </a:rPr>
              <a:t>1</a:t>
            </a:r>
            <a:r>
              <a:rPr lang="en-US" altLang="zh-CN" sz="1200" dirty="0">
                <a:solidFill>
                  <a:srgbClr val="000000"/>
                </a:solidFill>
                <a:latin typeface="MS Gothic" panose="020B0609070205080204" pitchFamily="49" charset="-128"/>
                <a:ea typeface="+mn-ea"/>
              </a:rPr>
              <a:t>✖</a:t>
            </a:r>
            <a:r>
              <a:rPr lang="en-US" altLang="zh-CN" sz="1200" dirty="0">
                <a:solidFill>
                  <a:srgbClr val="000000"/>
                </a:solidFill>
                <a:latin typeface="微软雅黑" panose="020B0503020204020204" pitchFamily="34" charset="-122"/>
                <a:ea typeface="+mn-ea"/>
              </a:rPr>
              <a:t>p</a:t>
            </a:r>
            <a:r>
              <a:rPr lang="en-US" altLang="zh-CN" sz="800" dirty="0">
                <a:solidFill>
                  <a:srgbClr val="000000"/>
                </a:solidFill>
                <a:latin typeface="微软雅黑" panose="020B0503020204020204" pitchFamily="34" charset="-122"/>
                <a:ea typeface="+mn-ea"/>
              </a:rPr>
              <a:t>2</a:t>
            </a:r>
            <a:r>
              <a:rPr lang="zh-CN" altLang="en-US" sz="1200" dirty="0">
                <a:solidFill>
                  <a:srgbClr val="000000"/>
                </a:solidFill>
                <a:latin typeface="微软雅黑" panose="020B0503020204020204" pitchFamily="34" charset="-122"/>
                <a:ea typeface="+mn-ea"/>
              </a:rPr>
              <a:t>，</a:t>
            </a:r>
            <a:r>
              <a:rPr lang="en-US" altLang="zh-CN" sz="1200" dirty="0">
                <a:solidFill>
                  <a:srgbClr val="000000"/>
                </a:solidFill>
                <a:latin typeface="微软雅黑" panose="020B0503020204020204" pitchFamily="34" charset="-122"/>
                <a:ea typeface="+mn-ea"/>
              </a:rPr>
              <a:t>···</a:t>
            </a:r>
            <a:r>
              <a:rPr lang="zh-CN" altLang="en-US" sz="1200" dirty="0">
                <a:solidFill>
                  <a:srgbClr val="000000"/>
                </a:solidFill>
                <a:latin typeface="微软雅黑" panose="020B0503020204020204" pitchFamily="34" charset="-122"/>
                <a:ea typeface="+mn-ea"/>
              </a:rPr>
              <a:t>，</a:t>
            </a:r>
            <a:r>
              <a:rPr lang="en-US" altLang="zh-CN" sz="1200" dirty="0">
                <a:solidFill>
                  <a:srgbClr val="000000"/>
                </a:solidFill>
                <a:latin typeface="微软雅黑" panose="020B0503020204020204" pitchFamily="34" charset="-122"/>
                <a:ea typeface="+mn-ea"/>
              </a:rPr>
              <a:t>p</a:t>
            </a:r>
            <a:r>
              <a:rPr lang="en-US" altLang="zh-CN" sz="800" dirty="0">
                <a:solidFill>
                  <a:srgbClr val="000000"/>
                </a:solidFill>
                <a:latin typeface="微软雅黑" panose="020B0503020204020204" pitchFamily="34" charset="-122"/>
                <a:ea typeface="+mn-ea"/>
              </a:rPr>
              <a:t>n-1</a:t>
            </a:r>
            <a:r>
              <a:rPr lang="en-US" altLang="zh-CN" sz="1200" dirty="0">
                <a:solidFill>
                  <a:srgbClr val="000000"/>
                </a:solidFill>
                <a:latin typeface="MS Gothic" panose="020B0609070205080204" pitchFamily="49" charset="-128"/>
                <a:ea typeface="+mn-ea"/>
              </a:rPr>
              <a:t>✖</a:t>
            </a:r>
            <a:r>
              <a:rPr lang="en-US" altLang="zh-CN" sz="1200" dirty="0">
                <a:solidFill>
                  <a:srgbClr val="000000"/>
                </a:solidFill>
                <a:latin typeface="微软雅黑" panose="020B0503020204020204" pitchFamily="34" charset="-122"/>
                <a:ea typeface="+mn-ea"/>
              </a:rPr>
              <a:t>p</a:t>
            </a:r>
            <a:r>
              <a:rPr lang="en-US" altLang="zh-CN" sz="800" dirty="0">
                <a:solidFill>
                  <a:srgbClr val="000000"/>
                </a:solidFill>
                <a:latin typeface="微软雅黑" panose="020B0503020204020204" pitchFamily="34" charset="-122"/>
                <a:ea typeface="+mn-ea"/>
              </a:rPr>
              <a:t>n</a:t>
            </a:r>
            <a:r>
              <a:rPr lang="zh-CN" altLang="en-US" dirty="0"/>
              <a:t>。现在我们就要去设计一个算法，给这个矩阵链，去找一个最优的计算次序，使得它所需要的数乘次数最少。</a:t>
            </a:r>
            <a:endParaRPr lang="en-US" altLang="zh-CN" dirty="0"/>
          </a:p>
          <a:p>
            <a:endParaRPr lang="en-US" altLang="zh-CN" dirty="0"/>
          </a:p>
          <a:p>
            <a:r>
              <a:rPr lang="zh-CN" altLang="en-US" dirty="0"/>
              <a:t>这个问题我们考虑先来看一下矩阵连乘，它的计算次序是可以通过加括号的方式来改变的，那我要完整的确定它的计算次序，是可以通过完全加括号的方式，来严格的规定它的计算次序。</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113</a:t>
            </a:fld>
            <a:endParaRPr lang="en-US" altLang="zh-CN"/>
          </a:p>
        </p:txBody>
      </p:sp>
    </p:spTree>
    <p:extLst>
      <p:ext uri="{BB962C8B-B14F-4D97-AF65-F5344CB8AC3E}">
        <p14:creationId xmlns:p14="http://schemas.microsoft.com/office/powerpoint/2010/main" val="3733298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什么是完全加括号方式呢？我们可以通过递归的办法来定义，</a:t>
            </a:r>
            <a:endParaRPr lang="en-US" altLang="zh-CN" dirty="0"/>
          </a:p>
          <a:p>
            <a:endParaRPr lang="en-US" altLang="zh-CN" dirty="0"/>
          </a:p>
          <a:p>
            <a:r>
              <a:rPr lang="zh-CN" altLang="en-US" dirty="0"/>
              <a:t>第一个，一个矩阵，它是完全加过号的，这是他的这个边界条件，如果说矩阵连乘积</a:t>
            </a:r>
            <a:r>
              <a:rPr lang="en-US" altLang="zh-CN" dirty="0"/>
              <a:t>A</a:t>
            </a:r>
            <a:r>
              <a:rPr lang="zh-CN" altLang="en-US" dirty="0"/>
              <a:t>是完全加括号的，则</a:t>
            </a:r>
            <a:r>
              <a:rPr lang="en-US" altLang="zh-CN" dirty="0"/>
              <a:t>A</a:t>
            </a:r>
            <a:r>
              <a:rPr lang="zh-CN" altLang="en-US" dirty="0"/>
              <a:t>可以表示成两个完全加括号的矩阵连乘积</a:t>
            </a:r>
            <a:r>
              <a:rPr lang="en-US" altLang="zh-CN" dirty="0"/>
              <a:t>B</a:t>
            </a:r>
            <a:r>
              <a:rPr lang="zh-CN" altLang="en-US" dirty="0"/>
              <a:t>和</a:t>
            </a:r>
            <a:r>
              <a:rPr lang="en-US" altLang="zh-CN" dirty="0"/>
              <a:t>C</a:t>
            </a:r>
            <a:r>
              <a:rPr lang="zh-CN" altLang="en-US" dirty="0"/>
              <a:t>之和。换句话说，我们可以写成</a:t>
            </a:r>
            <a:r>
              <a:rPr lang="en-US" altLang="zh-CN" dirty="0"/>
              <a:t>a</a:t>
            </a:r>
            <a:r>
              <a:rPr lang="zh-CN" altLang="en-US" dirty="0"/>
              <a:t>等于括号</a:t>
            </a:r>
            <a:r>
              <a:rPr lang="en-US" altLang="zh-CN" dirty="0"/>
              <a:t>B</a:t>
            </a:r>
            <a:r>
              <a:rPr lang="zh-CN" altLang="en-US" dirty="0"/>
              <a:t>乘</a:t>
            </a:r>
            <a:r>
              <a:rPr lang="en-US" altLang="zh-CN" dirty="0"/>
              <a:t>C</a:t>
            </a:r>
            <a:r>
              <a:rPr lang="zh-CN" altLang="en-US" dirty="0"/>
              <a:t>的这个形式，</a:t>
            </a:r>
            <a:endParaRPr lang="en-US" altLang="zh-CN" dirty="0"/>
          </a:p>
          <a:p>
            <a:endParaRPr lang="en-US" altLang="zh-CN" dirty="0"/>
          </a:p>
          <a:p>
            <a:r>
              <a:rPr lang="zh-CN" altLang="en-US" b="1" dirty="0"/>
              <a:t>那任意给定一个矩阵链之后，我们可以通过他的完全加括号的方案确定下他的计算次序</a:t>
            </a:r>
            <a:r>
              <a:rPr lang="zh-CN" altLang="en-US" dirty="0"/>
              <a:t>。比如我们是有这样的四个矩阵，他们是可以相乘的。对于这四个矩阵，我们可以通过列举的办法，把他所有的加工号方案都枚举出来，总共有五种，另外，我们也可以去验证给出来这五种方案，他所需要的数乘次数分别是五个不同的答案。</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114</a:t>
            </a:fld>
            <a:endParaRPr lang="en-US" altLang="zh-CN"/>
          </a:p>
        </p:txBody>
      </p:sp>
    </p:spTree>
    <p:extLst>
      <p:ext uri="{BB962C8B-B14F-4D97-AF65-F5344CB8AC3E}">
        <p14:creationId xmlns:p14="http://schemas.microsoft.com/office/powerpoint/2010/main" val="4174970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那现在到目前的数学的分析，我们能够确定想确定一个矩阵链的最优的计算次数，可以转化为去寻找一个他最优的加括号方案，使得它所需要的数乘最少，那这个问题我们怎么来解决呢？</a:t>
            </a:r>
            <a:endParaRPr lang="en-US" altLang="zh-CN" dirty="0"/>
          </a:p>
          <a:p>
            <a:endParaRPr lang="en-US" altLang="zh-CN" dirty="0"/>
          </a:p>
          <a:p>
            <a:r>
              <a:rPr lang="zh-CN" altLang="en-US" dirty="0"/>
              <a:t>先看一个确定的情况，假设这</a:t>
            </a:r>
            <a:r>
              <a:rPr lang="en-US" altLang="zh-CN" dirty="0"/>
              <a:t>N</a:t>
            </a:r>
            <a:r>
              <a:rPr lang="zh-CN" altLang="en-US" dirty="0"/>
              <a:t>个矩阵是可以相乘的，然后并且已经知道了他的一个完全加括号方案，如这个表达式所示。他最外面的那一层括号是在</a:t>
            </a:r>
            <a:r>
              <a:rPr lang="en-US" altLang="zh-CN" dirty="0"/>
              <a:t>AK</a:t>
            </a:r>
            <a:r>
              <a:rPr lang="zh-CN" altLang="en-US" dirty="0"/>
              <a:t>后面断开的，也就是说，我们可以把这样的一个完全加括号方案，它所需要的数乘次数，把它分成三个部分，</a:t>
            </a:r>
            <a:endParaRPr lang="en-US" altLang="zh-CN" dirty="0"/>
          </a:p>
          <a:p>
            <a:endParaRPr lang="en-US" altLang="zh-CN" dirty="0"/>
          </a:p>
          <a:p>
            <a:r>
              <a:rPr lang="zh-CN" altLang="en-US" dirty="0"/>
              <a:t>第一部分是前半部分</a:t>
            </a:r>
            <a:r>
              <a:rPr lang="en-US" altLang="zh-CN" dirty="0"/>
              <a:t>A1A2</a:t>
            </a:r>
            <a:r>
              <a:rPr lang="zh-CN" altLang="en-US" dirty="0"/>
              <a:t>一直到</a:t>
            </a:r>
            <a:r>
              <a:rPr lang="en-US" altLang="zh-CN" dirty="0"/>
              <a:t>AK</a:t>
            </a:r>
            <a:r>
              <a:rPr lang="zh-CN" altLang="en-US" dirty="0"/>
              <a:t>，它所对应的完全加括号方案，第二部分是从</a:t>
            </a:r>
            <a:r>
              <a:rPr lang="en-US" altLang="zh-CN" dirty="0"/>
              <a:t>AK</a:t>
            </a:r>
            <a:r>
              <a:rPr lang="zh-CN" altLang="en-US" dirty="0"/>
              <a:t>加</a:t>
            </a:r>
            <a:r>
              <a:rPr lang="en-US" altLang="zh-CN" dirty="0"/>
              <a:t>1AK</a:t>
            </a:r>
            <a:r>
              <a:rPr lang="zh-CN" altLang="en-US" dirty="0"/>
              <a:t>加二一直到</a:t>
            </a:r>
            <a:r>
              <a:rPr lang="en-US" altLang="zh-CN" dirty="0"/>
              <a:t>An</a:t>
            </a:r>
            <a:r>
              <a:rPr lang="zh-CN" altLang="en-US" dirty="0"/>
              <a:t>，这后半部分它所对应的速数乘方案。</a:t>
            </a:r>
            <a:endParaRPr lang="en-US" altLang="zh-CN" dirty="0"/>
          </a:p>
          <a:p>
            <a:endParaRPr lang="en-US" altLang="zh-CN" dirty="0"/>
          </a:p>
          <a:p>
            <a:r>
              <a:rPr lang="zh-CN" altLang="en-US" dirty="0"/>
              <a:t>当然除了他们两个这个完全加括号方案需要数乘之外，不要忘了他们的结果矩阵还要去做一次乘法。因此，第三部分，就是他们两个结果矩阵相乘所需要数乘成次数。</a:t>
            </a:r>
            <a:endParaRPr lang="en-US" altLang="zh-CN" dirty="0"/>
          </a:p>
          <a:p>
            <a:endParaRPr lang="en-US" altLang="zh-CN" dirty="0"/>
          </a:p>
          <a:p>
            <a:r>
              <a:rPr lang="zh-CN" altLang="en-US" dirty="0"/>
              <a:t>我们用</a:t>
            </a:r>
            <a:r>
              <a:rPr lang="en-US" altLang="zh-CN" dirty="0"/>
              <a:t>A</a:t>
            </a:r>
            <a:r>
              <a:rPr lang="zh-CN" altLang="en-US" dirty="0"/>
              <a:t>来表示原问题所需要的数乘次数，</a:t>
            </a:r>
            <a:r>
              <a:rPr lang="en-US" altLang="zh-CN" dirty="0"/>
              <a:t>B</a:t>
            </a:r>
            <a:r>
              <a:rPr lang="zh-CN" altLang="en-US" dirty="0"/>
              <a:t>和</a:t>
            </a:r>
            <a:r>
              <a:rPr lang="en-US" altLang="zh-CN" dirty="0"/>
              <a:t>C</a:t>
            </a:r>
            <a:r>
              <a:rPr lang="zh-CN" altLang="en-US" dirty="0"/>
              <a:t>分别表示左右两个子问题所需要的数乘次数。那第三部分结果矩阵相乘所需要的数乘次数是可以严格算出来的，它就等于</a:t>
            </a:r>
            <a:r>
              <a:rPr lang="en-US" altLang="zh-CN" dirty="0"/>
              <a:t>p0pkpn</a:t>
            </a:r>
            <a:r>
              <a:rPr lang="zh-CN" altLang="en-US" dirty="0"/>
              <a:t>。这样我们就能够合起来得到下面的这个表达式，</a:t>
            </a:r>
            <a:r>
              <a:rPr lang="en-US" altLang="zh-CN" dirty="0"/>
              <a:t>A</a:t>
            </a:r>
            <a:r>
              <a:rPr lang="zh-CN" altLang="en-US" dirty="0"/>
              <a:t>等于</a:t>
            </a:r>
            <a:r>
              <a:rPr lang="en-US" altLang="zh-CN" dirty="0"/>
              <a:t>B</a:t>
            </a:r>
            <a:r>
              <a:rPr lang="zh-CN" altLang="en-US" dirty="0"/>
              <a:t>加</a:t>
            </a:r>
            <a:r>
              <a:rPr lang="en-US" altLang="zh-CN" dirty="0"/>
              <a:t>C</a:t>
            </a:r>
            <a:r>
              <a:rPr lang="zh-CN" altLang="en-US" dirty="0"/>
              <a:t>加上</a:t>
            </a:r>
            <a:r>
              <a:rPr lang="en-US" altLang="zh-CN" dirty="0"/>
              <a:t>p0pkpn</a:t>
            </a:r>
            <a:r>
              <a:rPr lang="zh-CN" altLang="en-US" dirty="0"/>
              <a:t>。</a:t>
            </a:r>
            <a:endParaRPr lang="en-US" altLang="zh-CN" dirty="0"/>
          </a:p>
          <a:p>
            <a:endParaRPr lang="en-US" altLang="zh-CN" dirty="0"/>
          </a:p>
          <a:p>
            <a:r>
              <a:rPr lang="zh-CN" altLang="en-US" dirty="0"/>
              <a:t>这个表达式看起来能够给我们提供很多信息，但是我想提醒大家一下，我们问题的要求是要求最优的加括号方案，或者是最少的数乘次数。我们在这里面，我们能保障</a:t>
            </a:r>
            <a:r>
              <a:rPr lang="en-US" altLang="zh-CN" dirty="0"/>
              <a:t>A</a:t>
            </a:r>
            <a:r>
              <a:rPr lang="zh-CN" altLang="en-US" dirty="0"/>
              <a:t>已经是一个最小的吗？</a:t>
            </a:r>
            <a:endParaRPr lang="en-US" altLang="zh-CN" dirty="0"/>
          </a:p>
          <a:p>
            <a:endParaRPr lang="en-US" altLang="zh-CN" dirty="0"/>
          </a:p>
          <a:p>
            <a:r>
              <a:rPr lang="zh-CN" altLang="en-US" dirty="0"/>
              <a:t>很显然答案不是的，所以我们单纯有这样的一个公式，我们还不见得到了问题的解决。那现在是我们假设</a:t>
            </a:r>
            <a:r>
              <a:rPr lang="en-US" altLang="zh-CN" dirty="0"/>
              <a:t>A</a:t>
            </a:r>
            <a:r>
              <a:rPr lang="zh-CN" altLang="en-US" dirty="0"/>
              <a:t>是一个最优值，我们来分析一下</a:t>
            </a:r>
            <a:r>
              <a:rPr lang="en-US" altLang="zh-CN" dirty="0"/>
              <a:t>B</a:t>
            </a:r>
            <a:r>
              <a:rPr lang="zh-CN" altLang="en-US" dirty="0"/>
              <a:t>和</a:t>
            </a:r>
            <a:r>
              <a:rPr lang="en-US" altLang="zh-CN" dirty="0"/>
              <a:t>C</a:t>
            </a:r>
            <a:r>
              <a:rPr lang="zh-CN" altLang="en-US" dirty="0"/>
              <a:t>，它具有什么样的性质？</a:t>
            </a:r>
            <a:endParaRPr lang="en-US" altLang="zh-CN" dirty="0"/>
          </a:p>
          <a:p>
            <a:endParaRPr lang="en-US" altLang="zh-CN" dirty="0"/>
          </a:p>
          <a:p>
            <a:r>
              <a:rPr lang="zh-CN" altLang="en-US" dirty="0"/>
              <a:t>也就是说，如果说</a:t>
            </a:r>
            <a:r>
              <a:rPr lang="en-US" altLang="zh-CN" dirty="0"/>
              <a:t>A</a:t>
            </a:r>
            <a:r>
              <a:rPr lang="zh-CN" altLang="en-US" dirty="0"/>
              <a:t>是一个最优值，我们能否推导出来的</a:t>
            </a:r>
            <a:r>
              <a:rPr lang="en-US" altLang="zh-CN" dirty="0"/>
              <a:t>B</a:t>
            </a:r>
            <a:r>
              <a:rPr lang="zh-CN" altLang="en-US" dirty="0"/>
              <a:t>和</a:t>
            </a:r>
            <a:r>
              <a:rPr lang="en-US" altLang="zh-CN" dirty="0"/>
              <a:t>C</a:t>
            </a:r>
            <a:r>
              <a:rPr lang="zh-CN" altLang="en-US" dirty="0"/>
              <a:t>也是最优值？</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115</a:t>
            </a:fld>
            <a:endParaRPr lang="en-US" altLang="zh-CN"/>
          </a:p>
        </p:txBody>
      </p:sp>
    </p:spTree>
    <p:extLst>
      <p:ext uri="{BB962C8B-B14F-4D97-AF65-F5344CB8AC3E}">
        <p14:creationId xmlns:p14="http://schemas.microsoft.com/office/powerpoint/2010/main" val="1781913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这就是我们所要去分析的最优子结构性质。</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可以这么描述：。。。子矩阵链</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如果这个命题成立，那我们就说矩阵连乘问题满足</a:t>
            </a:r>
            <a:r>
              <a:rPr lang="zh-CN" altLang="en-US" sz="1200" b="1" dirty="0">
                <a:solidFill>
                  <a:schemeClr val="accent5">
                    <a:lumMod val="50000"/>
                  </a:schemeClr>
                </a:solidFill>
                <a:latin typeface="微软雅黑" panose="020B0503020204020204" pitchFamily="34" charset="-122"/>
                <a:ea typeface="+mn-ea"/>
              </a:rPr>
              <a:t>最优子结构性质</a:t>
            </a:r>
            <a:r>
              <a:rPr lang="zh-CN" altLang="en-US" dirty="0"/>
              <a:t>。</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那我们怎么来证明呢？</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我们采用反证法，基本的原则是这样的：</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我们先来证明前半部分的结论，假设这个原问题的最优方案，是我们刚才所描述的，为了描述的更具体，我们写成这个形式。如果说前半部分的子方案，或者说这个部分解</a:t>
            </a:r>
            <a:r>
              <a:rPr lang="en-US" altLang="zh-CN" dirty="0"/>
              <a:t>A1A2</a:t>
            </a:r>
            <a:r>
              <a:rPr lang="zh-CN" altLang="en-US" dirty="0"/>
              <a:t>到</a:t>
            </a:r>
            <a:r>
              <a:rPr lang="en-US" altLang="zh-CN" dirty="0"/>
              <a:t>AK</a:t>
            </a:r>
            <a:r>
              <a:rPr lang="zh-CN" altLang="en-US" dirty="0"/>
              <a:t>，他不是</a:t>
            </a:r>
            <a:r>
              <a:rPr lang="en-US" altLang="zh-CN" dirty="0"/>
              <a:t>A1</a:t>
            </a:r>
            <a:r>
              <a:rPr lang="zh-CN" altLang="en-US" dirty="0"/>
              <a:t>到</a:t>
            </a:r>
            <a:r>
              <a:rPr lang="en-US" altLang="zh-CN" dirty="0"/>
              <a:t>AK</a:t>
            </a:r>
            <a:r>
              <a:rPr lang="zh-CN" altLang="en-US" dirty="0"/>
              <a:t>的最优方案，那我们就意味着对于</a:t>
            </a:r>
            <a:r>
              <a:rPr lang="en-US" altLang="zh-CN" dirty="0"/>
              <a:t>A1</a:t>
            </a:r>
            <a:r>
              <a:rPr lang="zh-CN" altLang="en-US" dirty="0"/>
              <a:t>到</a:t>
            </a:r>
            <a:r>
              <a:rPr lang="en-US" altLang="zh-CN" dirty="0"/>
              <a:t>AK</a:t>
            </a:r>
            <a:r>
              <a:rPr lang="zh-CN" altLang="en-US" dirty="0"/>
              <a:t>这个子问题，或者说这个子矩阵连，至少存在有另外一个加括号方案，这个加括号方案所需要的数乘次数，用</a:t>
            </a:r>
            <a:r>
              <a:rPr lang="en-US" altLang="zh-CN" dirty="0"/>
              <a:t>b’ </a:t>
            </a:r>
            <a:r>
              <a:rPr lang="zh-CN" altLang="en-US" dirty="0"/>
              <a:t>来表示，那他就要比刚才的这个</a:t>
            </a:r>
            <a:r>
              <a:rPr lang="en-US" altLang="zh-CN" dirty="0"/>
              <a:t>A1A2</a:t>
            </a:r>
            <a:r>
              <a:rPr lang="zh-CN" altLang="en-US" dirty="0"/>
              <a:t>到</a:t>
            </a:r>
            <a:r>
              <a:rPr lang="en-US" altLang="zh-CN" dirty="0"/>
              <a:t>AK</a:t>
            </a:r>
            <a:r>
              <a:rPr lang="zh-CN" altLang="en-US" dirty="0"/>
              <a:t>这一个部分解的这个方案</a:t>
            </a:r>
            <a:r>
              <a:rPr lang="en-US" altLang="zh-CN" dirty="0"/>
              <a:t>B</a:t>
            </a:r>
            <a:r>
              <a:rPr lang="zh-CN" altLang="en-US" dirty="0"/>
              <a:t>要更小一些。那我假设把这一个</a:t>
            </a:r>
            <a:r>
              <a:rPr lang="en-US" altLang="zh-CN" dirty="0"/>
              <a:t>b’</a:t>
            </a:r>
            <a:r>
              <a:rPr lang="zh-CN" altLang="en-US" dirty="0"/>
              <a:t>所对应的完全加括号方案，用橙色部分的形式来表示，这是我们用反证法得到的一个假设</a:t>
            </a:r>
            <a:r>
              <a:rPr lang="en-US" altLang="zh-CN"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下一步，我们就要去做构造：</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把橙色部分，就是说假设出来的这一个最优的部分解，与我们原问题最优解的后半部分，也就是后面的部分解，组合起来，得到下面所示的这个新的原问题的完全加括号方案。这个方案所需要的数乘次数怎么来计算？</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我们可以用刚才所分析的公式，它由三部分组成，第一部分就是橙色部分，它所需要的数乘方案等于</a:t>
            </a:r>
            <a:r>
              <a:rPr lang="en-US" altLang="zh-CN" dirty="0"/>
              <a:t>b</a:t>
            </a:r>
            <a:r>
              <a:rPr lang="zh-CN" altLang="en-US" dirty="0"/>
              <a:t>‘，第二部分就是后半部分所需要所对应的加括号方案所对应的数乘次数，等于</a:t>
            </a:r>
            <a:r>
              <a:rPr lang="en-US" altLang="zh-CN" dirty="0"/>
              <a:t>C</a:t>
            </a:r>
            <a:r>
              <a:rPr lang="zh-CN" altLang="en-US" dirty="0"/>
              <a:t>，然后是结果矩阵相乘所需要的数乘次数，</a:t>
            </a:r>
            <a:r>
              <a:rPr lang="en-US" altLang="zh-CN" dirty="0" err="1"/>
              <a:t>popkpn</a:t>
            </a:r>
            <a:r>
              <a:rPr lang="zh-CN" altLang="en-US" dirty="0"/>
              <a:t>，这是对于构造出来的新的方案所需要的数乘次数。</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那原问题它所需要的数乘次数呢？一样的道理，他是可以写成</a:t>
            </a:r>
            <a:r>
              <a:rPr lang="en-US" altLang="zh-CN" dirty="0"/>
              <a:t>a</a:t>
            </a:r>
            <a:r>
              <a:rPr lang="zh-CN" altLang="en-US" dirty="0"/>
              <a:t>等于</a:t>
            </a:r>
            <a:r>
              <a:rPr lang="en-US" altLang="zh-CN" dirty="0"/>
              <a:t>B</a:t>
            </a:r>
            <a:r>
              <a:rPr lang="zh-CN" altLang="en-US" dirty="0"/>
              <a:t>加</a:t>
            </a:r>
            <a:r>
              <a:rPr lang="en-US" altLang="zh-CN" dirty="0"/>
              <a:t>C</a:t>
            </a:r>
            <a:r>
              <a:rPr lang="zh-CN" altLang="en-US" dirty="0"/>
              <a:t>，然后加上</a:t>
            </a:r>
            <a:r>
              <a:rPr lang="en-US" altLang="zh-CN" dirty="0" err="1"/>
              <a:t>popkpn</a:t>
            </a:r>
            <a:r>
              <a:rPr lang="zh-CN" altLang="en-US" dirty="0"/>
              <a:t>，根据我们刚才的假设，</a:t>
            </a:r>
            <a:r>
              <a:rPr lang="en-US" altLang="zh-CN" dirty="0"/>
              <a:t>B1</a:t>
            </a:r>
            <a:r>
              <a:rPr lang="zh-CN" altLang="en-US" dirty="0"/>
              <a:t>‘</a:t>
            </a:r>
            <a:r>
              <a:rPr lang="en-US" altLang="zh-CN" dirty="0"/>
              <a:t>&lt;B</a:t>
            </a:r>
            <a:r>
              <a:rPr lang="zh-CN" altLang="en-US" dirty="0"/>
              <a:t>。那我们把这三个方程综合起来可以得出一个什么结论</a:t>
            </a:r>
            <a:r>
              <a:rPr lang="en-US" altLang="zh-CN" dirty="0"/>
              <a:t>? </a:t>
            </a:r>
            <a:r>
              <a:rPr lang="zh-CN" altLang="en-US" dirty="0"/>
              <a:t>比较一下</a:t>
            </a:r>
            <a:r>
              <a:rPr lang="en-US" altLang="zh-CN" dirty="0"/>
              <a:t>a’</a:t>
            </a:r>
            <a:r>
              <a:rPr lang="zh-CN" altLang="en-US" dirty="0"/>
              <a:t>和</a:t>
            </a:r>
            <a:r>
              <a:rPr lang="en-US" altLang="zh-CN" dirty="0"/>
              <a:t>a</a:t>
            </a:r>
            <a:r>
              <a:rPr lang="zh-CN" altLang="en-US" dirty="0"/>
              <a:t>的关系</a:t>
            </a:r>
            <a:r>
              <a:rPr lang="en-US" altLang="zh-CN" dirty="0"/>
              <a:t>,</a:t>
            </a:r>
            <a:r>
              <a:rPr lang="zh-CN" altLang="en-US" dirty="0"/>
              <a:t>我们很容易可以判断出</a:t>
            </a:r>
            <a:r>
              <a:rPr lang="en-US" altLang="zh-CN" dirty="0"/>
              <a:t>a’&lt;a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a’&lt;a</a:t>
            </a:r>
            <a:r>
              <a:rPr lang="zh-CN" altLang="en-US" dirty="0"/>
              <a:t>意味着什么？</a:t>
            </a:r>
            <a:r>
              <a:rPr lang="en-US" altLang="zh-CN" dirty="0"/>
              <a:t>a’</a:t>
            </a:r>
            <a:r>
              <a:rPr lang="zh-CN" altLang="en-US" dirty="0"/>
              <a:t>是新构造出来的完全加括号方案所需要的数乘次数。比原问题的最优解所对应的数乘次数还要小，因为原方案才是最优解，这是一个大前提，因此我们可以推导出一个矛盾，也就是说：假设前半部分</a:t>
            </a:r>
            <a:r>
              <a:rPr lang="en-US" altLang="zh-CN" dirty="0"/>
              <a:t>A1A2</a:t>
            </a:r>
            <a:r>
              <a:rPr lang="zh-CN" altLang="en-US" dirty="0"/>
              <a:t>到</a:t>
            </a:r>
            <a:r>
              <a:rPr lang="en-US" altLang="zh-CN" dirty="0"/>
              <a:t>AK</a:t>
            </a:r>
            <a:r>
              <a:rPr lang="zh-CN" altLang="en-US" dirty="0"/>
              <a:t>不是这个子问题的最优解，那我们通过构造的办法，可以得到原问题的一个更好的解</a:t>
            </a:r>
            <a:r>
              <a:rPr lang="en-US" altLang="zh-CN" dirty="0"/>
              <a:t>a’</a:t>
            </a:r>
            <a:r>
              <a:rPr lang="zh-CN" altLang="en-US" dirty="0"/>
              <a:t>，他跟我们的前提是矛盾的，因此，证明前半部分子问题的原加括号方案是最优方案。</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前半部分的命题我们证明了。那下面对于后半部分的命题，。。。，我们可以用相同的办法，去证明。也就是说假设他不是这个子问题的最优解，那意味着对于这个子问题，它有一个更好的解决方案，我把那一个更好的解决方案跟原问题最优解的前半部分的解组合起来，就可以得到原问题的另外一个新的加括号方案，我们能够证明这个新的加括号方案，它会比最优解更好，因此得出矛盾。</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综合起来，这个命题就证明完毕，也就是说这个矩阵连乘问题是满足最优质子结构性质的，在原问题最优解和子问题最优解之间存在有一种构造的关系。</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下面我们就具体来分析怎样来构造这种关系。</a:t>
            </a:r>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116</a:t>
            </a:fld>
            <a:endParaRPr lang="en-US" altLang="zh-CN"/>
          </a:p>
        </p:txBody>
      </p:sp>
    </p:spTree>
    <p:extLst>
      <p:ext uri="{BB962C8B-B14F-4D97-AF65-F5344CB8AC3E}">
        <p14:creationId xmlns:p14="http://schemas.microsoft.com/office/powerpoint/2010/main" val="220803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这个时候我们就要来确定他的状态表示和递推方程。</a:t>
            </a:r>
            <a:endParaRPr lang="en-US" altLang="zh-CN" dirty="0"/>
          </a:p>
          <a:p>
            <a:endParaRPr lang="en-US" altLang="zh-CN" dirty="0"/>
          </a:p>
          <a:p>
            <a:r>
              <a:rPr lang="zh-CN" altLang="en-US" dirty="0"/>
              <a:t>状态表示本质上来说是子问题的一个参数化的描述。</a:t>
            </a:r>
            <a:endParaRPr lang="en-US" altLang="zh-CN" dirty="0"/>
          </a:p>
          <a:p>
            <a:endParaRPr lang="en-US" altLang="zh-CN" dirty="0"/>
          </a:p>
          <a:p>
            <a:r>
              <a:rPr lang="zh-CN" altLang="en-US" dirty="0"/>
              <a:t>对于每一个子矩阵连链</a:t>
            </a:r>
            <a:r>
              <a:rPr lang="en-US" altLang="zh-CN" dirty="0"/>
              <a:t>A1</a:t>
            </a:r>
            <a:r>
              <a:rPr lang="zh-CN" altLang="en-US" dirty="0"/>
              <a:t>到</a:t>
            </a:r>
            <a:r>
              <a:rPr lang="en-US" altLang="zh-CN" dirty="0"/>
              <a:t>AJ</a:t>
            </a:r>
            <a:r>
              <a:rPr lang="zh-CN" altLang="en-US" dirty="0"/>
              <a:t>，它都对应到一个子问题。这个子问题本质上是由开始矩阵和结束矩阵的下标所决定的。因此我们可以描述成</a:t>
            </a:r>
            <a:r>
              <a:rPr lang="en-US" altLang="zh-CN" dirty="0"/>
              <a:t>A[</a:t>
            </a:r>
            <a:r>
              <a:rPr lang="en-US" altLang="zh-CN" dirty="0" err="1"/>
              <a:t>i,j</a:t>
            </a:r>
            <a:r>
              <a:rPr lang="en-US" altLang="zh-CN" dirty="0"/>
              <a:t>]</a:t>
            </a:r>
            <a:r>
              <a:rPr lang="zh-CN" altLang="en-US" dirty="0"/>
              <a:t>，对于</a:t>
            </a:r>
            <a:r>
              <a:rPr lang="en-US" altLang="zh-CN" dirty="0"/>
              <a:t>A[</a:t>
            </a:r>
            <a:r>
              <a:rPr lang="en-US" altLang="zh-CN" dirty="0" err="1"/>
              <a:t>i,j</a:t>
            </a:r>
            <a:r>
              <a:rPr lang="en-US" altLang="zh-CN" dirty="0"/>
              <a:t>]</a:t>
            </a:r>
            <a:r>
              <a:rPr lang="zh-CN" altLang="en-US" dirty="0"/>
              <a:t>这个子矩阵链，它所需要的最优的数乘次数，我们用</a:t>
            </a:r>
            <a:r>
              <a:rPr lang="en-US" altLang="zh-CN" dirty="0"/>
              <a:t>m[</a:t>
            </a:r>
            <a:r>
              <a:rPr lang="en-US" altLang="zh-CN" dirty="0" err="1"/>
              <a:t>i,j</a:t>
            </a:r>
            <a:r>
              <a:rPr lang="en-US" altLang="zh-CN" dirty="0"/>
              <a:t>]</a:t>
            </a:r>
            <a:r>
              <a:rPr lang="zh-CN" altLang="en-US" dirty="0"/>
              <a:t>来表示，那如果把</a:t>
            </a:r>
            <a:r>
              <a:rPr lang="en-US" altLang="zh-CN" dirty="0" err="1"/>
              <a:t>i</a:t>
            </a:r>
            <a:r>
              <a:rPr lang="zh-CN" altLang="en-US" dirty="0"/>
              <a:t>赋值为一</a:t>
            </a:r>
            <a:r>
              <a:rPr lang="en-US" altLang="zh-CN" dirty="0"/>
              <a:t>, j</a:t>
            </a:r>
            <a:r>
              <a:rPr lang="zh-CN" altLang="en-US" dirty="0"/>
              <a:t>赋值为</a:t>
            </a:r>
            <a:r>
              <a:rPr lang="en-US" altLang="zh-CN" dirty="0"/>
              <a:t>N</a:t>
            </a:r>
            <a:r>
              <a:rPr lang="zh-CN" altLang="en-US" dirty="0"/>
              <a:t>，这个时候</a:t>
            </a:r>
            <a:r>
              <a:rPr lang="en-US" altLang="zh-CN" dirty="0"/>
              <a:t>m[1,n]</a:t>
            </a:r>
            <a:r>
              <a:rPr lang="zh-CN" altLang="en-US" dirty="0"/>
              <a:t>它就对应到原问题的一个最优解。</a:t>
            </a:r>
            <a:endParaRPr lang="en-US" altLang="zh-CN" dirty="0"/>
          </a:p>
          <a:p>
            <a:endParaRPr lang="en-US" altLang="zh-CN" dirty="0"/>
          </a:p>
          <a:p>
            <a:r>
              <a:rPr lang="zh-CN" altLang="en-US" dirty="0"/>
              <a:t>好，那这样的话，我们每一个状态表示都有了，那怎样来这个构造状态转移方程呢？</a:t>
            </a:r>
            <a:endParaRPr lang="en-US" altLang="zh-CN" dirty="0"/>
          </a:p>
          <a:p>
            <a:endParaRPr lang="en-US" altLang="zh-CN" dirty="0"/>
          </a:p>
          <a:p>
            <a:r>
              <a:rPr lang="zh-CN" altLang="en-US" dirty="0"/>
              <a:t>先来考虑简单的情况，</a:t>
            </a:r>
            <a:endParaRPr lang="en-US" altLang="zh-CN" dirty="0"/>
          </a:p>
          <a:p>
            <a:r>
              <a:rPr lang="zh-CN" altLang="en-US" dirty="0"/>
              <a:t>如果说</a:t>
            </a:r>
            <a:r>
              <a:rPr lang="en-US" altLang="zh-CN" dirty="0" err="1"/>
              <a:t>i</a:t>
            </a:r>
            <a:r>
              <a:rPr lang="zh-CN" altLang="en-US" dirty="0"/>
              <a:t>等于</a:t>
            </a:r>
            <a:r>
              <a:rPr lang="en-US" altLang="zh-CN" dirty="0"/>
              <a:t>j</a:t>
            </a:r>
            <a:r>
              <a:rPr lang="zh-CN" altLang="en-US" dirty="0"/>
              <a:t>的话，在这个情况下就是表示一个矩阵相乘，因为一个矩阵无乘法，因此它所需要的数乘次数是等于零。因此</a:t>
            </a:r>
            <a:r>
              <a:rPr lang="en-US" altLang="zh-CN" dirty="0"/>
              <a:t>m[</a:t>
            </a:r>
            <a:r>
              <a:rPr lang="en-US" altLang="zh-CN" dirty="0" err="1"/>
              <a:t>i,i</a:t>
            </a:r>
            <a:r>
              <a:rPr lang="en-US" altLang="zh-CN" dirty="0"/>
              <a:t>]</a:t>
            </a:r>
            <a:r>
              <a:rPr lang="zh-CN" altLang="en-US" dirty="0"/>
              <a:t>它是等于</a:t>
            </a:r>
            <a:r>
              <a:rPr lang="en-US" altLang="zh-CN" dirty="0"/>
              <a:t>0</a:t>
            </a:r>
            <a:r>
              <a:rPr lang="zh-CN" altLang="en-US" dirty="0"/>
              <a:t>。</a:t>
            </a:r>
            <a:endParaRPr lang="en-US" altLang="zh-CN" dirty="0"/>
          </a:p>
          <a:p>
            <a:endParaRPr lang="en-US" altLang="zh-CN" dirty="0"/>
          </a:p>
          <a:p>
            <a:r>
              <a:rPr lang="zh-CN" altLang="en-US" dirty="0"/>
              <a:t>然后我们再来考虑</a:t>
            </a:r>
            <a:r>
              <a:rPr lang="en-US" altLang="zh-CN" dirty="0" err="1"/>
              <a:t>i</a:t>
            </a:r>
            <a:r>
              <a:rPr lang="en-US" altLang="zh-CN" dirty="0"/>
              <a:t>&lt;j</a:t>
            </a:r>
            <a:r>
              <a:rPr lang="zh-CN" altLang="en-US" dirty="0"/>
              <a:t>的情况，这个时候子矩阵连至少包含两个矩阵。那我们要来去考虑怎么去计算它的最优值。</a:t>
            </a:r>
            <a:endParaRPr lang="en-US" altLang="zh-CN" dirty="0"/>
          </a:p>
          <a:p>
            <a:endParaRPr lang="en-US" altLang="zh-CN" dirty="0"/>
          </a:p>
          <a:p>
            <a:r>
              <a:rPr lang="zh-CN" altLang="en-US" dirty="0"/>
              <a:t>现在我们假设这一个完全加括号方案是</a:t>
            </a:r>
            <a:r>
              <a:rPr lang="en-US" altLang="zh-CN" dirty="0"/>
              <a:t>AI</a:t>
            </a:r>
            <a:r>
              <a:rPr lang="zh-CN" altLang="en-US" dirty="0"/>
              <a:t>到</a:t>
            </a:r>
            <a:r>
              <a:rPr lang="en-US" altLang="zh-CN" dirty="0" err="1"/>
              <a:t>aj</a:t>
            </a:r>
            <a:r>
              <a:rPr lang="zh-CN" altLang="en-US" dirty="0"/>
              <a:t>这个子矩阵链的最优的加括号方案，按照我们刚才的最优子结构性质，那就</a:t>
            </a:r>
            <a:r>
              <a:rPr lang="en-US" altLang="zh-CN" dirty="0"/>
              <a:t>m[</a:t>
            </a:r>
            <a:r>
              <a:rPr lang="en-US" altLang="zh-CN" dirty="0" err="1"/>
              <a:t>i,j</a:t>
            </a:r>
            <a:r>
              <a:rPr lang="en-US" altLang="zh-CN" dirty="0"/>
              <a:t>]</a:t>
            </a:r>
            <a:r>
              <a:rPr lang="zh-CN" altLang="en-US" dirty="0"/>
              <a:t>就由三部分所构成，一部分是前面的这一个子方案所对应的最优值，那这个前面的这个子方案，就对应到前面这个子问题的最优解。而且我们可以递推的表示，原问题是</a:t>
            </a:r>
            <a:r>
              <a:rPr lang="en-US" altLang="zh-CN" dirty="0" err="1"/>
              <a:t>miI,j</a:t>
            </a:r>
            <a:r>
              <a:rPr lang="en-US" altLang="zh-CN" dirty="0"/>
              <a:t>]</a:t>
            </a:r>
            <a:r>
              <a:rPr lang="zh-CN" altLang="en-US" dirty="0"/>
              <a:t>，那这个子问题，他就是</a:t>
            </a:r>
            <a:r>
              <a:rPr lang="en-US" altLang="zh-CN" dirty="0"/>
              <a:t>m[</a:t>
            </a:r>
            <a:r>
              <a:rPr lang="en-US" altLang="zh-CN" dirty="0" err="1"/>
              <a:t>i,k</a:t>
            </a:r>
            <a:r>
              <a:rPr lang="en-US" altLang="zh-CN" dirty="0"/>
              <a:t>]</a:t>
            </a:r>
            <a:r>
              <a:rPr lang="zh-CN" altLang="en-US" dirty="0"/>
              <a:t>，后半部分的完全加括号方案，它所对应的数乘次数，我们就用</a:t>
            </a:r>
            <a:r>
              <a:rPr lang="en-US" altLang="zh-CN" dirty="0"/>
              <a:t>m[k+1,j]</a:t>
            </a:r>
            <a:r>
              <a:rPr lang="zh-CN" altLang="en-US" dirty="0"/>
              <a:t>来表示，结果矩阵相乘还是</a:t>
            </a:r>
            <a:r>
              <a:rPr lang="en-US" altLang="zh-CN" dirty="0"/>
              <a:t>pi-1 pk </a:t>
            </a:r>
            <a:r>
              <a:rPr lang="en-US" altLang="zh-CN" dirty="0" err="1"/>
              <a:t>pj</a:t>
            </a:r>
            <a:r>
              <a:rPr lang="zh-CN" altLang="en-US" dirty="0"/>
              <a:t>。</a:t>
            </a:r>
            <a:endParaRPr lang="en-US" altLang="zh-CN" dirty="0"/>
          </a:p>
          <a:p>
            <a:endParaRPr lang="en-US" altLang="zh-CN" dirty="0"/>
          </a:p>
          <a:p>
            <a:r>
              <a:rPr lang="zh-CN" altLang="en-US" dirty="0"/>
              <a:t>对于这一个最优加括号方案，我们就得到了他的这样的完整的状态转移方程，或者说递推方程。</a:t>
            </a:r>
            <a:endParaRPr lang="en-US" altLang="zh-CN" dirty="0"/>
          </a:p>
          <a:p>
            <a:endParaRPr lang="en-US" altLang="zh-CN" dirty="0"/>
          </a:p>
          <a:p>
            <a:r>
              <a:rPr lang="zh-CN" altLang="en-US" dirty="0"/>
              <a:t>但是这就够吗？我们需要考虑，其中我们有一个问题是没有明确的，因为在这里面我们是有一个假设，假设它是一个最优方案，换句话说，我们知道，对于这个最优的完全加括号方案来说，它断开的这个位置是</a:t>
            </a:r>
            <a:r>
              <a:rPr lang="en-US" altLang="zh-CN" dirty="0"/>
              <a:t>k</a:t>
            </a:r>
            <a:r>
              <a:rPr lang="zh-CN" altLang="en-US" dirty="0"/>
              <a:t>，我们是默认这个</a:t>
            </a:r>
            <a:r>
              <a:rPr lang="en-US" altLang="zh-CN" dirty="0"/>
              <a:t>k</a:t>
            </a:r>
            <a:r>
              <a:rPr lang="zh-CN" altLang="en-US" dirty="0"/>
              <a:t>确定的。但是在我们求解的时候，这个</a:t>
            </a:r>
            <a:r>
              <a:rPr lang="en-US" altLang="zh-CN" dirty="0"/>
              <a:t>K</a:t>
            </a:r>
            <a:r>
              <a:rPr lang="zh-CN" altLang="en-US" dirty="0"/>
              <a:t>我们事先是下是不知道，那怎么办？</a:t>
            </a:r>
            <a:endParaRPr lang="en-US" altLang="zh-CN" dirty="0"/>
          </a:p>
          <a:p>
            <a:endParaRPr lang="en-US" altLang="zh-CN" dirty="0"/>
          </a:p>
          <a:p>
            <a:r>
              <a:rPr lang="zh-CN" altLang="en-US" dirty="0"/>
              <a:t>其实在这种情况下，我们又要回到这个朴素的思路：当我们面临一个问题，没有最优的思路，或者说没有合适的思路的时候，我们都可以考虑枚举的算法，那对于这个问题也是同样的道理，我不知道最优的</a:t>
            </a:r>
            <a:r>
              <a:rPr lang="en-US" altLang="zh-CN" dirty="0"/>
              <a:t>k</a:t>
            </a:r>
            <a:r>
              <a:rPr lang="zh-CN" altLang="en-US" dirty="0"/>
              <a:t>在什么位置，那怎么办？</a:t>
            </a:r>
            <a:endParaRPr lang="en-US" altLang="zh-CN" dirty="0"/>
          </a:p>
          <a:p>
            <a:endParaRPr lang="en-US" altLang="zh-CN" dirty="0"/>
          </a:p>
          <a:p>
            <a:r>
              <a:rPr lang="zh-CN" altLang="en-US" dirty="0"/>
              <a:t>我们就把每一个可能的位置，然后都去考虑一次，都考虑完了之后再通过一次比较，把最优的那个给找出来，因此那我们就可以通过这样的办法，我们把所有</a:t>
            </a:r>
            <a:r>
              <a:rPr lang="en-US" altLang="zh-CN" dirty="0"/>
              <a:t>k</a:t>
            </a:r>
            <a:r>
              <a:rPr lang="zh-CN" altLang="en-US" dirty="0"/>
              <a:t>的可能位置都考虑一次，并且然后把他的这个最小值最终记录下来，这样我们就会得到下面的这个表达式：</a:t>
            </a:r>
            <a:endParaRPr lang="en-US" altLang="zh-CN" dirty="0"/>
          </a:p>
          <a:p>
            <a:endParaRPr lang="en-US" altLang="zh-CN" dirty="0"/>
          </a:p>
          <a:p>
            <a:r>
              <a:rPr lang="zh-CN" altLang="en-US" dirty="0"/>
              <a:t>综合起来，那我们就可以得到完整的这个状态转移方程。如果说</a:t>
            </a:r>
            <a:r>
              <a:rPr lang="en-US" altLang="zh-CN" dirty="0" err="1"/>
              <a:t>i</a:t>
            </a:r>
            <a:r>
              <a:rPr lang="en-US" altLang="zh-CN" dirty="0"/>
              <a:t>=j</a:t>
            </a:r>
            <a:r>
              <a:rPr lang="zh-CN" altLang="en-US" dirty="0"/>
              <a:t>，那对于这个子问题的答案就等于零，如果说</a:t>
            </a:r>
            <a:r>
              <a:rPr lang="en-US" altLang="zh-CN" dirty="0" err="1"/>
              <a:t>i</a:t>
            </a:r>
            <a:r>
              <a:rPr lang="en-US" altLang="zh-CN" dirty="0"/>
              <a:t>&lt;j</a:t>
            </a:r>
            <a:r>
              <a:rPr lang="zh-CN" altLang="en-US" dirty="0"/>
              <a:t>，那我们就可以通过这样的递推方程去构造</a:t>
            </a:r>
            <a:r>
              <a:rPr lang="en-US" altLang="zh-CN" dirty="0"/>
              <a:t>m[</a:t>
            </a:r>
            <a:r>
              <a:rPr lang="en-US" altLang="zh-CN" dirty="0" err="1"/>
              <a:t>i,j</a:t>
            </a:r>
            <a:r>
              <a:rPr lang="en-US" altLang="zh-CN" dirty="0"/>
              <a:t>]</a:t>
            </a:r>
            <a:r>
              <a:rPr lang="zh-CN" altLang="en-US" dirty="0"/>
              <a:t>的最优值。</a:t>
            </a:r>
            <a:endParaRPr lang="en-US" altLang="zh-CN" dirty="0"/>
          </a:p>
          <a:p>
            <a:endParaRPr lang="en-US" altLang="zh-CN" dirty="0"/>
          </a:p>
          <a:p>
            <a:r>
              <a:rPr lang="zh-CN" altLang="en-US" dirty="0"/>
              <a:t>我们主要学习了矩阵连乘问题的动态规划设计思路，我们明确了它的最优子结构性质，也同时确定了它的状态表示和状态转移方程，下面，我们具体来提供设计的算法。</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117</a:t>
            </a:fld>
            <a:endParaRPr lang="en-US" altLang="zh-CN"/>
          </a:p>
        </p:txBody>
      </p:sp>
    </p:spTree>
    <p:extLst>
      <p:ext uri="{BB962C8B-B14F-4D97-AF65-F5344CB8AC3E}">
        <p14:creationId xmlns:p14="http://schemas.microsoft.com/office/powerpoint/2010/main" val="105452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在前面我们学习了矩阵连乘问题的最优子结构性质，以及状态表示和状态转移方程，下面我们就来学习怎么通过自低向上的顺序，来构造我们的最优解，完成总体的算法设计。</a:t>
            </a:r>
            <a:endParaRPr lang="en-US" altLang="zh-CN" dirty="0"/>
          </a:p>
          <a:p>
            <a:endParaRPr lang="en-US" altLang="zh-CN" dirty="0"/>
          </a:p>
          <a:p>
            <a:r>
              <a:rPr lang="zh-CN" altLang="en-US" dirty="0"/>
              <a:t>回顾一下前面的内容，对于矩阵连乘问题，他的状态，或者说他的子矩阵链接是用</a:t>
            </a:r>
            <a:r>
              <a:rPr lang="en-US" altLang="zh-CN" dirty="0"/>
              <a:t>AI</a:t>
            </a:r>
            <a:r>
              <a:rPr lang="zh-CN" altLang="en-US" dirty="0"/>
              <a:t>到</a:t>
            </a:r>
            <a:r>
              <a:rPr lang="en-US" altLang="zh-CN" dirty="0"/>
              <a:t>AJ</a:t>
            </a:r>
            <a:r>
              <a:rPr lang="zh-CN" altLang="en-US" dirty="0"/>
              <a:t>来表示，它是由开始据矩阵和结束矩阵的下标所决定的。那他的状态表示，我们用</a:t>
            </a:r>
            <a:r>
              <a:rPr lang="en-US" altLang="zh-CN" dirty="0"/>
              <a:t>m[</a:t>
            </a:r>
            <a:r>
              <a:rPr lang="en-US" altLang="zh-CN" dirty="0" err="1"/>
              <a:t>i,j</a:t>
            </a:r>
            <a:r>
              <a:rPr lang="en-US" altLang="zh-CN" dirty="0"/>
              <a:t>]</a:t>
            </a:r>
            <a:r>
              <a:rPr lang="zh-CN" altLang="en-US" dirty="0"/>
              <a:t>来表示，它就对应到了</a:t>
            </a:r>
            <a:r>
              <a:rPr lang="en-US" altLang="zh-CN" dirty="0"/>
              <a:t>AI</a:t>
            </a:r>
            <a:r>
              <a:rPr lang="zh-CN" altLang="en-US" dirty="0"/>
              <a:t>到</a:t>
            </a:r>
            <a:r>
              <a:rPr lang="en-US" altLang="zh-CN" dirty="0"/>
              <a:t>AJ</a:t>
            </a:r>
            <a:r>
              <a:rPr lang="zh-CN" altLang="en-US" dirty="0"/>
              <a:t>这个子矩阵链，它所需要的最少的数乘次数。它所对应的状态转移方程我们可以用下面的达式来描述。</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118</a:t>
            </a:fld>
            <a:endParaRPr lang="en-US" altLang="zh-CN"/>
          </a:p>
        </p:txBody>
      </p:sp>
    </p:spTree>
    <p:extLst>
      <p:ext uri="{BB962C8B-B14F-4D97-AF65-F5344CB8AC3E}">
        <p14:creationId xmlns:p14="http://schemas.microsoft.com/office/powerpoint/2010/main" val="1650138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有了这样的这个状态转移方程和状态表示以后，我们来分析一下，针对于矩阵连乘问题，对于</a:t>
            </a:r>
            <a:r>
              <a:rPr lang="en-US" altLang="zh-CN" dirty="0" err="1"/>
              <a:t>i</a:t>
            </a:r>
            <a:r>
              <a:rPr lang="zh-CN" altLang="en-US" dirty="0"/>
              <a:t>和</a:t>
            </a:r>
            <a:r>
              <a:rPr lang="en-US" altLang="zh-CN" dirty="0"/>
              <a:t>j</a:t>
            </a:r>
            <a:r>
              <a:rPr lang="zh-CN" altLang="en-US" dirty="0"/>
              <a:t>的任何一个有序对，他都对应到一个子问题，子问题的个数总共有多少个？</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我们可以分成两类，</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第一类就是</a:t>
            </a:r>
            <a:r>
              <a:rPr lang="en-US" altLang="zh-CN" dirty="0"/>
              <a:t>a[</a:t>
            </a:r>
            <a:r>
              <a:rPr lang="en-US" altLang="zh-CN" dirty="0" err="1"/>
              <a:t>i,i</a:t>
            </a:r>
            <a:r>
              <a:rPr lang="en-US" altLang="zh-CN" dirty="0"/>
              <a:t>]</a:t>
            </a:r>
            <a:r>
              <a:rPr lang="zh-CN" altLang="en-US" dirty="0"/>
              <a:t>，也就是说一个矩阵相乘的情况，他总共有</a:t>
            </a:r>
            <a:r>
              <a:rPr lang="en-US" altLang="zh-CN" dirty="0"/>
              <a:t>N</a:t>
            </a:r>
            <a:r>
              <a:rPr lang="zh-CN" altLang="en-US" dirty="0"/>
              <a:t>个，</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第二类就是多个矩阵相乘的情况，</a:t>
            </a:r>
            <a:r>
              <a:rPr lang="en-US" altLang="zh-CN" dirty="0"/>
              <a:t>a[</a:t>
            </a:r>
            <a:r>
              <a:rPr lang="en-US" altLang="zh-CN" dirty="0" err="1"/>
              <a:t>i,j</a:t>
            </a:r>
            <a:r>
              <a:rPr lang="en-US" altLang="zh-CN" dirty="0"/>
              <a:t>]</a:t>
            </a:r>
            <a:r>
              <a:rPr lang="zh-CN" altLang="en-US" dirty="0"/>
              <a:t>，</a:t>
            </a:r>
            <a:r>
              <a:rPr lang="en-US" altLang="zh-CN" dirty="0" err="1"/>
              <a:t>i</a:t>
            </a:r>
            <a:r>
              <a:rPr lang="en-US" altLang="zh-CN" dirty="0"/>
              <a:t>&lt;j</a:t>
            </a:r>
            <a:r>
              <a:rPr lang="zh-CN" altLang="en-US" dirty="0"/>
              <a:t>，那这样的话，他所拥有的子问题个数就是</a:t>
            </a:r>
            <a:r>
              <a:rPr lang="en-US" altLang="zh-CN" dirty="0"/>
              <a:t>CN</a:t>
            </a:r>
            <a:r>
              <a:rPr lang="zh-CN" altLang="en-US" dirty="0"/>
              <a:t>二，因此把这两个合起来，对于矩阵连乘问题，他所有的子问题的个数，它的这个上界是</a:t>
            </a:r>
            <a:r>
              <a:rPr lang="en-US" altLang="zh-CN" dirty="0"/>
              <a:t>N</a:t>
            </a:r>
            <a:r>
              <a:rPr lang="zh-CN" altLang="en-US" dirty="0"/>
              <a:t>的平方这样的级别。</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既然他所有的子问题的个数都是多项式级别。那其实我们是可以期待去找到一个多项式级别的解决算法。</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具体求解的，这个方法是这样的，我们是通过自低向上的顺序去进行求解。更加通俗的理解，我们可以认为是一个由易至难的顺序来求各个子问题。换句话说，我们就先去处理那些最容易得到答案的问题，然后由比较容易的子问题的答案去构造得到复杂一些的子问题的答案。</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不断的然后迭代，从由易至难把所有的问题的答案都求解出来。</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119</a:t>
            </a:fld>
            <a:endParaRPr lang="en-US" altLang="zh-CN"/>
          </a:p>
        </p:txBody>
      </p:sp>
    </p:spTree>
    <p:extLst>
      <p:ext uri="{BB962C8B-B14F-4D97-AF65-F5344CB8AC3E}">
        <p14:creationId xmlns:p14="http://schemas.microsoft.com/office/powerpoint/2010/main" val="4165917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在最容易的子问题。其实就是一个矩阵相乘。</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根据我们之前的定理，</a:t>
            </a:r>
            <a:r>
              <a:rPr lang="en-US" altLang="zh-CN" dirty="0"/>
              <a:t>m[</a:t>
            </a:r>
            <a:r>
              <a:rPr lang="en-US" altLang="zh-CN" dirty="0" err="1"/>
              <a:t>i,i</a:t>
            </a:r>
            <a:r>
              <a:rPr lang="en-US" altLang="zh-CN" dirty="0"/>
              <a:t>]</a:t>
            </a:r>
            <a:r>
              <a:rPr lang="zh-CN" altLang="en-US" dirty="0"/>
              <a:t>是等于零的。</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稍微复杂一点的是两个矩阵相乘，它对应到</a:t>
            </a:r>
            <a:r>
              <a:rPr lang="en-US" altLang="zh-CN" dirty="0"/>
              <a:t>Ai</a:t>
            </a:r>
            <a:r>
              <a:rPr lang="zh-CN" altLang="en-US" dirty="0"/>
              <a:t>和</a:t>
            </a:r>
            <a:r>
              <a:rPr lang="en-US" altLang="zh-CN" dirty="0"/>
              <a:t>Ai+1</a:t>
            </a:r>
            <a:r>
              <a:rPr lang="zh-CN" altLang="en-US" dirty="0"/>
              <a:t>相乘的的情况</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然后是三个矩阵，四个矩阵，一直到</a:t>
            </a:r>
            <a:r>
              <a:rPr lang="en-US" altLang="zh-CN" dirty="0"/>
              <a:t>N</a:t>
            </a:r>
            <a:r>
              <a:rPr lang="zh-CN" altLang="en-US" dirty="0"/>
              <a:t>个矩阵相乘</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120</a:t>
            </a:fld>
            <a:endParaRPr lang="en-US" altLang="zh-CN"/>
          </a:p>
        </p:txBody>
      </p:sp>
    </p:spTree>
    <p:extLst>
      <p:ext uri="{BB962C8B-B14F-4D97-AF65-F5344CB8AC3E}">
        <p14:creationId xmlns:p14="http://schemas.microsoft.com/office/powerpoint/2010/main" val="1557846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我们可以确定了这样的一个由易至难的计算次序，下面我们通过一个例子模拟一下，</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假设现在我们是输入有六个矩阵。对于我们刚才所涉猎的状态表示</a:t>
            </a:r>
            <a:r>
              <a:rPr lang="en-US" altLang="zh-CN" dirty="0"/>
              <a:t>m[</a:t>
            </a:r>
            <a:r>
              <a:rPr lang="en-US" altLang="zh-CN" dirty="0" err="1"/>
              <a:t>i,j</a:t>
            </a:r>
            <a:r>
              <a:rPr lang="en-US" altLang="zh-CN" dirty="0"/>
              <a:t>]</a:t>
            </a:r>
            <a:r>
              <a:rPr lang="zh-CN" altLang="en-US" dirty="0"/>
              <a:t>，我们用一个二维的表格来存储它所对应的答案，在最开始的时候，初始化，把对角线都初始化为零，因为它对应到一个矩阵相乘的情形。然后由易至难，我们分别依次求解两个矩阵相乘的子问题，大家思考一下两个矩阵相乘的那些子问题大概在什么位置？我们可以得出结论，两个矩阵相乘的这些位置，都在次对角线上。然后是三个矩阵相乘，在依次往上的次对角线上。</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那下面我们结合一个例子来思考一下，我想去求这一个格子的答案怎么来计算？</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对于这个格子的答案的计算，首先我们要明确他的状态是什么，以及它的含义，这个格子它所对应的状态是</a:t>
            </a:r>
            <a:r>
              <a:rPr lang="en-US" altLang="zh-CN" dirty="0"/>
              <a:t>M[2,5]</a:t>
            </a:r>
            <a:r>
              <a:rPr lang="zh-CN" altLang="en-US" dirty="0"/>
              <a:t>，它的物理意义是指</a:t>
            </a:r>
            <a:r>
              <a:rPr lang="en-US" altLang="zh-CN" dirty="0"/>
              <a:t>A2A3 a4</a:t>
            </a:r>
            <a:r>
              <a:rPr lang="zh-CN" altLang="en-US" dirty="0"/>
              <a:t>一直乘到</a:t>
            </a:r>
            <a:r>
              <a:rPr lang="en-US" altLang="zh-CN" dirty="0"/>
              <a:t>A5</a:t>
            </a:r>
            <a:r>
              <a:rPr lang="zh-CN" altLang="en-US" dirty="0"/>
              <a:t>这四个矩阵相乘，它所需要的最少的数乘次数。那对于</a:t>
            </a:r>
            <a:r>
              <a:rPr lang="en-US" altLang="zh-CN" dirty="0"/>
              <a:t>M[2,5]</a:t>
            </a:r>
            <a:r>
              <a:rPr lang="zh-CN" altLang="en-US" dirty="0"/>
              <a:t>来说，我们怎么来计算呢？毫无疑问是无法直接得到答案的，那我们需要依赖之前的递推方程。</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121</a:t>
            </a:fld>
            <a:endParaRPr lang="en-US" altLang="zh-CN"/>
          </a:p>
        </p:txBody>
      </p:sp>
    </p:spTree>
    <p:extLst>
      <p:ext uri="{BB962C8B-B14F-4D97-AF65-F5344CB8AC3E}">
        <p14:creationId xmlns:p14="http://schemas.microsoft.com/office/powerpoint/2010/main" val="672398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这是我们之前所构造的状态转移方程，按照这个状态转移方程，我们就可以一步一步推导。</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M[2,5]</a:t>
            </a:r>
            <a:r>
              <a:rPr lang="zh-CN" altLang="en-US" dirty="0"/>
              <a:t>是求</a:t>
            </a:r>
            <a:r>
              <a:rPr lang="en-US" altLang="zh-CN" dirty="0"/>
              <a:t>A2 A3 A4</a:t>
            </a:r>
            <a:r>
              <a:rPr lang="zh-CN" altLang="en-US" dirty="0"/>
              <a:t>到</a:t>
            </a:r>
            <a:r>
              <a:rPr lang="en-US" altLang="zh-CN" dirty="0"/>
              <a:t>A5</a:t>
            </a:r>
            <a:r>
              <a:rPr lang="zh-CN" altLang="en-US" dirty="0"/>
              <a:t>的这个矩阵子链。那我们要去枚举最优的位置</a:t>
            </a:r>
            <a:r>
              <a:rPr lang="en-US" altLang="zh-CN" dirty="0"/>
              <a:t>k</a:t>
            </a:r>
            <a:r>
              <a:rPr lang="zh-CN" altLang="en-US" dirty="0"/>
              <a:t>，这个</a:t>
            </a:r>
            <a:r>
              <a:rPr lang="en-US" altLang="zh-CN" dirty="0"/>
              <a:t>k</a:t>
            </a:r>
            <a:r>
              <a:rPr lang="zh-CN" altLang="en-US" dirty="0"/>
              <a:t>可以取值的范围是二、三和四，总共有三种情况。</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因此，那我们就来考虑这三种情形，</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第一个是当</a:t>
            </a:r>
            <a:r>
              <a:rPr lang="en-US" altLang="zh-CN" dirty="0"/>
              <a:t>K</a:t>
            </a:r>
            <a:r>
              <a:rPr lang="zh-CN" altLang="en-US" dirty="0"/>
              <a:t>等于二的情况，那他的这个子问题就分解为</a:t>
            </a:r>
            <a:r>
              <a:rPr lang="en-US" altLang="zh-CN" dirty="0"/>
              <a:t>M22</a:t>
            </a:r>
            <a:r>
              <a:rPr lang="zh-CN" altLang="en-US" dirty="0"/>
              <a:t>加</a:t>
            </a:r>
            <a:r>
              <a:rPr lang="en-US" altLang="zh-CN" dirty="0"/>
              <a:t>M35</a:t>
            </a:r>
            <a:r>
              <a:rPr lang="zh-CN" altLang="en-US" dirty="0"/>
              <a:t>，再加上结果矩阵相乘的结果。如果</a:t>
            </a:r>
            <a:r>
              <a:rPr lang="en-US" altLang="zh-CN" dirty="0"/>
              <a:t>K</a:t>
            </a:r>
            <a:r>
              <a:rPr lang="zh-CN" altLang="en-US" dirty="0"/>
              <a:t>等于三，这就对应到这一行的情况，</a:t>
            </a:r>
            <a:r>
              <a:rPr lang="en-US" altLang="zh-CN" dirty="0"/>
              <a:t>K</a:t>
            </a:r>
            <a:r>
              <a:rPr lang="zh-CN" altLang="en-US" dirty="0"/>
              <a:t>等于四就对应到最后一行所对应的情况，而且对于右边的这些表达式，我们可以判断它所有的这些答案在之前都已经是算出来的。</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换句话说，在这个表格里面，我们都可以去找到现成的结果。然后根据这些现成的结果，以及最终汇总出来的值，我们把这三个里面的最小值算出来，那他的答案就应该等于</a:t>
            </a:r>
            <a:r>
              <a:rPr lang="en-US" altLang="zh-CN" dirty="0"/>
              <a:t>7125</a:t>
            </a:r>
            <a:r>
              <a:rPr lang="zh-CN" altLang="en-US" dirty="0"/>
              <a:t>，这样我们就得到这一个格子结果了。</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其他的结果依此类推，以此类推。到最终右上角这个格子的答案，它所对应的就是我们原问题的结果。也就是说，它就对应到</a:t>
            </a:r>
            <a:r>
              <a:rPr lang="en-US" altLang="zh-CN" dirty="0"/>
              <a:t>A1</a:t>
            </a:r>
            <a:r>
              <a:rPr lang="zh-CN" altLang="en-US" dirty="0"/>
              <a:t>、</a:t>
            </a:r>
            <a:r>
              <a:rPr lang="en-US" altLang="zh-CN" dirty="0"/>
              <a:t>A2</a:t>
            </a:r>
            <a:r>
              <a:rPr lang="zh-CN" altLang="en-US" dirty="0"/>
              <a:t>一直到</a:t>
            </a:r>
            <a:r>
              <a:rPr lang="en-US" altLang="zh-CN" dirty="0"/>
              <a:t>A6</a:t>
            </a:r>
            <a:r>
              <a:rPr lang="zh-CN" altLang="en-US" dirty="0"/>
              <a:t>这六个矩阵相乘所需要的最小的数乘次数。</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122</a:t>
            </a:fld>
            <a:endParaRPr lang="en-US" altLang="zh-CN"/>
          </a:p>
        </p:txBody>
      </p:sp>
    </p:spTree>
    <p:extLst>
      <p:ext uri="{BB962C8B-B14F-4D97-AF65-F5344CB8AC3E}">
        <p14:creationId xmlns:p14="http://schemas.microsoft.com/office/powerpoint/2010/main" val="282240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假设要去求</a:t>
            </a:r>
            <a:r>
              <a:rPr lang="en-US" altLang="zh-CN" dirty="0"/>
              <a:t>5</a:t>
            </a:r>
            <a:r>
              <a:rPr lang="zh-CN" altLang="en-US" dirty="0"/>
              <a:t>的斐波那契数列，那整个递归的过程，它所形成的递归树如图所示，仔细地来观察一下这个图，我们会发现有很多重复的节点，比如</a:t>
            </a:r>
            <a:r>
              <a:rPr lang="en-US" altLang="zh-CN" dirty="0"/>
              <a:t>FIB2</a:t>
            </a:r>
            <a:r>
              <a:rPr lang="zh-CN" altLang="en-US" dirty="0"/>
              <a:t>，他出现了三次，那对于这些问题，出现了重复的子问题，每一个重复的递归调用，它都会有相应的时间开销，因此，这些额外的时间开销会降低算法的效率。</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19</a:t>
            </a:fld>
            <a:endParaRPr lang="en-US" altLang="zh-CN"/>
          </a:p>
        </p:txBody>
      </p:sp>
    </p:spTree>
    <p:extLst>
      <p:ext uri="{BB962C8B-B14F-4D97-AF65-F5344CB8AC3E}">
        <p14:creationId xmlns:p14="http://schemas.microsoft.com/office/powerpoint/2010/main" val="3689912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整个过程把它顺起来，求解的顺序就是：先求主对角线，然后是次对角线，然后次之，一直斜着往上到右上角的这个元素，右上角的这个元素所对应的就是原问题的答案，这就是我们完整的计算次序。</a:t>
            </a:r>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123</a:t>
            </a:fld>
            <a:endParaRPr lang="en-US" altLang="zh-CN"/>
          </a:p>
        </p:txBody>
      </p:sp>
    </p:spTree>
    <p:extLst>
      <p:ext uri="{BB962C8B-B14F-4D97-AF65-F5344CB8AC3E}">
        <p14:creationId xmlns:p14="http://schemas.microsoft.com/office/powerpoint/2010/main" val="2676912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我们把刚才的过程用转化为程序，主体的框架是这样的：</a:t>
            </a:r>
            <a:endParaRPr lang="en-US" altLang="zh-CN" dirty="0"/>
          </a:p>
          <a:p>
            <a:endParaRPr lang="en-US" altLang="zh-CN" dirty="0"/>
          </a:p>
          <a:p>
            <a:r>
              <a:rPr lang="zh-CN" altLang="en-US" dirty="0"/>
              <a:t>他有三个关键的部分，</a:t>
            </a:r>
            <a:endParaRPr lang="en-US" altLang="zh-CN" dirty="0"/>
          </a:p>
          <a:p>
            <a:endParaRPr lang="en-US" altLang="zh-CN" dirty="0"/>
          </a:p>
          <a:p>
            <a:r>
              <a:rPr lang="zh-CN" altLang="en-US" dirty="0"/>
              <a:t>第一个，是一个</a:t>
            </a:r>
            <a:r>
              <a:rPr lang="en-US" altLang="zh-CN" dirty="0"/>
              <a:t>for</a:t>
            </a:r>
            <a:r>
              <a:rPr lang="zh-CN" altLang="en-US" dirty="0"/>
              <a:t>循环，这个循环变量是什么？这里的循环变量是指当前子问题所对应的矩阵子链的长度，我们是分别从</a:t>
            </a:r>
            <a:r>
              <a:rPr lang="en-US" altLang="zh-CN" dirty="0"/>
              <a:t>2</a:t>
            </a:r>
            <a:r>
              <a:rPr lang="zh-CN" altLang="en-US" dirty="0"/>
              <a:t>、</a:t>
            </a:r>
            <a:r>
              <a:rPr lang="en-US" altLang="zh-CN" dirty="0"/>
              <a:t>3</a:t>
            </a:r>
            <a:r>
              <a:rPr lang="zh-CN" altLang="en-US" dirty="0"/>
              <a:t>一直往大的方向去增长。</a:t>
            </a:r>
            <a:endParaRPr lang="en-US" altLang="zh-CN" dirty="0"/>
          </a:p>
          <a:p>
            <a:endParaRPr lang="en-US" altLang="zh-CN" dirty="0"/>
          </a:p>
          <a:p>
            <a:r>
              <a:rPr lang="zh-CN" altLang="en-US" dirty="0"/>
              <a:t>确定了矩阵子链的长度，我们再去确定长度等于</a:t>
            </a:r>
            <a:r>
              <a:rPr lang="en-US" altLang="zh-CN" dirty="0" err="1"/>
              <a:t>len</a:t>
            </a:r>
            <a:r>
              <a:rPr lang="zh-CN" altLang="en-US" dirty="0"/>
              <a:t>的矩阵子链，他开始矩阵的位置</a:t>
            </a:r>
            <a:r>
              <a:rPr lang="en-US" altLang="zh-CN" dirty="0" err="1"/>
              <a:t>i</a:t>
            </a:r>
            <a:r>
              <a:rPr lang="zh-CN" altLang="en-US" dirty="0"/>
              <a:t>，</a:t>
            </a:r>
            <a:r>
              <a:rPr lang="en-US" altLang="zh-CN" dirty="0" err="1"/>
              <a:t>i</a:t>
            </a:r>
            <a:r>
              <a:rPr lang="zh-CN" altLang="en-US" dirty="0"/>
              <a:t>确定了，长度也确定了，那矩阵子链的结束矩阵的下标是可以算出来的。</a:t>
            </a:r>
            <a:endParaRPr lang="en-US" altLang="zh-CN" dirty="0"/>
          </a:p>
          <a:p>
            <a:endParaRPr lang="en-US" altLang="zh-CN" dirty="0"/>
          </a:p>
          <a:p>
            <a:r>
              <a:rPr lang="zh-CN" altLang="en-US" dirty="0"/>
              <a:t>算出来之后，我们就可以根据递推方程去计算它的最优值，也就是说去枚举这个最优的划分位置</a:t>
            </a:r>
            <a:r>
              <a:rPr lang="en-US" altLang="zh-CN" dirty="0"/>
              <a:t>k</a:t>
            </a:r>
            <a:r>
              <a:rPr lang="zh-CN" altLang="en-US" dirty="0"/>
              <a:t>，然后得到子问题的最优解，最终由易至难的把整个表格，或者说把所有的状态都计算出来，右上角的位置里面的数据就是我们想要的结果。</a:t>
            </a:r>
            <a:endParaRPr lang="en-US" altLang="zh-CN" dirty="0"/>
          </a:p>
          <a:p>
            <a:endParaRPr lang="en-US" altLang="zh-CN" dirty="0"/>
          </a:p>
          <a:p>
            <a:r>
              <a:rPr lang="zh-CN" altLang="en-US" dirty="0"/>
              <a:t>这个算法的时间复杂度我们很容易分析。它是由三层嵌套的</a:t>
            </a:r>
            <a:r>
              <a:rPr lang="en-US" altLang="zh-CN" dirty="0"/>
              <a:t>for</a:t>
            </a:r>
            <a:r>
              <a:rPr lang="zh-CN" altLang="en-US" dirty="0"/>
              <a:t>循环所构成的，而且每一层</a:t>
            </a:r>
            <a:r>
              <a:rPr lang="en-US" altLang="zh-CN" dirty="0"/>
              <a:t>for</a:t>
            </a:r>
            <a:r>
              <a:rPr lang="zh-CN" altLang="en-US" dirty="0"/>
              <a:t>循环都跟矩阵的个数是有关系的，因此它的时间复杂度是大</a:t>
            </a:r>
            <a:r>
              <a:rPr lang="en-US" altLang="zh-CN" dirty="0"/>
              <a:t>O N</a:t>
            </a:r>
            <a:r>
              <a:rPr lang="zh-CN" altLang="en-US" dirty="0"/>
              <a:t>的三次方。除了时间复杂性之外，在整个算法里面，我们还需要一个额外的二维数组来存储每一个状态的值，因此，它的空间开销是大</a:t>
            </a:r>
            <a:r>
              <a:rPr lang="en-US" altLang="zh-CN" dirty="0"/>
              <a:t>O N</a:t>
            </a:r>
            <a:r>
              <a:rPr lang="zh-CN" altLang="en-US" dirty="0"/>
              <a:t>的平方。</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124</a:t>
            </a:fld>
            <a:endParaRPr lang="en-US" altLang="zh-CN"/>
          </a:p>
        </p:txBody>
      </p:sp>
    </p:spTree>
    <p:extLst>
      <p:ext uri="{BB962C8B-B14F-4D97-AF65-F5344CB8AC3E}">
        <p14:creationId xmlns:p14="http://schemas.microsoft.com/office/powerpoint/2010/main" val="15542347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通过刚才我们的这个算法，能够得到了矩阵连乘问题所需要的最少的数乘次数。但是如果我们想得到最优的完全加括号方案，刚才这个过程还不够，还需要第四个步骤，</a:t>
            </a:r>
            <a:r>
              <a:rPr lang="zh-CN" altLang="en-US" sz="1200" b="1" dirty="0">
                <a:solidFill>
                  <a:schemeClr val="accent5">
                    <a:lumMod val="50000"/>
                  </a:schemeClr>
                </a:solidFill>
                <a:latin typeface="微软雅黑" panose="020B0503020204020204" pitchFamily="34" charset="-122"/>
                <a:ea typeface="+mn-ea"/>
              </a:rPr>
              <a:t>构造最优解</a:t>
            </a:r>
            <a:r>
              <a:rPr lang="zh-CN" altLang="en-US" dirty="0"/>
              <a:t>。</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r>
              <a:rPr lang="zh-CN" altLang="en-US" dirty="0"/>
              <a:t>在刚才我们求解整个状态的过程中，我们通过枚举</a:t>
            </a:r>
            <a:r>
              <a:rPr lang="en-US" altLang="zh-CN" dirty="0"/>
              <a:t>k</a:t>
            </a:r>
            <a:r>
              <a:rPr lang="zh-CN" altLang="en-US" dirty="0"/>
              <a:t>找到最优的划分位置，其实这个最优的位置</a:t>
            </a:r>
            <a:r>
              <a:rPr lang="en-US" altLang="zh-CN" dirty="0"/>
              <a:t>k</a:t>
            </a:r>
            <a:r>
              <a:rPr lang="zh-CN" altLang="en-US" dirty="0"/>
              <a:t>，它对于我们去构造最优加括号方案是非常有帮助的，为什么？</a:t>
            </a:r>
            <a:endParaRPr lang="en-US" altLang="zh-CN" dirty="0"/>
          </a:p>
          <a:p>
            <a:endParaRPr lang="en-US" altLang="zh-CN" dirty="0"/>
          </a:p>
          <a:p>
            <a:r>
              <a:rPr lang="zh-CN" altLang="en-US" dirty="0"/>
              <a:t>因为这个值确定了，对于当前矩阵子链，从</a:t>
            </a:r>
            <a:r>
              <a:rPr lang="en-US" altLang="zh-CN" dirty="0"/>
              <a:t>AI</a:t>
            </a:r>
            <a:r>
              <a:rPr lang="zh-CN" altLang="en-US" dirty="0"/>
              <a:t>到</a:t>
            </a:r>
            <a:r>
              <a:rPr lang="en-US" altLang="zh-CN" dirty="0"/>
              <a:t>AJ</a:t>
            </a:r>
            <a:r>
              <a:rPr lang="zh-CN" altLang="en-US" dirty="0"/>
              <a:t>，最后一次乘法所发生的位置，或者是说，如果说按分治的思想，我就知道他断开的位置在什么地方。</a:t>
            </a:r>
            <a:endParaRPr lang="en-US" altLang="zh-CN" dirty="0"/>
          </a:p>
          <a:p>
            <a:endParaRPr lang="en-US" altLang="zh-CN" dirty="0"/>
          </a:p>
          <a:p>
            <a:r>
              <a:rPr lang="zh-CN" altLang="en-US" dirty="0"/>
              <a:t>确定了最外面的断开位置，对于里面的每一个矩阵子链来说，我们是可以递归的去处理，由外而内，或者说自顶向下，可以一层一层的根据最优位置</a:t>
            </a:r>
            <a:r>
              <a:rPr lang="en-US" altLang="zh-CN" dirty="0"/>
              <a:t>k</a:t>
            </a:r>
            <a:r>
              <a:rPr lang="zh-CN" altLang="en-US" dirty="0"/>
              <a:t>，去确定矩阵连乘所断开的位置，然后就可以通过断开的位置，去构造完全加括号方案。。。。下面我们看一个具体的例子。</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125</a:t>
            </a:fld>
            <a:endParaRPr lang="en-US" altLang="zh-CN"/>
          </a:p>
        </p:txBody>
      </p:sp>
    </p:spTree>
    <p:extLst>
      <p:ext uri="{BB962C8B-B14F-4D97-AF65-F5344CB8AC3E}">
        <p14:creationId xmlns:p14="http://schemas.microsoft.com/office/powerpoint/2010/main" val="633014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根据刚才的整个多阶段决策，或者说递推的过程，我们除了计算它的最小的数乘次数，同时还用</a:t>
            </a:r>
            <a:r>
              <a:rPr lang="en-US" altLang="zh-CN" dirty="0"/>
              <a:t>S</a:t>
            </a:r>
            <a:r>
              <a:rPr lang="zh-CN" altLang="en-US" dirty="0"/>
              <a:t>值来记录最优的断开位置</a:t>
            </a:r>
            <a:r>
              <a:rPr lang="en-US" altLang="zh-CN" dirty="0"/>
              <a:t>k</a:t>
            </a:r>
            <a:r>
              <a:rPr lang="zh-CN" altLang="en-US" dirty="0"/>
              <a:t>。</a:t>
            </a:r>
            <a:endParaRPr lang="en-US" altLang="zh-CN" dirty="0"/>
          </a:p>
          <a:p>
            <a:endParaRPr lang="en-US" altLang="zh-CN" dirty="0"/>
          </a:p>
          <a:p>
            <a:r>
              <a:rPr lang="zh-CN" altLang="en-US" dirty="0"/>
              <a:t>到最终把这个矩阵构造出来了之后，那我们先来考虑这个</a:t>
            </a:r>
            <a:r>
              <a:rPr lang="en-US" altLang="zh-CN" dirty="0"/>
              <a:t>S[1,6]</a:t>
            </a:r>
            <a:r>
              <a:rPr lang="zh-CN" altLang="en-US" dirty="0"/>
              <a:t>的值，</a:t>
            </a:r>
            <a:r>
              <a:rPr lang="en-US" altLang="zh-CN" dirty="0"/>
              <a:t>S[1,6]</a:t>
            </a:r>
            <a:r>
              <a:rPr lang="zh-CN" altLang="en-US" dirty="0"/>
              <a:t>的值等于三，那它的物理含义是指，对于输入的决策链来说，它从</a:t>
            </a:r>
            <a:r>
              <a:rPr lang="en-US" altLang="zh-CN" dirty="0"/>
              <a:t>A3</a:t>
            </a:r>
            <a:r>
              <a:rPr lang="zh-CN" altLang="en-US" dirty="0"/>
              <a:t>后面断开。</a:t>
            </a:r>
            <a:endParaRPr lang="en-US" altLang="zh-CN" dirty="0"/>
          </a:p>
          <a:p>
            <a:endParaRPr lang="en-US" altLang="zh-CN" dirty="0"/>
          </a:p>
          <a:p>
            <a:r>
              <a:rPr lang="zh-CN" altLang="en-US" dirty="0"/>
              <a:t>前面是一个子问题，后面是一个子问题，得到这样的一个加括号的方式。</a:t>
            </a:r>
            <a:endParaRPr lang="en-US" altLang="zh-CN" dirty="0"/>
          </a:p>
          <a:p>
            <a:endParaRPr lang="en-US" altLang="zh-CN" dirty="0"/>
          </a:p>
          <a:p>
            <a:r>
              <a:rPr lang="zh-CN" altLang="en-US" dirty="0"/>
              <a:t>我们再来考虑左边的这一个子矩阵链。</a:t>
            </a:r>
            <a:r>
              <a:rPr lang="en-US" altLang="zh-CN" dirty="0"/>
              <a:t>A1</a:t>
            </a:r>
            <a:r>
              <a:rPr lang="zh-CN" altLang="en-US" dirty="0"/>
              <a:t>、</a:t>
            </a:r>
            <a:r>
              <a:rPr lang="en-US" altLang="zh-CN" dirty="0"/>
              <a:t>a2</a:t>
            </a:r>
            <a:r>
              <a:rPr lang="zh-CN" altLang="en-US" dirty="0"/>
              <a:t>到</a:t>
            </a:r>
            <a:r>
              <a:rPr lang="en-US" altLang="zh-CN" dirty="0"/>
              <a:t>A3</a:t>
            </a:r>
            <a:r>
              <a:rPr lang="zh-CN" altLang="en-US" dirty="0"/>
              <a:t>，我们可以看出，</a:t>
            </a:r>
            <a:r>
              <a:rPr lang="en-US" altLang="zh-CN" dirty="0"/>
              <a:t>S[1,3]</a:t>
            </a:r>
            <a:r>
              <a:rPr lang="zh-CN" altLang="en-US" dirty="0"/>
              <a:t>的值等于一，我们要从</a:t>
            </a:r>
            <a:r>
              <a:rPr lang="en-US" altLang="zh-CN" dirty="0"/>
              <a:t>A1</a:t>
            </a:r>
            <a:r>
              <a:rPr lang="zh-CN" altLang="en-US" dirty="0"/>
              <a:t>后面把它断开，这样我们可以得到前半部分的加括号的方案；</a:t>
            </a:r>
            <a:endParaRPr lang="en-US" altLang="zh-CN" dirty="0"/>
          </a:p>
          <a:p>
            <a:endParaRPr lang="en-US" altLang="zh-CN" dirty="0"/>
          </a:p>
          <a:p>
            <a:r>
              <a:rPr lang="zh-CN" altLang="en-US" dirty="0"/>
              <a:t>然后来考虑后半部分</a:t>
            </a:r>
            <a:r>
              <a:rPr lang="en-US" altLang="zh-CN" dirty="0"/>
              <a:t>A</a:t>
            </a:r>
            <a:r>
              <a:rPr lang="zh-CN" altLang="en-US" dirty="0"/>
              <a:t>四到</a:t>
            </a:r>
            <a:r>
              <a:rPr lang="en-US" altLang="zh-CN" dirty="0"/>
              <a:t>A</a:t>
            </a:r>
            <a:r>
              <a:rPr lang="zh-CN" altLang="en-US" dirty="0"/>
              <a:t>六的完全加括号方案，</a:t>
            </a:r>
            <a:r>
              <a:rPr lang="en-US" altLang="zh-CN" dirty="0"/>
              <a:t>S[4,6]</a:t>
            </a:r>
            <a:r>
              <a:rPr lang="zh-CN" altLang="en-US" dirty="0"/>
              <a:t>的值等于</a:t>
            </a:r>
            <a:r>
              <a:rPr lang="en-US" altLang="zh-CN" dirty="0"/>
              <a:t>5</a:t>
            </a:r>
            <a:r>
              <a:rPr lang="zh-CN" altLang="en-US" dirty="0"/>
              <a:t>，也就是说我们要从</a:t>
            </a:r>
            <a:r>
              <a:rPr lang="en-US" altLang="zh-CN" dirty="0"/>
              <a:t>A5</a:t>
            </a:r>
            <a:r>
              <a:rPr lang="zh-CN" altLang="en-US" dirty="0"/>
              <a:t>后面断开，这样我们就得到下面的后半部分的完全加括号方案。</a:t>
            </a:r>
            <a:endParaRPr lang="en-US" altLang="zh-CN" dirty="0"/>
          </a:p>
          <a:p>
            <a:endParaRPr lang="en-US" altLang="zh-CN" dirty="0"/>
          </a:p>
          <a:p>
            <a:r>
              <a:rPr lang="zh-CN" altLang="en-US" dirty="0"/>
              <a:t>综合起来就可以得到完整的最优加括号方案。因此通过自顶向下的过程可以去构造最优加括号方案。</a:t>
            </a:r>
            <a:endParaRPr lang="en-US" altLang="zh-CN" dirty="0"/>
          </a:p>
          <a:p>
            <a:endParaRPr lang="en-US" altLang="zh-CN" dirty="0"/>
          </a:p>
          <a:p>
            <a:r>
              <a:rPr lang="zh-CN" altLang="en-US" dirty="0"/>
              <a:t>到目前位置，我们主要学习了基于状态表示和状态转移方程怎样通过自低向上或者说由易至难的这样的一个顺序，来求解矩阵连乘问题的最优值，并且也学习了通过自顶向下的逻辑来构造最优的完全加括号方案。</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126</a:t>
            </a:fld>
            <a:endParaRPr lang="en-US" altLang="zh-CN"/>
          </a:p>
        </p:txBody>
      </p:sp>
    </p:spTree>
    <p:extLst>
      <p:ext uri="{BB962C8B-B14F-4D97-AF65-F5344CB8AC3E}">
        <p14:creationId xmlns:p14="http://schemas.microsoft.com/office/powerpoint/2010/main" val="3176909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下面我们来学习矩阵连乘问题的备忘录求解方法。</a:t>
            </a:r>
            <a:endParaRPr lang="en-US" altLang="zh-CN" dirty="0"/>
          </a:p>
          <a:p>
            <a:endParaRPr lang="en-US" altLang="zh-CN" dirty="0"/>
          </a:p>
          <a:p>
            <a:r>
              <a:rPr lang="zh-CN" altLang="en-US" dirty="0"/>
              <a:t>再回顾一下我们前面所讲的内容，我们确定了矩阵连乘问题的状态和状态表示，以及他的状态转移方程。其实状态转移方程，本质上来说，它就是一个递推方程，根据我们第三讲分治策略的原理，我们完全可以根据这样的递推方程去构造递归的算法，那现在我们来尝试一下。</a:t>
            </a:r>
            <a:endParaRPr lang="en-US" altLang="zh-CN" dirty="0"/>
          </a:p>
          <a:p>
            <a:endParaRPr lang="en-US" altLang="zh-CN" dirty="0"/>
          </a:p>
          <a:p>
            <a:r>
              <a:rPr lang="zh-CN" altLang="en-US" dirty="0"/>
              <a:t>其实根据这个递推方程，我们可以构造递归算法，在这个递归算法里面，前面</a:t>
            </a:r>
            <a:r>
              <a:rPr lang="en-US" altLang="zh-CN" b="1" dirty="0"/>
              <a:t>if</a:t>
            </a:r>
            <a:r>
              <a:rPr lang="zh-CN" altLang="en-US" b="1" dirty="0"/>
              <a:t>语句是递归的出口</a:t>
            </a:r>
            <a:r>
              <a:rPr lang="zh-CN" altLang="en-US" dirty="0"/>
              <a:t>，也就是说它的边界条件，</a:t>
            </a:r>
            <a:endParaRPr lang="en-US" altLang="zh-CN" dirty="0"/>
          </a:p>
          <a:p>
            <a:endParaRPr lang="en-US" altLang="zh-CN" dirty="0"/>
          </a:p>
          <a:p>
            <a:r>
              <a:rPr lang="zh-CN" altLang="en-US" dirty="0"/>
              <a:t>然后</a:t>
            </a:r>
            <a:r>
              <a:rPr lang="zh-CN" altLang="en-US" b="1" dirty="0"/>
              <a:t>这里有一个枚举的过程，我们映射成一个</a:t>
            </a:r>
            <a:r>
              <a:rPr lang="en-US" altLang="zh-CN" b="1" dirty="0"/>
              <a:t>for</a:t>
            </a:r>
            <a:r>
              <a:rPr lang="zh-CN" altLang="en-US" b="1" dirty="0"/>
              <a:t>循环</a:t>
            </a:r>
            <a:r>
              <a:rPr lang="zh-CN" altLang="en-US" dirty="0"/>
              <a:t>的过程。在佛如循环里面，我们就是按照这个递推方程，然后去计算每一个</a:t>
            </a:r>
            <a:r>
              <a:rPr lang="en-US" altLang="zh-CN" dirty="0"/>
              <a:t>K</a:t>
            </a:r>
            <a:r>
              <a:rPr lang="zh-CN" altLang="en-US" dirty="0"/>
              <a:t>的情况下，它所对应的值，并且把这个最优的答案给记录下来。</a:t>
            </a:r>
            <a:endParaRPr lang="en-US" altLang="zh-CN" dirty="0"/>
          </a:p>
          <a:p>
            <a:endParaRPr lang="en-US" altLang="zh-CN" dirty="0"/>
          </a:p>
          <a:p>
            <a:r>
              <a:rPr lang="zh-CN" altLang="en-US" dirty="0"/>
              <a:t>这个程序非常简单，它的时间复杂度怎么样呢？我们可以来分析一下，对于这个算法来说，他的时间复杂度是一个指数级别的。</a:t>
            </a:r>
            <a:endParaRPr lang="en-US" altLang="zh-CN" dirty="0"/>
          </a:p>
          <a:p>
            <a:endParaRPr lang="en-US" altLang="zh-CN" dirty="0"/>
          </a:p>
          <a:p>
            <a:r>
              <a:rPr lang="zh-CN" altLang="en-US" dirty="0"/>
              <a:t>如果说输入是</a:t>
            </a:r>
            <a:r>
              <a:rPr lang="en-US" altLang="zh-CN" dirty="0" err="1"/>
              <a:t>Pn</a:t>
            </a:r>
            <a:r>
              <a:rPr lang="zh-CN" altLang="en-US" dirty="0"/>
              <a:t>的话，因为它这里有</a:t>
            </a:r>
            <a:r>
              <a:rPr lang="en-US" altLang="zh-CN" dirty="0"/>
              <a:t>n-1</a:t>
            </a:r>
            <a:r>
              <a:rPr lang="zh-CN" altLang="en-US" dirty="0"/>
              <a:t>次循环，每一次循环里面都有两次递归调用，因此综合起来它的复杂度会非常高，可以达到指数级别。我们知道，如果是指数级别复杂度，当问题规模稍微增大一点，都很难在理想的时间内得到想要的结果，这个问题就没有其他的优化办法了么，答案肯定是有的，这个时候我们就需要对这个问题做一下改进。我们现在把这个递归的过程演示一下。</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127</a:t>
            </a:fld>
            <a:endParaRPr lang="en-US" altLang="zh-CN"/>
          </a:p>
        </p:txBody>
      </p:sp>
    </p:spTree>
    <p:extLst>
      <p:ext uri="{BB962C8B-B14F-4D97-AF65-F5344CB8AC3E}">
        <p14:creationId xmlns:p14="http://schemas.microsoft.com/office/powerpoint/2010/main" val="5833095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按递归算法的执行过程是这样的：</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我们要算</a:t>
            </a:r>
            <a:r>
              <a:rPr lang="en-US" altLang="zh-CN" dirty="0"/>
              <a:t>A4</a:t>
            </a:r>
            <a:r>
              <a:rPr lang="zh-CN" altLang="en-US" dirty="0"/>
              <a:t>的值，我们先来算</a:t>
            </a:r>
            <a:r>
              <a:rPr lang="en-US" altLang="zh-CN" dirty="0"/>
              <a:t>m[1,1]</a:t>
            </a:r>
            <a:r>
              <a:rPr lang="zh-CN" altLang="en-US" dirty="0"/>
              <a:t>，然后算</a:t>
            </a:r>
            <a:r>
              <a:rPr lang="en-US" altLang="zh-CN" dirty="0"/>
              <a:t>M[2,4</a:t>
            </a:r>
            <a:r>
              <a:rPr lang="zh-CN" altLang="en-US" dirty="0"/>
              <a:t>。当这个算完了之后，也就意味着当</a:t>
            </a:r>
            <a:r>
              <a:rPr lang="en-US" altLang="zh-CN" dirty="0"/>
              <a:t>K</a:t>
            </a:r>
            <a:r>
              <a:rPr lang="zh-CN" altLang="en-US" dirty="0"/>
              <a:t>等于一的情况通过递归的方式处理完了。</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然后我们再去考虑</a:t>
            </a:r>
            <a:r>
              <a:rPr lang="en-US" altLang="zh-CN" dirty="0"/>
              <a:t>K</a:t>
            </a:r>
            <a:r>
              <a:rPr lang="zh-CN" altLang="en-US" dirty="0"/>
              <a:t>等于二的情况。</a:t>
            </a:r>
            <a:r>
              <a:rPr lang="en-US" altLang="zh-CN" dirty="0"/>
              <a:t>k</a:t>
            </a:r>
            <a:r>
              <a:rPr lang="zh-CN" altLang="en-US" dirty="0"/>
              <a:t>等于二时，也要去分解为两个问题，一个是</a:t>
            </a:r>
            <a:r>
              <a:rPr lang="en-US" altLang="zh-CN" dirty="0"/>
              <a:t>M12</a:t>
            </a:r>
            <a:r>
              <a:rPr lang="zh-CN" altLang="en-US" dirty="0"/>
              <a:t>，</a:t>
            </a:r>
            <a:r>
              <a:rPr lang="en-US" altLang="zh-CN" dirty="0"/>
              <a:t> M12</a:t>
            </a:r>
            <a:r>
              <a:rPr lang="zh-CN" altLang="en-US" dirty="0"/>
              <a:t>递归的去处理。然后再考虑</a:t>
            </a:r>
            <a:r>
              <a:rPr lang="en-US" altLang="zh-CN" dirty="0"/>
              <a:t>M</a:t>
            </a:r>
            <a:r>
              <a:rPr lang="zh-CN" altLang="en-US" dirty="0"/>
              <a:t>三四这个问题，他也同样的递归处理；</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之后我们考虑</a:t>
            </a:r>
            <a:r>
              <a:rPr lang="en-US" altLang="zh-CN" dirty="0"/>
              <a:t>k</a:t>
            </a:r>
            <a:r>
              <a:rPr lang="zh-CN" altLang="en-US" dirty="0"/>
              <a:t>等于三的情况，它分解成两个子问题：一个是</a:t>
            </a:r>
            <a:r>
              <a:rPr lang="en-US" altLang="zh-CN" dirty="0"/>
              <a:t>M13</a:t>
            </a:r>
            <a:r>
              <a:rPr lang="zh-CN" altLang="en-US" dirty="0"/>
              <a:t>的递归处理，递归处理的这个过程，是非常漫长的；一个是</a:t>
            </a:r>
            <a:r>
              <a:rPr lang="en-US" altLang="zh-CN" dirty="0"/>
              <a:t>M44</a:t>
            </a:r>
            <a:r>
              <a:rPr lang="zh-CN" altLang="en-US" dirty="0"/>
              <a:t>，它是一个基础的问题，可以直接得到结果。</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通过这样的一个展示，我们可以看出来，哪怕是求四个矩阵相乘的问题，它整个递归调用过程是非常复杂的。如果我们仔细的观察一下，会发现在整个递归的过程中，他有很多节点是重复的，那我们想要提高整个调用的效率的话，需要去尽量的避免这些重复的递归调用，因此，我们可以基于这样的思想得出备忘录方法。在图里面，这些蓝色框所代表这些问题都是重复的计算。</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128</a:t>
            </a:fld>
            <a:endParaRPr lang="en-US" altLang="zh-CN"/>
          </a:p>
        </p:txBody>
      </p:sp>
    </p:spTree>
    <p:extLst>
      <p:ext uri="{BB962C8B-B14F-4D97-AF65-F5344CB8AC3E}">
        <p14:creationId xmlns:p14="http://schemas.microsoft.com/office/powerpoint/2010/main" val="2999740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备忘录的方法我们可以这么来描述。</a:t>
            </a:r>
          </a:p>
          <a:p>
            <a:endParaRPr lang="en-US" altLang="zh-CN" dirty="0"/>
          </a:p>
          <a:p>
            <a:r>
              <a:rPr lang="zh-CN" altLang="en-US" dirty="0"/>
              <a:t>用一个表格来保存已经解决了这些子问题的答案，那再下次需要解决这些子问题的时候，我们只要从表格中提取现成的答案就可以了，而不需要去重新计算。当然，如果说刚才的问题，他还没有答案，那我们就用递归调用的方法求出他所需要的结果，并且把求出来结果保存到表格里面。</a:t>
            </a:r>
            <a:endParaRPr lang="en-US" altLang="zh-CN" dirty="0"/>
          </a:p>
          <a:p>
            <a:endParaRPr lang="en-US" altLang="zh-CN" dirty="0"/>
          </a:p>
          <a:p>
            <a:r>
              <a:rPr lang="zh-CN" altLang="en-US" dirty="0"/>
              <a:t>其实备忘录的方法和直接递归的方法，从逻辑结构来说是一样的，它都是通过自顶向下的方式来处理代码，比较简单。其区别就在于，备忘录的方法，他为每一个解决过的问题建立了备忘录，也就是说把已经求解过的那些问题的答案记录下来了，下一次我们直接拿现成的答案就可以避免重复的计算。</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129</a:t>
            </a:fld>
            <a:endParaRPr lang="en-US" altLang="zh-CN"/>
          </a:p>
        </p:txBody>
      </p:sp>
    </p:spTree>
    <p:extLst>
      <p:ext uri="{BB962C8B-B14F-4D97-AF65-F5344CB8AC3E}">
        <p14:creationId xmlns:p14="http://schemas.microsoft.com/office/powerpoint/2010/main" val="3694153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我们基于备忘录方法把刚才的这一个递归的算法做一个改造。</a:t>
            </a:r>
            <a:endParaRPr lang="en-US" altLang="zh-CN" dirty="0"/>
          </a:p>
          <a:p>
            <a:endParaRPr lang="en-US" altLang="zh-CN" dirty="0"/>
          </a:p>
          <a:p>
            <a:r>
              <a:rPr lang="zh-CN" altLang="en-US" dirty="0"/>
              <a:t>其实需要改变的地方非常少，只要加两个地方，第一个</a:t>
            </a:r>
            <a:r>
              <a:rPr lang="zh-CN" altLang="en-US" b="1" dirty="0"/>
              <a:t>我们要申请一个全局的数组去保存中间计算的结果</a:t>
            </a:r>
            <a:r>
              <a:rPr lang="zh-CN" altLang="en-US" dirty="0"/>
              <a:t>，并</a:t>
            </a:r>
            <a:r>
              <a:rPr lang="zh-CN" altLang="en-US" b="1" dirty="0"/>
              <a:t>将他们初始化为负一</a:t>
            </a:r>
            <a:r>
              <a:rPr lang="zh-CN" altLang="en-US" dirty="0"/>
              <a:t>，表示每一个问题都没有计算过。</a:t>
            </a:r>
            <a:endParaRPr lang="en-US" altLang="zh-CN" dirty="0"/>
          </a:p>
          <a:p>
            <a:endParaRPr lang="en-US" altLang="zh-CN" dirty="0"/>
          </a:p>
          <a:p>
            <a:r>
              <a:rPr lang="zh-CN" altLang="en-US" dirty="0"/>
              <a:t>然后，在这个递归函数里面，加一个判断条件，在第一步，我们先判断一下当前要求解的那个问题，他有没有现成的答案，</a:t>
            </a:r>
            <a:r>
              <a:rPr lang="zh-CN" altLang="en-US" b="1" dirty="0"/>
              <a:t>如果说它不等于负一，换句话说他有现成答案，</a:t>
            </a:r>
            <a:r>
              <a:rPr lang="zh-CN" altLang="en-US" dirty="0"/>
              <a:t>我直接把这个备忘录里面所对应的值返回来就可以了，这个时候非常快，不需要递归。它等于负一，也就是说之前这个问题没有求解过，我们需要对它去进行递归的处理，就按常规的逻辑去计算后面的部分，跟朴素的递归算法是一样的。</a:t>
            </a:r>
            <a:endParaRPr lang="en-US" altLang="zh-CN" dirty="0"/>
          </a:p>
          <a:p>
            <a:endParaRPr lang="en-US" altLang="zh-CN" dirty="0"/>
          </a:p>
          <a:p>
            <a:r>
              <a:rPr lang="zh-CN" altLang="en-US" dirty="0"/>
              <a:t>最后要注意，等把他算完了之后，要把结果保存到备忘录里面。那通过增加这两个地方之后，我们就使得整个算法的执行效率得到提高。下面我们通过这样的一个演示，来增强一下理解。</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130</a:t>
            </a:fld>
            <a:endParaRPr lang="en-US" altLang="zh-CN"/>
          </a:p>
        </p:txBody>
      </p:sp>
    </p:spTree>
    <p:extLst>
      <p:ext uri="{BB962C8B-B14F-4D97-AF65-F5344CB8AC3E}">
        <p14:creationId xmlns:p14="http://schemas.microsoft.com/office/powerpoint/2010/main" val="3942171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递归的这个过程跟朴素的这个递归算法还是一样的，</a:t>
            </a:r>
            <a:endParaRPr lang="en-US" altLang="zh-CN" dirty="0"/>
          </a:p>
          <a:p>
            <a:endParaRPr lang="en-US" altLang="zh-CN" dirty="0"/>
          </a:p>
          <a:p>
            <a:r>
              <a:rPr lang="zh-CN" altLang="en-US" dirty="0"/>
              <a:t>前面就是当</a:t>
            </a:r>
            <a:r>
              <a:rPr lang="en-US" altLang="zh-CN" dirty="0"/>
              <a:t>K</a:t>
            </a:r>
            <a:r>
              <a:rPr lang="zh-CN" altLang="en-US" dirty="0"/>
              <a:t>等于一的情形，它所对应的递归调用树。</a:t>
            </a:r>
            <a:endParaRPr lang="en-US" altLang="zh-CN" dirty="0"/>
          </a:p>
          <a:p>
            <a:endParaRPr lang="en-US" altLang="zh-CN" dirty="0"/>
          </a:p>
          <a:p>
            <a:r>
              <a:rPr lang="zh-CN" altLang="en-US" dirty="0"/>
              <a:t>当</a:t>
            </a:r>
            <a:r>
              <a:rPr lang="en-US" altLang="zh-CN" dirty="0"/>
              <a:t>K</a:t>
            </a:r>
            <a:r>
              <a:rPr lang="zh-CN" altLang="en-US" dirty="0"/>
              <a:t>等于二的时候，它所对应的这个调用树，然后在这里面，当处理</a:t>
            </a:r>
            <a:r>
              <a:rPr lang="en-US" altLang="zh-CN" dirty="0"/>
              <a:t>M34</a:t>
            </a:r>
            <a:r>
              <a:rPr lang="zh-CN" altLang="en-US" dirty="0"/>
              <a:t>的时候，大家注意了，这个时候体现了差别，他没有递归的去处理，相反他直接去返还对应的结果，为什么？因为</a:t>
            </a:r>
            <a:r>
              <a:rPr lang="en-US" altLang="zh-CN" dirty="0"/>
              <a:t>M34</a:t>
            </a:r>
            <a:r>
              <a:rPr lang="zh-CN" altLang="en-US" dirty="0"/>
              <a:t>在之前已经算过了，所以他就直接从表格里面去拿到答案，就返回我们上一级的调用。</a:t>
            </a:r>
            <a:endParaRPr lang="en-US" altLang="zh-CN" dirty="0"/>
          </a:p>
          <a:p>
            <a:endParaRPr lang="en-US" altLang="zh-CN" dirty="0"/>
          </a:p>
          <a:p>
            <a:r>
              <a:rPr lang="zh-CN" altLang="en-US" dirty="0"/>
              <a:t>对于</a:t>
            </a:r>
            <a:r>
              <a:rPr lang="en-US" altLang="zh-CN" dirty="0"/>
              <a:t>K</a:t>
            </a:r>
            <a:r>
              <a:rPr lang="zh-CN" altLang="en-US" dirty="0"/>
              <a:t>等于三的时候，也是依次去处理，对于</a:t>
            </a:r>
            <a:r>
              <a:rPr lang="en-US" altLang="zh-CN" dirty="0"/>
              <a:t>M13</a:t>
            </a:r>
            <a:r>
              <a:rPr lang="zh-CN" altLang="en-US" dirty="0"/>
              <a:t>这个子问题来说，它的问题，</a:t>
            </a:r>
            <a:r>
              <a:rPr lang="en-US" altLang="zh-CN" dirty="0"/>
              <a:t>M23</a:t>
            </a:r>
            <a:r>
              <a:rPr lang="zh-CN" altLang="en-US" dirty="0"/>
              <a:t>在之前已经计算过，因此直接返回现成的答案。</a:t>
            </a:r>
            <a:r>
              <a:rPr lang="en-US" altLang="zh-CN" dirty="0"/>
              <a:t>M12</a:t>
            </a:r>
            <a:r>
              <a:rPr lang="zh-CN" altLang="en-US" dirty="0"/>
              <a:t>也是之前有现成的，结果返回现成的答案。这个过程一直执行到最后一个问题。</a:t>
            </a:r>
            <a:endParaRPr lang="en-US" altLang="zh-CN" dirty="0"/>
          </a:p>
          <a:p>
            <a:endParaRPr lang="en-US" altLang="zh-CN" dirty="0"/>
          </a:p>
          <a:p>
            <a:r>
              <a:rPr lang="zh-CN" altLang="en-US" dirty="0"/>
              <a:t>那整个完整的过程执行完了之后，我们可以观察到，对于这三个蓝色框内节点，它都是有直接返回结果，然后避免了重复的递归处理，因此他的效率就可以得到提高。</a:t>
            </a:r>
            <a:endParaRPr lang="en-US" altLang="zh-CN" dirty="0"/>
          </a:p>
          <a:p>
            <a:endParaRPr lang="en-US" altLang="zh-CN" dirty="0"/>
          </a:p>
          <a:p>
            <a:r>
              <a:rPr lang="zh-CN" altLang="en-US" dirty="0"/>
              <a:t>到这里，备忘录方法就介绍完了，它是一个自顶向下的求解算法，他基本的思想，他还是需要依赖于最优子结构性质和状态转移方程，但是他跟自底向上求解的方式不一样，是一个自顶向下的顺序，它的程序结构比较简单。</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131</a:t>
            </a:fld>
            <a:endParaRPr lang="en-US" altLang="zh-CN"/>
          </a:p>
        </p:txBody>
      </p:sp>
    </p:spTree>
    <p:extLst>
      <p:ext uri="{BB962C8B-B14F-4D97-AF65-F5344CB8AC3E}">
        <p14:creationId xmlns:p14="http://schemas.microsoft.com/office/powerpoint/2010/main" val="3225947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本次课继续学习动态规划方法，以最长公共子序列问题为例，学习利用动态规划方法求解组合问题。在进行问题描述前，先介绍三个相关概念：</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1.</a:t>
            </a:r>
            <a:r>
              <a:rPr lang="zh-CN" altLang="en-US" dirty="0"/>
              <a:t>子序列。。。</a:t>
            </a:r>
          </a:p>
          <a:p>
            <a:r>
              <a:rPr lang="zh-CN" altLang="en-US" dirty="0"/>
              <a:t>即从给定序列中随意的去调若干个元素所形成的序列。注意，去掉的元素可以不连续，例如：</a:t>
            </a:r>
            <a:endParaRPr lang="en-US" altLang="zh-CN" dirty="0"/>
          </a:p>
          <a:p>
            <a:r>
              <a:rPr lang="en-US" altLang="zh-CN" dirty="0"/>
              <a:t>2.</a:t>
            </a:r>
            <a:r>
              <a:rPr lang="zh-CN" altLang="en-US" dirty="0"/>
              <a:t>前缀。。。</a:t>
            </a:r>
            <a:endParaRPr lang="en-US" altLang="zh-CN" dirty="0"/>
          </a:p>
          <a:p>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的第</a:t>
            </a:r>
            <a:r>
              <a:rPr lang="en-US" altLang="zh-CN" b="1" i="1" dirty="0" err="1">
                <a:solidFill>
                  <a:srgbClr val="203864"/>
                </a:solidFill>
                <a:latin typeface="Times New Roman" panose="02020603050405020304" pitchFamily="18" charset="0"/>
                <a:ea typeface="+mn-ea"/>
              </a:rPr>
              <a:t>i</a:t>
            </a:r>
            <a:r>
              <a:rPr lang="zh-CN" altLang="en-US" b="1" dirty="0">
                <a:solidFill>
                  <a:srgbClr val="203864"/>
                </a:solidFill>
                <a:latin typeface="微软雅黑" panose="020B0503020204020204" pitchFamily="34" charset="-122"/>
                <a:ea typeface="+mn-ea"/>
              </a:rPr>
              <a:t>前缀</a:t>
            </a:r>
            <a:r>
              <a:rPr lang="en-US" altLang="zh-CN" b="1" i="1" dirty="0">
                <a:solidFill>
                  <a:srgbClr val="203864"/>
                </a:solidFill>
                <a:latin typeface="Times New Roman" panose="02020603050405020304" pitchFamily="18" charset="0"/>
                <a:ea typeface="+mn-ea"/>
              </a:rPr>
              <a:t>X</a:t>
            </a:r>
            <a:r>
              <a:rPr lang="en-US" altLang="zh-CN" sz="800" b="1" i="1" dirty="0">
                <a:solidFill>
                  <a:srgbClr val="203864"/>
                </a:solidFill>
                <a:latin typeface="Times New Roman" panose="02020603050405020304" pitchFamily="18" charset="0"/>
                <a:ea typeface="+mn-ea"/>
              </a:rPr>
              <a:t>(</a:t>
            </a:r>
            <a:r>
              <a:rPr lang="en-US" altLang="zh-CN" sz="800" b="1" i="1" dirty="0" err="1">
                <a:solidFill>
                  <a:srgbClr val="203864"/>
                </a:solidFill>
                <a:latin typeface="Times New Roman" panose="02020603050405020304" pitchFamily="18" charset="0"/>
                <a:ea typeface="+mn-ea"/>
              </a:rPr>
              <a:t>i</a:t>
            </a:r>
            <a:r>
              <a:rPr lang="en-US" altLang="zh-CN" sz="800" b="1" i="1" dirty="0">
                <a:solidFill>
                  <a:srgbClr val="203864"/>
                </a:solidFill>
                <a:latin typeface="Times New Roman" panose="02020603050405020304" pitchFamily="18" charset="0"/>
                <a:ea typeface="+mn-ea"/>
              </a:rPr>
              <a:t>)</a:t>
            </a:r>
            <a:r>
              <a:rPr lang="zh-CN" altLang="en-US" b="1" dirty="0">
                <a:solidFill>
                  <a:srgbClr val="203864"/>
                </a:solidFill>
                <a:latin typeface="微软雅黑" panose="020B0503020204020204" pitchFamily="34" charset="-122"/>
                <a:ea typeface="+mn-ea"/>
              </a:rPr>
              <a:t>是一个序列，</a:t>
            </a:r>
            <a:r>
              <a:rPr lang="zh-CN" altLang="en-US" dirty="0"/>
              <a:t>由</a:t>
            </a:r>
            <a:r>
              <a:rPr lang="en-US" altLang="zh-CN" dirty="0"/>
              <a:t>X</a:t>
            </a:r>
            <a:r>
              <a:rPr lang="zh-CN" altLang="en-US" dirty="0"/>
              <a:t>的前</a:t>
            </a:r>
            <a:r>
              <a:rPr lang="en-US" altLang="zh-CN" dirty="0" err="1"/>
              <a:t>i</a:t>
            </a:r>
            <a:r>
              <a:rPr lang="zh-CN" altLang="en-US" dirty="0"/>
              <a:t>个元素组成，与子序列不同，第</a:t>
            </a:r>
            <a:r>
              <a:rPr lang="en-US" altLang="zh-CN" dirty="0" err="1"/>
              <a:t>i</a:t>
            </a:r>
            <a:r>
              <a:rPr lang="zh-CN" altLang="en-US" dirty="0"/>
              <a:t>前缀中的元素是连续的。</a:t>
            </a:r>
            <a:endParaRPr lang="en-US" altLang="zh-CN" dirty="0"/>
          </a:p>
          <a:p>
            <a:r>
              <a:rPr lang="en-US" altLang="zh-CN" dirty="0"/>
              <a:t>3.</a:t>
            </a:r>
            <a:r>
              <a:rPr lang="zh-CN" altLang="en-US" dirty="0"/>
              <a:t>公共子序列。。。</a:t>
            </a:r>
            <a:endParaRPr lang="en-US" altLang="zh-CN" dirty="0"/>
          </a:p>
          <a:p>
            <a:endParaRPr lang="en-US" altLang="zh-CN" dirty="0"/>
          </a:p>
          <a:p>
            <a:r>
              <a:rPr lang="zh-CN" altLang="en-US" dirty="0"/>
              <a:t>因此，最长公共子序列问题就是。。。</a:t>
            </a:r>
            <a:endParaRPr lang="en-US" altLang="zh-CN" dirty="0"/>
          </a:p>
          <a:p>
            <a:endParaRPr lang="en-US" altLang="zh-CN" dirty="0"/>
          </a:p>
          <a:p>
            <a:r>
              <a:rPr lang="zh-CN" altLang="en-US" dirty="0"/>
              <a:t>例如。。。</a:t>
            </a:r>
            <a:endParaRPr lang="en-US" altLang="zh-CN" dirty="0"/>
          </a:p>
          <a:p>
            <a:r>
              <a:rPr lang="zh-CN" altLang="en-US" dirty="0"/>
              <a:t>由</a:t>
            </a:r>
            <a:r>
              <a:rPr lang="en-US" altLang="zh-CN" dirty="0" err="1"/>
              <a:t>bca</a:t>
            </a:r>
            <a:r>
              <a:rPr lang="zh-CN" altLang="en-US" dirty="0"/>
              <a:t>组成的子序列就是。。。</a:t>
            </a:r>
            <a:endParaRPr lang="en-US" altLang="zh-CN" dirty="0"/>
          </a:p>
          <a:p>
            <a:r>
              <a:rPr lang="zh-CN" altLang="en-US" dirty="0"/>
              <a:t>由</a:t>
            </a:r>
            <a:r>
              <a:rPr lang="en-US" altLang="zh-CN" dirty="0" err="1"/>
              <a:t>bcba</a:t>
            </a:r>
            <a:r>
              <a:rPr lang="zh-CN" altLang="en-US" dirty="0"/>
              <a:t>组成的子序列就是。。。</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132</a:t>
            </a:fld>
            <a:endParaRPr lang="en-US" altLang="zh-CN"/>
          </a:p>
        </p:txBody>
      </p:sp>
    </p:spTree>
    <p:extLst>
      <p:ext uri="{BB962C8B-B14F-4D97-AF65-F5344CB8AC3E}">
        <p14:creationId xmlns:p14="http://schemas.microsoft.com/office/powerpoint/2010/main" val="194245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对于刚才的斐波那楔数列，其实我们还有另外一个解决的办法，我们可以先设一个数组，这个数组来保存斐波那切数列的每一个结构，最开始的时候，在这个数组里面，</a:t>
            </a:r>
            <a:r>
              <a:rPr lang="en-US" altLang="zh-CN" dirty="0"/>
              <a:t>F0 f1</a:t>
            </a:r>
            <a:r>
              <a:rPr lang="zh-CN" altLang="en-US" dirty="0"/>
              <a:t>的值是已知的，等于一。我们依次可以去计算</a:t>
            </a:r>
            <a:r>
              <a:rPr lang="en-US" altLang="zh-CN" dirty="0"/>
              <a:t>F2</a:t>
            </a:r>
            <a:r>
              <a:rPr lang="zh-CN" altLang="en-US" dirty="0"/>
              <a:t>、</a:t>
            </a:r>
            <a:r>
              <a:rPr lang="en-US" altLang="zh-CN" dirty="0"/>
              <a:t>F3</a:t>
            </a:r>
            <a:r>
              <a:rPr lang="zh-CN" altLang="en-US" dirty="0"/>
              <a:t>、</a:t>
            </a:r>
            <a:r>
              <a:rPr lang="en-US" altLang="zh-CN" dirty="0"/>
              <a:t>F4</a:t>
            </a:r>
            <a:r>
              <a:rPr lang="zh-CN" altLang="en-US" dirty="0"/>
              <a:t>、</a:t>
            </a:r>
            <a:r>
              <a:rPr lang="en-US" altLang="zh-CN" dirty="0"/>
              <a:t>F5</a:t>
            </a:r>
            <a:r>
              <a:rPr lang="zh-CN" altLang="en-US" dirty="0"/>
              <a:t>，一直到计算我们想要的任何一个结果。</a:t>
            </a:r>
            <a:endParaRPr lang="en-US" altLang="zh-CN" dirty="0"/>
          </a:p>
          <a:p>
            <a:endParaRPr lang="en-US" altLang="zh-CN" dirty="0"/>
          </a:p>
          <a:p>
            <a:r>
              <a:rPr lang="zh-CN" altLang="en-US" dirty="0"/>
              <a:t>因此基于这样的一个思路，我们可以写出上面的程序，这个新的算法，它的时间复杂度是线性的，对于整个斐波那楔数列，从最小算到我们当前的这个值</a:t>
            </a:r>
            <a:r>
              <a:rPr lang="en-US" altLang="zh-CN" dirty="0"/>
              <a:t>n</a:t>
            </a:r>
            <a:r>
              <a:rPr lang="zh-CN" altLang="en-US" dirty="0"/>
              <a:t>，时间的开销比较小，但是它也需要额外的空间的开销，我们需要</a:t>
            </a:r>
            <a:r>
              <a:rPr lang="zh-CN" altLang="en-US" b="1" dirty="0"/>
              <a:t>设立一个数组来保存之前所有的中间结果</a:t>
            </a:r>
            <a:r>
              <a:rPr lang="zh-CN" altLang="en-US" dirty="0"/>
              <a:t>，当然这里面也蕴含着一个我们设计算法的一个基本基本原理，以空间换时间。</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a:t>
            </a:fld>
            <a:endParaRPr lang="en-US" altLang="zh-CN"/>
          </a:p>
        </p:txBody>
      </p:sp>
    </p:spTree>
    <p:extLst>
      <p:ext uri="{BB962C8B-B14F-4D97-AF65-F5344CB8AC3E}">
        <p14:creationId xmlns:p14="http://schemas.microsoft.com/office/powerpoint/2010/main" val="2977304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接着进行问题分析。</a:t>
            </a:r>
            <a:endParaRPr lang="en-US" altLang="zh-CN" dirty="0"/>
          </a:p>
          <a:p>
            <a:endParaRPr lang="en-US" altLang="zh-CN" dirty="0"/>
          </a:p>
          <a:p>
            <a:r>
              <a:rPr lang="zh-CN" altLang="en-US" dirty="0"/>
              <a:t>最长公共子序列问题明显是最优化问题，如果利用动态规划方法解决，就必须证明它满足最优性原理，也就是证明整个问题的最优解，所包含的各个子问题的解也是最优的。</a:t>
            </a:r>
            <a:endParaRPr lang="en-US" altLang="zh-CN" dirty="0"/>
          </a:p>
          <a:p>
            <a:endParaRPr lang="en-US" altLang="zh-CN" dirty="0"/>
          </a:p>
          <a:p>
            <a:r>
              <a:rPr lang="zh-CN" altLang="en-US" dirty="0"/>
              <a:t>设。。。则不难证明序列</a:t>
            </a:r>
            <a:r>
              <a:rPr lang="en-US" altLang="zh-CN" dirty="0"/>
              <a:t>Z</a:t>
            </a:r>
            <a:r>
              <a:rPr lang="zh-CN" altLang="en-US" dirty="0"/>
              <a:t>具有以下性质。</a:t>
            </a:r>
            <a:endParaRPr lang="en-US" altLang="zh-CN" dirty="0"/>
          </a:p>
          <a:p>
            <a:endParaRPr lang="en-US" altLang="zh-CN" dirty="0"/>
          </a:p>
          <a:p>
            <a:r>
              <a:rPr lang="zh-CN" altLang="en-US" dirty="0"/>
              <a:t>第一种情况，如果</a:t>
            </a:r>
            <a:r>
              <a:rPr lang="en-US" altLang="zh-CN" dirty="0" err="1"/>
              <a:t>xm</a:t>
            </a:r>
            <a:r>
              <a:rPr lang="en-US" altLang="zh-CN" dirty="0"/>
              <a:t>=</a:t>
            </a:r>
            <a:r>
              <a:rPr lang="en-US" altLang="zh-CN" dirty="0" err="1"/>
              <a:t>yn</a:t>
            </a:r>
            <a:r>
              <a:rPr lang="zh-CN" altLang="en-US" dirty="0"/>
              <a:t>，则显然。。。，且序列</a:t>
            </a:r>
            <a:r>
              <a:rPr lang="en-US" altLang="zh-CN" dirty="0"/>
              <a:t>z</a:t>
            </a:r>
            <a:r>
              <a:rPr lang="zh-CN" altLang="en-US" dirty="0"/>
              <a:t>的第</a:t>
            </a:r>
            <a:r>
              <a:rPr lang="en-US" altLang="zh-CN" dirty="0"/>
              <a:t>k-1</a:t>
            </a:r>
            <a:r>
              <a:rPr lang="zh-CN" altLang="en-US" dirty="0"/>
              <a:t>前缀一定是</a:t>
            </a:r>
            <a:r>
              <a:rPr lang="en-US" altLang="zh-CN" dirty="0"/>
              <a:t>x</a:t>
            </a:r>
            <a:r>
              <a:rPr lang="zh-CN" altLang="en-US" dirty="0"/>
              <a:t>的第</a:t>
            </a:r>
            <a:r>
              <a:rPr lang="en-US" altLang="zh-CN" dirty="0"/>
              <a:t>m-1</a:t>
            </a:r>
            <a:r>
              <a:rPr lang="zh-CN" altLang="en-US" dirty="0"/>
              <a:t>前缀和序列</a:t>
            </a:r>
            <a:r>
              <a:rPr lang="en-US" altLang="zh-CN" dirty="0"/>
              <a:t>y</a:t>
            </a:r>
            <a:r>
              <a:rPr lang="zh-CN" altLang="en-US" dirty="0"/>
              <a:t>的第</a:t>
            </a:r>
            <a:r>
              <a:rPr lang="en-US" altLang="zh-CN" dirty="0"/>
              <a:t>n-1</a:t>
            </a:r>
            <a:r>
              <a:rPr lang="zh-CN" altLang="en-US" dirty="0"/>
              <a:t>前缀的一个最长公共子序列。注意，为了简明，后面都将这种序列以前缀方式读，例如</a:t>
            </a:r>
            <a:r>
              <a:rPr lang="en-US" altLang="zh-CN" dirty="0"/>
              <a:t>z1,z2,…,zk-1</a:t>
            </a:r>
            <a:r>
              <a:rPr lang="zh-CN" altLang="en-US" dirty="0"/>
              <a:t>组成的序列读作序列</a:t>
            </a:r>
            <a:r>
              <a:rPr lang="en-US" altLang="zh-CN" dirty="0"/>
              <a:t>z</a:t>
            </a:r>
            <a:r>
              <a:rPr lang="zh-CN" altLang="en-US" dirty="0"/>
              <a:t>的第</a:t>
            </a:r>
            <a:r>
              <a:rPr lang="en-US" altLang="zh-CN" dirty="0"/>
              <a:t>k-1</a:t>
            </a:r>
            <a:r>
              <a:rPr lang="zh-CN" altLang="en-US" dirty="0"/>
              <a:t>前缀。</a:t>
            </a:r>
            <a:endParaRPr lang="en-US" altLang="zh-CN" dirty="0"/>
          </a:p>
          <a:p>
            <a:endParaRPr lang="en-US" altLang="zh-CN" dirty="0"/>
          </a:p>
          <a:p>
            <a:r>
              <a:rPr lang="zh-CN" altLang="en-US" dirty="0"/>
              <a:t>第二种情况，如果</a:t>
            </a:r>
            <a:r>
              <a:rPr lang="en-US" altLang="zh-CN" dirty="0"/>
              <a:t>XM</a:t>
            </a:r>
            <a:r>
              <a:rPr lang="zh-CN" altLang="en-US" dirty="0"/>
              <a:t>不等于</a:t>
            </a:r>
            <a:r>
              <a:rPr lang="en-US" altLang="zh-CN" dirty="0"/>
              <a:t>YN</a:t>
            </a:r>
            <a:r>
              <a:rPr lang="zh-CN" altLang="en-US" dirty="0"/>
              <a:t>，并且</a:t>
            </a:r>
            <a:r>
              <a:rPr lang="en-US" altLang="zh-CN" dirty="0" err="1"/>
              <a:t>zk</a:t>
            </a:r>
            <a:r>
              <a:rPr lang="zh-CN" altLang="en-US" dirty="0"/>
              <a:t>不等于</a:t>
            </a:r>
            <a:r>
              <a:rPr lang="en-US" altLang="zh-CN" dirty="0" err="1"/>
              <a:t>xm</a:t>
            </a:r>
            <a:r>
              <a:rPr lang="zh-CN" altLang="en-US" dirty="0"/>
              <a:t>，则序列</a:t>
            </a:r>
            <a:r>
              <a:rPr lang="en-US" altLang="zh-CN" dirty="0"/>
              <a:t>z</a:t>
            </a:r>
            <a:r>
              <a:rPr lang="zh-CN" altLang="en-US" dirty="0"/>
              <a:t>是</a:t>
            </a:r>
            <a:r>
              <a:rPr lang="en-US" altLang="zh-CN" dirty="0"/>
              <a:t>x</a:t>
            </a:r>
            <a:r>
              <a:rPr lang="zh-CN" altLang="en-US" dirty="0"/>
              <a:t>的第</a:t>
            </a:r>
            <a:r>
              <a:rPr lang="en-US" altLang="zh-CN" dirty="0"/>
              <a:t>m-1</a:t>
            </a:r>
            <a:r>
              <a:rPr lang="zh-CN" altLang="en-US" dirty="0"/>
              <a:t>前缀和序列</a:t>
            </a:r>
            <a:r>
              <a:rPr lang="en-US" altLang="zh-CN" dirty="0"/>
              <a:t>y</a:t>
            </a:r>
            <a:r>
              <a:rPr lang="zh-CN" altLang="en-US" dirty="0"/>
              <a:t>的一个最长公共子序列。</a:t>
            </a:r>
            <a:endParaRPr lang="en-US" altLang="zh-CN" dirty="0"/>
          </a:p>
          <a:p>
            <a:endParaRPr lang="en-US" altLang="zh-CN" dirty="0"/>
          </a:p>
          <a:p>
            <a:r>
              <a:rPr lang="zh-CN" altLang="en-US" dirty="0"/>
              <a:t>第三种情况，如果</a:t>
            </a:r>
            <a:r>
              <a:rPr lang="en-US" altLang="zh-CN" dirty="0"/>
              <a:t>XM</a:t>
            </a:r>
            <a:r>
              <a:rPr lang="zh-CN" altLang="en-US" dirty="0"/>
              <a:t>不等于</a:t>
            </a:r>
            <a:r>
              <a:rPr lang="en-US" altLang="zh-CN" dirty="0"/>
              <a:t>YN</a:t>
            </a:r>
            <a:r>
              <a:rPr lang="zh-CN" altLang="en-US" dirty="0"/>
              <a:t>，并且</a:t>
            </a:r>
            <a:r>
              <a:rPr lang="en-US" altLang="zh-CN" dirty="0"/>
              <a:t>ZK</a:t>
            </a:r>
            <a:r>
              <a:rPr lang="zh-CN" altLang="en-US" dirty="0"/>
              <a:t>也不等于</a:t>
            </a:r>
            <a:r>
              <a:rPr lang="en-US" altLang="zh-CN" dirty="0"/>
              <a:t>YN</a:t>
            </a:r>
            <a:r>
              <a:rPr lang="zh-CN" altLang="en-US" dirty="0"/>
              <a:t>，则。。。一个最长公共子序列。</a:t>
            </a:r>
            <a:endParaRPr lang="en-US" altLang="zh-CN" dirty="0"/>
          </a:p>
          <a:p>
            <a:endParaRPr lang="en-US" altLang="zh-CN" dirty="0"/>
          </a:p>
          <a:p>
            <a:r>
              <a:rPr lang="zh-CN" altLang="en-US" dirty="0"/>
              <a:t>由此可见，</a:t>
            </a:r>
            <a:r>
              <a:rPr lang="en-US" altLang="zh-CN" dirty="0"/>
              <a:t>X</a:t>
            </a:r>
            <a:r>
              <a:rPr lang="zh-CN" altLang="en-US" dirty="0"/>
              <a:t>和</a:t>
            </a:r>
            <a:r>
              <a:rPr lang="en-US" altLang="zh-CN" dirty="0"/>
              <a:t>Y</a:t>
            </a:r>
            <a:r>
              <a:rPr lang="zh-CN" altLang="en-US" dirty="0"/>
              <a:t>的最长公共子序列</a:t>
            </a:r>
            <a:r>
              <a:rPr lang="en-US" altLang="zh-CN" dirty="0"/>
              <a:t>Z</a:t>
            </a:r>
            <a:r>
              <a:rPr lang="zh-CN" altLang="en-US" dirty="0"/>
              <a:t>包含了。。。，而且，无论</a:t>
            </a:r>
            <a:r>
              <a:rPr lang="en-US" altLang="zh-CN" dirty="0"/>
              <a:t>x</a:t>
            </a:r>
            <a:r>
              <a:rPr lang="zh-CN" altLang="en-US" dirty="0"/>
              <a:t>的第</a:t>
            </a:r>
            <a:r>
              <a:rPr lang="en-US" altLang="zh-CN" dirty="0"/>
              <a:t>m-1</a:t>
            </a:r>
            <a:r>
              <a:rPr lang="zh-CN" altLang="en-US" dirty="0"/>
              <a:t>前缀还是序列</a:t>
            </a:r>
            <a:r>
              <a:rPr lang="en-US" altLang="zh-CN" dirty="0"/>
              <a:t>y</a:t>
            </a:r>
            <a:r>
              <a:rPr lang="zh-CN" altLang="en-US" dirty="0"/>
              <a:t>的第</a:t>
            </a:r>
            <a:r>
              <a:rPr lang="en-US" altLang="zh-CN" dirty="0"/>
              <a:t>n-1</a:t>
            </a:r>
            <a:r>
              <a:rPr lang="zh-CN" altLang="en-US" dirty="0"/>
              <a:t>前缀都是整个问题</a:t>
            </a:r>
            <a:r>
              <a:rPr lang="en-US" altLang="zh-CN" dirty="0"/>
              <a:t>X</a:t>
            </a:r>
            <a:r>
              <a:rPr lang="zh-CN" altLang="en-US" dirty="0"/>
              <a:t>和</a:t>
            </a:r>
            <a:r>
              <a:rPr lang="en-US" altLang="zh-CN" dirty="0"/>
              <a:t>Y</a:t>
            </a:r>
            <a:r>
              <a:rPr lang="zh-CN" altLang="en-US" dirty="0"/>
              <a:t>的子问题，从而说明序列</a:t>
            </a:r>
            <a:r>
              <a:rPr lang="en-US" altLang="zh-CN" dirty="0"/>
              <a:t>X</a:t>
            </a:r>
            <a:r>
              <a:rPr lang="zh-CN" altLang="en-US" dirty="0"/>
              <a:t>和</a:t>
            </a:r>
            <a:r>
              <a:rPr lang="en-US" altLang="zh-CN" dirty="0"/>
              <a:t>Y</a:t>
            </a:r>
            <a:r>
              <a:rPr lang="zh-CN" altLang="en-US" dirty="0"/>
              <a:t>的最优解的最优解</a:t>
            </a:r>
            <a:r>
              <a:rPr lang="en-US" altLang="zh-CN" dirty="0"/>
              <a:t>z</a:t>
            </a:r>
            <a:r>
              <a:rPr lang="zh-CN" altLang="en-US" dirty="0"/>
              <a:t>所包含的子问题的解也是最优的，因此最长公共子序列问题满足最优性原理。</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133</a:t>
            </a:fld>
            <a:endParaRPr lang="en-US" altLang="zh-CN"/>
          </a:p>
        </p:txBody>
      </p:sp>
    </p:spTree>
    <p:extLst>
      <p:ext uri="{BB962C8B-B14F-4D97-AF65-F5344CB8AC3E}">
        <p14:creationId xmlns:p14="http://schemas.microsoft.com/office/powerpoint/2010/main" val="3325491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接下来分析求解过程。</a:t>
            </a:r>
            <a:endParaRPr lang="en-US" altLang="zh-CN" dirty="0"/>
          </a:p>
          <a:p>
            <a:endParaRPr lang="en-US" altLang="zh-CN" dirty="0"/>
          </a:p>
          <a:p>
            <a:r>
              <a:rPr lang="zh-CN" altLang="en-US" dirty="0"/>
              <a:t>第一步仍然是划分子问题，那么如何定子问题呢？</a:t>
            </a:r>
            <a:endParaRPr lang="en-US" altLang="zh-CN" dirty="0"/>
          </a:p>
          <a:p>
            <a:endParaRPr lang="en-US" altLang="zh-CN" dirty="0"/>
          </a:p>
          <a:p>
            <a:r>
              <a:rPr lang="zh-CN" altLang="en-US" dirty="0"/>
              <a:t>假设用</a:t>
            </a:r>
            <a:r>
              <a:rPr lang="en-US" altLang="zh-CN" dirty="0"/>
              <a:t>LCS</a:t>
            </a:r>
            <a:r>
              <a:rPr lang="zh-CN" altLang="en-US" dirty="0"/>
              <a:t>表示序列</a:t>
            </a:r>
            <a:r>
              <a:rPr lang="en-US" altLang="zh-CN" dirty="0"/>
              <a:t>X</a:t>
            </a:r>
            <a:r>
              <a:rPr lang="zh-CN" altLang="en-US" dirty="0"/>
              <a:t>的第</a:t>
            </a:r>
            <a:r>
              <a:rPr lang="en-US" altLang="zh-CN" dirty="0" err="1"/>
              <a:t>i</a:t>
            </a:r>
            <a:r>
              <a:rPr lang="zh-CN" altLang="en-US" dirty="0"/>
              <a:t>前缀和序列</a:t>
            </a:r>
            <a:r>
              <a:rPr lang="en-US" altLang="zh-CN" dirty="0"/>
              <a:t>Y</a:t>
            </a:r>
            <a:r>
              <a:rPr lang="zh-CN" altLang="en-US" dirty="0"/>
              <a:t>的第</a:t>
            </a:r>
            <a:r>
              <a:rPr lang="en-US" altLang="zh-CN" dirty="0"/>
              <a:t>j</a:t>
            </a:r>
            <a:r>
              <a:rPr lang="zh-CN" altLang="en-US" dirty="0"/>
              <a:t>前缀的最长公共子序列，那么它可以分两种情况以递推方式计算。</a:t>
            </a:r>
            <a:endParaRPr lang="en-US" altLang="zh-CN" dirty="0"/>
          </a:p>
          <a:p>
            <a:endParaRPr lang="en-US" altLang="zh-CN" dirty="0"/>
          </a:p>
          <a:p>
            <a:r>
              <a:rPr lang="zh-CN" altLang="en-US" dirty="0"/>
              <a:t>第一种情况，当</a:t>
            </a:r>
            <a:r>
              <a:rPr lang="en-US" altLang="zh-CN" dirty="0"/>
              <a:t>Xi=</a:t>
            </a:r>
            <a:r>
              <a:rPr lang="en-US" altLang="zh-CN" dirty="0" err="1"/>
              <a:t>Yj</a:t>
            </a:r>
            <a:r>
              <a:rPr lang="zh-CN" altLang="en-US" dirty="0"/>
              <a:t>时，序列</a:t>
            </a:r>
            <a:r>
              <a:rPr lang="en-US" altLang="zh-CN" dirty="0"/>
              <a:t>X</a:t>
            </a:r>
            <a:r>
              <a:rPr lang="zh-CN" altLang="en-US" dirty="0"/>
              <a:t>的第</a:t>
            </a:r>
            <a:r>
              <a:rPr lang="en-US" altLang="zh-CN" dirty="0" err="1"/>
              <a:t>i</a:t>
            </a:r>
            <a:r>
              <a:rPr lang="zh-CN" altLang="en-US" dirty="0"/>
              <a:t>前缀和序列</a:t>
            </a:r>
            <a:r>
              <a:rPr lang="en-US" altLang="zh-CN" dirty="0"/>
              <a:t>Y</a:t>
            </a:r>
            <a:r>
              <a:rPr lang="zh-CN" altLang="en-US" dirty="0"/>
              <a:t>的第</a:t>
            </a:r>
            <a:r>
              <a:rPr lang="en-US" altLang="zh-CN" dirty="0"/>
              <a:t>j</a:t>
            </a:r>
            <a:r>
              <a:rPr lang="zh-CN" altLang="en-US" dirty="0"/>
              <a:t>前缀的最长公共子序列显然就等于序列</a:t>
            </a:r>
            <a:r>
              <a:rPr lang="en-US" altLang="zh-CN" dirty="0"/>
              <a:t>X</a:t>
            </a:r>
            <a:r>
              <a:rPr lang="zh-CN" altLang="en-US" dirty="0"/>
              <a:t>第</a:t>
            </a:r>
            <a:r>
              <a:rPr lang="en-US" altLang="zh-CN" dirty="0"/>
              <a:t>Xi-1</a:t>
            </a:r>
            <a:r>
              <a:rPr lang="zh-CN" altLang="en-US" dirty="0"/>
              <a:t>前缀和序列</a:t>
            </a:r>
            <a:r>
              <a:rPr lang="en-US" altLang="zh-CN" dirty="0"/>
              <a:t>Y</a:t>
            </a:r>
            <a:r>
              <a:rPr lang="zh-CN" altLang="en-US" dirty="0"/>
              <a:t>的第</a:t>
            </a:r>
            <a:r>
              <a:rPr lang="en-US" altLang="zh-CN" dirty="0"/>
              <a:t>j-1</a:t>
            </a:r>
            <a:r>
              <a:rPr lang="zh-CN" altLang="en-US" dirty="0"/>
              <a:t>前缀的最长公共子序列，再加上</a:t>
            </a:r>
            <a:r>
              <a:rPr lang="en-US" altLang="zh-CN" dirty="0"/>
              <a:t>Xi</a:t>
            </a:r>
            <a:r>
              <a:rPr lang="zh-CN" altLang="en-US" dirty="0"/>
              <a:t>或者</a:t>
            </a:r>
            <a:r>
              <a:rPr lang="en-US" altLang="zh-CN" dirty="0" err="1"/>
              <a:t>Yj</a:t>
            </a:r>
            <a:r>
              <a:rPr lang="zh-CN" altLang="en-US" dirty="0"/>
              <a:t>。</a:t>
            </a:r>
            <a:endParaRPr lang="en-US" altLang="zh-CN" dirty="0"/>
          </a:p>
          <a:p>
            <a:endParaRPr lang="en-US" altLang="zh-CN" dirty="0"/>
          </a:p>
          <a:p>
            <a:r>
              <a:rPr lang="zh-CN" altLang="en-US" dirty="0"/>
              <a:t>第二种情况，当</a:t>
            </a:r>
            <a:r>
              <a:rPr lang="en-US" altLang="zh-CN" dirty="0"/>
              <a:t>Xi</a:t>
            </a:r>
            <a:r>
              <a:rPr lang="zh-CN" altLang="en-US" dirty="0"/>
              <a:t>≠</a:t>
            </a:r>
            <a:r>
              <a:rPr lang="en-US" altLang="zh-CN" dirty="0" err="1"/>
              <a:t>Yj</a:t>
            </a:r>
            <a:r>
              <a:rPr lang="zh-CN" altLang="en-US" dirty="0"/>
              <a:t>时，序列</a:t>
            </a:r>
            <a:r>
              <a:rPr lang="en-US" altLang="zh-CN" dirty="0"/>
              <a:t>X</a:t>
            </a:r>
            <a:r>
              <a:rPr lang="zh-CN" altLang="en-US" dirty="0"/>
              <a:t>的第</a:t>
            </a:r>
            <a:r>
              <a:rPr lang="en-US" altLang="zh-CN" dirty="0" err="1"/>
              <a:t>i</a:t>
            </a:r>
            <a:r>
              <a:rPr lang="zh-CN" altLang="en-US" dirty="0"/>
              <a:t>前缀和序列</a:t>
            </a:r>
            <a:r>
              <a:rPr lang="en-US" altLang="zh-CN" dirty="0"/>
              <a:t>Y</a:t>
            </a:r>
            <a:r>
              <a:rPr lang="zh-CN" altLang="en-US" dirty="0"/>
              <a:t>的第</a:t>
            </a:r>
            <a:r>
              <a:rPr lang="en-US" altLang="zh-CN" dirty="0"/>
              <a:t>j</a:t>
            </a:r>
            <a:r>
              <a:rPr lang="zh-CN" altLang="en-US" dirty="0"/>
              <a:t>前缀的最长公共子序列为两个子问题中较长着，这两个子问题分别为序列</a:t>
            </a:r>
            <a:r>
              <a:rPr lang="en-US" altLang="zh-CN" dirty="0"/>
              <a:t>X</a:t>
            </a:r>
            <a:r>
              <a:rPr lang="zh-CN" altLang="en-US" dirty="0"/>
              <a:t>第</a:t>
            </a:r>
            <a:r>
              <a:rPr lang="en-US" altLang="zh-CN" dirty="0"/>
              <a:t>Xi-1</a:t>
            </a:r>
            <a:r>
              <a:rPr lang="zh-CN" altLang="en-US" dirty="0"/>
              <a:t>前缀和序列</a:t>
            </a:r>
            <a:r>
              <a:rPr lang="en-US" altLang="zh-CN" dirty="0"/>
              <a:t>Y</a:t>
            </a:r>
            <a:r>
              <a:rPr lang="zh-CN" altLang="en-US" dirty="0"/>
              <a:t>的第</a:t>
            </a:r>
            <a:r>
              <a:rPr lang="en-US" altLang="zh-CN" dirty="0"/>
              <a:t>j</a:t>
            </a:r>
            <a:r>
              <a:rPr lang="zh-CN" altLang="en-US" dirty="0"/>
              <a:t>前缀的最长公共子序列，序列</a:t>
            </a:r>
            <a:r>
              <a:rPr lang="en-US" altLang="zh-CN" dirty="0"/>
              <a:t>X</a:t>
            </a:r>
            <a:r>
              <a:rPr lang="zh-CN" altLang="en-US" dirty="0"/>
              <a:t>的第</a:t>
            </a:r>
            <a:r>
              <a:rPr lang="en-US" altLang="zh-CN" dirty="0" err="1"/>
              <a:t>i</a:t>
            </a:r>
            <a:r>
              <a:rPr lang="zh-CN" altLang="en-US" dirty="0"/>
              <a:t>前缀和序列</a:t>
            </a:r>
            <a:r>
              <a:rPr lang="en-US" altLang="zh-CN" dirty="0"/>
              <a:t>Y</a:t>
            </a:r>
            <a:r>
              <a:rPr lang="zh-CN" altLang="en-US" dirty="0"/>
              <a:t>的第</a:t>
            </a:r>
            <a:r>
              <a:rPr lang="en-US" altLang="zh-CN" dirty="0"/>
              <a:t>j-1</a:t>
            </a:r>
            <a:r>
              <a:rPr lang="zh-CN" altLang="en-US" dirty="0"/>
              <a:t>前缀的最长公共子序列。</a:t>
            </a:r>
            <a:endParaRPr lang="en-US" altLang="zh-CN" dirty="0"/>
          </a:p>
          <a:p>
            <a:endParaRPr lang="en-US" altLang="zh-CN" dirty="0"/>
          </a:p>
          <a:p>
            <a:r>
              <a:rPr lang="zh-CN" altLang="en-US" dirty="0"/>
              <a:t>由此可见序列</a:t>
            </a:r>
            <a:r>
              <a:rPr lang="en-US" altLang="zh-CN" dirty="0"/>
              <a:t>X</a:t>
            </a:r>
            <a:r>
              <a:rPr lang="zh-CN" altLang="en-US" dirty="0"/>
              <a:t>的第</a:t>
            </a:r>
            <a:r>
              <a:rPr lang="en-US" altLang="zh-CN" dirty="0" err="1"/>
              <a:t>i</a:t>
            </a:r>
            <a:r>
              <a:rPr lang="zh-CN" altLang="en-US" dirty="0"/>
              <a:t>前缀和序列</a:t>
            </a:r>
            <a:r>
              <a:rPr lang="en-US" altLang="zh-CN" dirty="0"/>
              <a:t>Y</a:t>
            </a:r>
            <a:r>
              <a:rPr lang="zh-CN" altLang="en-US" dirty="0"/>
              <a:t>的第</a:t>
            </a:r>
            <a:r>
              <a:rPr lang="en-US" altLang="zh-CN" dirty="0"/>
              <a:t>j</a:t>
            </a:r>
            <a:r>
              <a:rPr lang="zh-CN" altLang="en-US" dirty="0"/>
              <a:t>前缀的最长公共子序列问题都是原问题的子问题。由于这里的</a:t>
            </a:r>
            <a:r>
              <a:rPr lang="en-US" altLang="zh-CN" dirty="0" err="1"/>
              <a:t>i</a:t>
            </a:r>
            <a:r>
              <a:rPr lang="zh-CN" altLang="en-US" dirty="0"/>
              <a:t>取值范围是从一到</a:t>
            </a:r>
            <a:r>
              <a:rPr lang="en-US" altLang="zh-CN" dirty="0"/>
              <a:t>m</a:t>
            </a:r>
            <a:r>
              <a:rPr lang="zh-CN" altLang="en-US" dirty="0"/>
              <a:t>，</a:t>
            </a:r>
            <a:r>
              <a:rPr lang="en-US" altLang="zh-CN" dirty="0"/>
              <a:t>j</a:t>
            </a:r>
            <a:r>
              <a:rPr lang="zh-CN" altLang="en-US" dirty="0"/>
              <a:t>是从一到</a:t>
            </a:r>
            <a:r>
              <a:rPr lang="en-US" altLang="zh-CN" dirty="0"/>
              <a:t>n</a:t>
            </a:r>
            <a:r>
              <a:rPr lang="zh-CN" altLang="en-US" dirty="0"/>
              <a:t>，因此共有</a:t>
            </a:r>
            <a:r>
              <a:rPr lang="en-US" altLang="zh-CN" dirty="0"/>
              <a:t>M</a:t>
            </a:r>
            <a:r>
              <a:rPr lang="zh-CN" altLang="en-US" dirty="0"/>
              <a:t>乘</a:t>
            </a:r>
            <a:r>
              <a:rPr lang="en-US" altLang="zh-CN" dirty="0"/>
              <a:t>N</a:t>
            </a:r>
            <a:r>
              <a:rPr lang="zh-CN" altLang="en-US" dirty="0"/>
              <a:t>个子问题。</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134</a:t>
            </a:fld>
            <a:endParaRPr lang="en-US" altLang="zh-CN"/>
          </a:p>
        </p:txBody>
      </p:sp>
    </p:spTree>
    <p:extLst>
      <p:ext uri="{BB962C8B-B14F-4D97-AF65-F5344CB8AC3E}">
        <p14:creationId xmlns:p14="http://schemas.microsoft.com/office/powerpoint/2010/main" val="28361376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第二步，构建状态转移方程。</a:t>
            </a:r>
            <a:endParaRPr lang="en-US" altLang="zh-CN" dirty="0"/>
          </a:p>
          <a:p>
            <a:endParaRPr lang="en-US" altLang="zh-CN" dirty="0"/>
          </a:p>
          <a:p>
            <a:r>
              <a:rPr lang="zh-CN" altLang="en-US" dirty="0"/>
              <a:t>设计二维数组</a:t>
            </a:r>
            <a:r>
              <a:rPr lang="en-US" altLang="zh-CN" dirty="0"/>
              <a:t>L</a:t>
            </a:r>
            <a:r>
              <a:rPr lang="zh-CN" altLang="en-US" dirty="0"/>
              <a:t>，用</a:t>
            </a:r>
            <a:r>
              <a:rPr lang="en-US" altLang="zh-CN" dirty="0"/>
              <a:t>L[</a:t>
            </a:r>
            <a:r>
              <a:rPr lang="en-US" altLang="zh-CN" dirty="0" err="1"/>
              <a:t>i</a:t>
            </a:r>
            <a:r>
              <a:rPr lang="en-US" altLang="zh-CN" dirty="0"/>
              <a:t>][j]</a:t>
            </a:r>
            <a:r>
              <a:rPr lang="zh-CN" altLang="en-US" dirty="0"/>
              <a:t>保存序列</a:t>
            </a:r>
            <a:r>
              <a:rPr lang="en-US" altLang="zh-CN" dirty="0"/>
              <a:t>X</a:t>
            </a:r>
            <a:r>
              <a:rPr lang="zh-CN" altLang="en-US" dirty="0"/>
              <a:t>的第</a:t>
            </a:r>
            <a:r>
              <a:rPr lang="en-US" altLang="zh-CN" dirty="0" err="1"/>
              <a:t>i</a:t>
            </a:r>
            <a:r>
              <a:rPr lang="zh-CN" altLang="en-US" dirty="0"/>
              <a:t>前缀和序列</a:t>
            </a:r>
            <a:r>
              <a:rPr lang="en-US" altLang="zh-CN" dirty="0"/>
              <a:t>Y</a:t>
            </a:r>
            <a:r>
              <a:rPr lang="zh-CN" altLang="en-US" dirty="0"/>
              <a:t>的第</a:t>
            </a:r>
            <a:r>
              <a:rPr lang="en-US" altLang="zh-CN" dirty="0"/>
              <a:t>j</a:t>
            </a:r>
            <a:r>
              <a:rPr lang="zh-CN" altLang="en-US" dirty="0"/>
              <a:t>前缀的最长公共子序列的长度，那么对于第一种情况，</a:t>
            </a:r>
            <a:r>
              <a:rPr lang="en-US" altLang="zh-CN" dirty="0"/>
              <a:t>Xi=</a:t>
            </a:r>
            <a:r>
              <a:rPr lang="en-US" altLang="zh-CN" dirty="0" err="1"/>
              <a:t>Yj</a:t>
            </a:r>
            <a:r>
              <a:rPr lang="zh-CN" altLang="en-US" dirty="0"/>
              <a:t>时，由于</a:t>
            </a:r>
            <a:r>
              <a:rPr lang="en-US" altLang="zh-CN" dirty="0"/>
              <a:t>L[i-1][j-1]</a:t>
            </a:r>
            <a:r>
              <a:rPr lang="zh-CN" altLang="en-US" dirty="0"/>
              <a:t>表示序列</a:t>
            </a:r>
            <a:r>
              <a:rPr lang="en-US" altLang="zh-CN" dirty="0"/>
              <a:t>X</a:t>
            </a:r>
            <a:r>
              <a:rPr lang="zh-CN" altLang="en-US" dirty="0"/>
              <a:t>第</a:t>
            </a:r>
            <a:r>
              <a:rPr lang="en-US" altLang="zh-CN" dirty="0"/>
              <a:t>Xi-1</a:t>
            </a:r>
            <a:r>
              <a:rPr lang="zh-CN" altLang="en-US" dirty="0"/>
              <a:t>前缀和序列</a:t>
            </a:r>
            <a:r>
              <a:rPr lang="en-US" altLang="zh-CN" dirty="0"/>
              <a:t>Y</a:t>
            </a:r>
            <a:r>
              <a:rPr lang="zh-CN" altLang="en-US" dirty="0"/>
              <a:t>的第</a:t>
            </a:r>
            <a:r>
              <a:rPr lang="en-US" altLang="zh-CN" dirty="0"/>
              <a:t>j-1</a:t>
            </a:r>
            <a:r>
              <a:rPr lang="zh-CN" altLang="en-US" dirty="0"/>
              <a:t>前缀的最长公共子序列的长度，因此如前面分析可知。</a:t>
            </a:r>
            <a:r>
              <a:rPr lang="en-US" altLang="zh-CN" dirty="0"/>
              <a:t>L[</a:t>
            </a:r>
            <a:r>
              <a:rPr lang="en-US" altLang="zh-CN" dirty="0" err="1"/>
              <a:t>i</a:t>
            </a:r>
            <a:r>
              <a:rPr lang="en-US" altLang="zh-CN" dirty="0"/>
              <a:t>][j]</a:t>
            </a:r>
            <a:r>
              <a:rPr lang="zh-CN" altLang="en-US" dirty="0"/>
              <a:t>就等于</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135</a:t>
            </a:fld>
            <a:endParaRPr lang="en-US" altLang="zh-CN"/>
          </a:p>
        </p:txBody>
      </p:sp>
    </p:spTree>
    <p:extLst>
      <p:ext uri="{BB962C8B-B14F-4D97-AF65-F5344CB8AC3E}">
        <p14:creationId xmlns:p14="http://schemas.microsoft.com/office/powerpoint/2010/main" val="8731248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对于第二种情况。</a:t>
            </a:r>
            <a:endParaRPr lang="en-US" altLang="zh-CN" dirty="0"/>
          </a:p>
          <a:p>
            <a:endParaRPr lang="en-US" altLang="zh-CN" dirty="0"/>
          </a:p>
          <a:p>
            <a:r>
              <a:rPr lang="zh-CN" altLang="en-US" dirty="0"/>
              <a:t>当</a:t>
            </a:r>
            <a:r>
              <a:rPr lang="en-US" altLang="zh-CN" dirty="0"/>
              <a:t>Xi</a:t>
            </a:r>
            <a:r>
              <a:rPr lang="zh-CN" altLang="en-US" dirty="0"/>
              <a:t>≠</a:t>
            </a:r>
            <a:r>
              <a:rPr lang="en-US" altLang="zh-CN" dirty="0" err="1"/>
              <a:t>Yj</a:t>
            </a:r>
            <a:r>
              <a:rPr lang="zh-CN" altLang="en-US" dirty="0"/>
              <a:t>时</a:t>
            </a:r>
            <a:r>
              <a:rPr lang="en-US" altLang="zh-CN" dirty="0"/>
              <a:t>, </a:t>
            </a:r>
            <a:r>
              <a:rPr lang="zh-CN" altLang="en-US" dirty="0"/>
              <a:t>由于</a:t>
            </a:r>
            <a:r>
              <a:rPr lang="en-US" altLang="zh-CN" dirty="0"/>
              <a:t>L[i-1][j]</a:t>
            </a:r>
            <a:r>
              <a:rPr lang="zh-CN" altLang="en-US" dirty="0"/>
              <a:t>表示序列</a:t>
            </a:r>
            <a:r>
              <a:rPr lang="en-US" altLang="zh-CN" dirty="0"/>
              <a:t>X</a:t>
            </a:r>
            <a:r>
              <a:rPr lang="zh-CN" altLang="en-US" dirty="0"/>
              <a:t>的第</a:t>
            </a:r>
            <a:r>
              <a:rPr lang="en-US" altLang="zh-CN" dirty="0"/>
              <a:t>i-1</a:t>
            </a:r>
            <a:r>
              <a:rPr lang="zh-CN" altLang="en-US" dirty="0"/>
              <a:t>前缀和序列</a:t>
            </a:r>
            <a:r>
              <a:rPr lang="en-US" altLang="zh-CN" dirty="0"/>
              <a:t>Y</a:t>
            </a:r>
            <a:r>
              <a:rPr lang="zh-CN" altLang="en-US" dirty="0"/>
              <a:t>的第</a:t>
            </a:r>
            <a:r>
              <a:rPr lang="en-US" altLang="zh-CN" dirty="0"/>
              <a:t>j</a:t>
            </a:r>
            <a:r>
              <a:rPr lang="zh-CN" altLang="en-US" dirty="0"/>
              <a:t>前缀的最长公共子序列的长度。</a:t>
            </a:r>
            <a:r>
              <a:rPr lang="en-US" altLang="zh-CN" dirty="0"/>
              <a:t>L[</a:t>
            </a:r>
            <a:r>
              <a:rPr lang="en-US" altLang="zh-CN" dirty="0" err="1"/>
              <a:t>i</a:t>
            </a:r>
            <a:r>
              <a:rPr lang="en-US" altLang="zh-CN" dirty="0"/>
              <a:t>][j-1]</a:t>
            </a:r>
            <a:r>
              <a:rPr lang="zh-CN" altLang="en-US" dirty="0"/>
              <a:t>表示序列序列</a:t>
            </a:r>
            <a:r>
              <a:rPr lang="en-US" altLang="zh-CN" dirty="0"/>
              <a:t>X</a:t>
            </a:r>
            <a:r>
              <a:rPr lang="zh-CN" altLang="en-US" dirty="0"/>
              <a:t>的第</a:t>
            </a:r>
            <a:r>
              <a:rPr lang="en-US" altLang="zh-CN" dirty="0" err="1"/>
              <a:t>i</a:t>
            </a:r>
            <a:r>
              <a:rPr lang="zh-CN" altLang="en-US" dirty="0"/>
              <a:t>前缀和序列</a:t>
            </a:r>
            <a:r>
              <a:rPr lang="en-US" altLang="zh-CN" dirty="0"/>
              <a:t>Y</a:t>
            </a:r>
            <a:r>
              <a:rPr lang="zh-CN" altLang="en-US" dirty="0"/>
              <a:t>的第</a:t>
            </a:r>
            <a:r>
              <a:rPr lang="en-US" altLang="zh-CN" dirty="0"/>
              <a:t>j-1</a:t>
            </a:r>
            <a:r>
              <a:rPr lang="zh-CN" altLang="en-US" dirty="0"/>
              <a:t>前缀的最长公共子序列的长度。因此，如前分析可知，</a:t>
            </a:r>
            <a:r>
              <a:rPr lang="en-US" altLang="zh-CN" dirty="0"/>
              <a:t>L[</a:t>
            </a:r>
            <a:r>
              <a:rPr lang="en-US" altLang="zh-CN" dirty="0" err="1"/>
              <a:t>i</a:t>
            </a:r>
            <a:r>
              <a:rPr lang="en-US" altLang="zh-CN" dirty="0"/>
              <a:t>][j]</a:t>
            </a:r>
            <a:r>
              <a:rPr lang="zh-CN" altLang="en-US" dirty="0"/>
              <a:t>就等于</a:t>
            </a:r>
            <a:r>
              <a:rPr lang="en-US" altLang="zh-CN" dirty="0"/>
              <a:t>L[i-1][j]</a:t>
            </a:r>
            <a:r>
              <a:rPr lang="zh-CN" altLang="en-US" dirty="0"/>
              <a:t>和</a:t>
            </a:r>
            <a:r>
              <a:rPr lang="en-US" altLang="zh-CN" dirty="0"/>
              <a:t>L[</a:t>
            </a:r>
            <a:r>
              <a:rPr lang="en-US" altLang="zh-CN" dirty="0" err="1"/>
              <a:t>i</a:t>
            </a:r>
            <a:r>
              <a:rPr lang="en-US" altLang="zh-CN" dirty="0"/>
              <a:t>][j-1]</a:t>
            </a:r>
            <a:r>
              <a:rPr lang="zh-CN" altLang="en-US" dirty="0"/>
              <a:t>中较大的。</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136</a:t>
            </a:fld>
            <a:endParaRPr lang="en-US" altLang="zh-CN"/>
          </a:p>
        </p:txBody>
      </p:sp>
    </p:spTree>
    <p:extLst>
      <p:ext uri="{BB962C8B-B14F-4D97-AF65-F5344CB8AC3E}">
        <p14:creationId xmlns:p14="http://schemas.microsoft.com/office/powerpoint/2010/main" val="1620015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由此可以构建状态转移方程，如</a:t>
            </a:r>
            <a:r>
              <a:rPr lang="en-US" altLang="zh-CN" dirty="0"/>
              <a:t>PPT</a:t>
            </a:r>
            <a:r>
              <a:rPr lang="zh-CN" altLang="en-US" dirty="0"/>
              <a:t>所示，从中可以看出</a:t>
            </a:r>
            <a:r>
              <a:rPr lang="en-US" altLang="zh-CN" dirty="0"/>
              <a:t>:</a:t>
            </a:r>
          </a:p>
          <a:p>
            <a:endParaRPr lang="en-US" altLang="zh-CN" dirty="0"/>
          </a:p>
          <a:p>
            <a:r>
              <a:rPr lang="zh-CN" altLang="en-US" dirty="0"/>
              <a:t>当</a:t>
            </a:r>
            <a:r>
              <a:rPr lang="en-US" altLang="zh-CN" dirty="0"/>
              <a:t>I</a:t>
            </a:r>
            <a:r>
              <a:rPr lang="zh-CN" altLang="en-US" dirty="0"/>
              <a:t>等于零或者</a:t>
            </a:r>
            <a:r>
              <a:rPr lang="en-US" altLang="zh-CN" dirty="0"/>
              <a:t>j</a:t>
            </a:r>
            <a:r>
              <a:rPr lang="zh-CN" altLang="en-US" dirty="0"/>
              <a:t>等于零时，是初始子问题，即序列</a:t>
            </a:r>
            <a:r>
              <a:rPr lang="en-US" altLang="zh-CN" dirty="0"/>
              <a:t>X</a:t>
            </a:r>
            <a:r>
              <a:rPr lang="zh-CN" altLang="en-US" dirty="0"/>
              <a:t>或者</a:t>
            </a:r>
            <a:r>
              <a:rPr lang="en-US" altLang="zh-CN" dirty="0"/>
              <a:t>Y</a:t>
            </a:r>
            <a:r>
              <a:rPr lang="zh-CN" altLang="en-US" dirty="0"/>
              <a:t>中至少有一个空序列。所以</a:t>
            </a:r>
            <a:r>
              <a:rPr lang="en-US" altLang="zh-CN" dirty="0" err="1"/>
              <a:t>Lij</a:t>
            </a:r>
            <a:r>
              <a:rPr lang="zh-CN" altLang="en-US" dirty="0"/>
              <a:t>等于零。</a:t>
            </a:r>
            <a:endParaRPr lang="en-US" altLang="zh-CN" dirty="0"/>
          </a:p>
          <a:p>
            <a:endParaRPr lang="en-US" altLang="zh-CN" dirty="0"/>
          </a:p>
          <a:p>
            <a:r>
              <a:rPr lang="zh-CN" altLang="en-US" dirty="0"/>
              <a:t>否则</a:t>
            </a:r>
            <a:r>
              <a:rPr lang="en-US" altLang="zh-CN" dirty="0" err="1"/>
              <a:t>i</a:t>
            </a:r>
            <a:r>
              <a:rPr lang="zh-CN" altLang="en-US" dirty="0"/>
              <a:t>，</a:t>
            </a:r>
            <a:r>
              <a:rPr lang="en-US" altLang="zh-CN" dirty="0"/>
              <a:t>j</a:t>
            </a:r>
            <a:r>
              <a:rPr lang="zh-CN" altLang="en-US" dirty="0"/>
              <a:t>都大于零，且。。时，则对应刚才的第一种情况，</a:t>
            </a:r>
            <a:r>
              <a:rPr lang="en-US" altLang="zh-CN" dirty="0" err="1"/>
              <a:t>Lij</a:t>
            </a:r>
            <a:r>
              <a:rPr lang="zh-CN" altLang="en-US" dirty="0"/>
              <a:t>就等于。。。</a:t>
            </a:r>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而当</a:t>
            </a:r>
            <a:r>
              <a:rPr lang="en-US" altLang="zh-CN" dirty="0" err="1"/>
              <a:t>i</a:t>
            </a:r>
            <a:r>
              <a:rPr lang="zh-CN" altLang="en-US" dirty="0"/>
              <a:t>，</a:t>
            </a:r>
            <a:r>
              <a:rPr lang="en-US" altLang="zh-CN" dirty="0"/>
              <a:t>j</a:t>
            </a:r>
            <a:r>
              <a:rPr lang="zh-CN" altLang="en-US" dirty="0"/>
              <a:t>都大于零，且。。时，则对应刚才的第二种情况，</a:t>
            </a:r>
            <a:r>
              <a:rPr lang="en-US" altLang="zh-CN" dirty="0" err="1"/>
              <a:t>Lij</a:t>
            </a:r>
            <a:r>
              <a:rPr lang="zh-CN" altLang="en-US" dirty="0"/>
              <a:t>就等于。。。较大者。</a:t>
            </a:r>
            <a:endParaRPr lang="en-US" altLang="zh-CN" dirty="0"/>
          </a:p>
          <a:p>
            <a:endParaRPr lang="en-US" altLang="zh-CN" dirty="0"/>
          </a:p>
          <a:p>
            <a:r>
              <a:rPr lang="zh-CN" altLang="en-US" dirty="0"/>
              <a:t>这样，从初始子问题开始，以自底向上的方式，就可以从各个子问题的最优值，逐步构造出整个问题的最优值。</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137</a:t>
            </a:fld>
            <a:endParaRPr lang="en-US" altLang="zh-CN"/>
          </a:p>
        </p:txBody>
      </p:sp>
    </p:spTree>
    <p:extLst>
      <p:ext uri="{BB962C8B-B14F-4D97-AF65-F5344CB8AC3E}">
        <p14:creationId xmlns:p14="http://schemas.microsoft.com/office/powerpoint/2010/main" val="41936260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接着第三步，存储状态只求解，也就是计算出组</a:t>
            </a:r>
            <a:r>
              <a:rPr lang="en-US" altLang="zh-CN" dirty="0"/>
              <a:t>L</a:t>
            </a:r>
            <a:r>
              <a:rPr lang="zh-CN" altLang="en-US" dirty="0"/>
              <a:t>的值。</a:t>
            </a:r>
            <a:endParaRPr lang="en-US" altLang="zh-CN" dirty="0"/>
          </a:p>
          <a:p>
            <a:endParaRPr lang="en-US" altLang="zh-CN" dirty="0"/>
          </a:p>
          <a:p>
            <a:r>
              <a:rPr lang="zh-CN" altLang="en-US" dirty="0"/>
              <a:t>基本思想是采用自底向上方式计算。图示为数组</a:t>
            </a:r>
            <a:r>
              <a:rPr lang="en-US" altLang="zh-CN" dirty="0"/>
              <a:t>L</a:t>
            </a:r>
            <a:r>
              <a:rPr lang="zh-CN" altLang="en-US" dirty="0"/>
              <a:t>的一部分，对照状态转移方程发现，每当计算</a:t>
            </a:r>
            <a:r>
              <a:rPr lang="en-US" altLang="zh-CN" dirty="0" err="1"/>
              <a:t>Lij</a:t>
            </a:r>
            <a:r>
              <a:rPr lang="zh-CN" altLang="en-US" dirty="0"/>
              <a:t>时，首先比较</a:t>
            </a:r>
            <a:r>
              <a:rPr lang="en-US" altLang="zh-CN" dirty="0"/>
              <a:t>Xi</a:t>
            </a:r>
            <a:r>
              <a:rPr lang="zh-CN" altLang="en-US" dirty="0"/>
              <a:t>和</a:t>
            </a:r>
            <a:r>
              <a:rPr lang="en-US" altLang="zh-CN" dirty="0" err="1"/>
              <a:t>Yj</a:t>
            </a:r>
            <a:r>
              <a:rPr lang="zh-CN" altLang="en-US" dirty="0"/>
              <a:t>的大小。</a:t>
            </a:r>
            <a:endParaRPr lang="en-US" altLang="zh-CN" dirty="0"/>
          </a:p>
          <a:p>
            <a:endParaRPr lang="en-US" altLang="zh-CN" dirty="0"/>
          </a:p>
          <a:p>
            <a:r>
              <a:rPr lang="zh-CN" altLang="en-US" dirty="0"/>
              <a:t>当</a:t>
            </a:r>
            <a:r>
              <a:rPr lang="en-US" altLang="zh-CN" dirty="0"/>
              <a:t>Xi=</a:t>
            </a:r>
            <a:r>
              <a:rPr lang="en-US" altLang="zh-CN" dirty="0" err="1"/>
              <a:t>Yj</a:t>
            </a:r>
            <a:r>
              <a:rPr lang="zh-CN" altLang="en-US" dirty="0"/>
              <a:t>时，</a:t>
            </a:r>
            <a:r>
              <a:rPr lang="en-US" altLang="zh-CN" dirty="0" err="1"/>
              <a:t>Lij</a:t>
            </a:r>
            <a:r>
              <a:rPr lang="zh-CN" altLang="en-US" dirty="0"/>
              <a:t>就等于其上对角的</a:t>
            </a:r>
            <a:r>
              <a:rPr lang="en-US" altLang="zh-CN" dirty="0"/>
              <a:t>x-1</a:t>
            </a:r>
            <a:r>
              <a:rPr lang="zh-CN" altLang="en-US" dirty="0"/>
              <a:t>，</a:t>
            </a:r>
            <a:r>
              <a:rPr lang="en-US" altLang="zh-CN" dirty="0"/>
              <a:t>y-1</a:t>
            </a:r>
            <a:r>
              <a:rPr lang="zh-CN" altLang="en-US" dirty="0"/>
              <a:t>的值再加一。否则比较它</a:t>
            </a:r>
            <a:r>
              <a:rPr lang="zh-CN" altLang="en-US" b="1" dirty="0"/>
              <a:t>上方的</a:t>
            </a:r>
            <a:r>
              <a:rPr lang="en-US" altLang="zh-CN" b="1" dirty="0"/>
              <a:t>L[i-1][j]</a:t>
            </a:r>
            <a:r>
              <a:rPr lang="zh-CN" altLang="en-US" b="1" dirty="0"/>
              <a:t>和左边的</a:t>
            </a:r>
            <a:r>
              <a:rPr lang="en-US" altLang="zh-CN" b="1" dirty="0"/>
              <a:t>L[</a:t>
            </a:r>
            <a:r>
              <a:rPr lang="en-US" altLang="zh-CN" b="1" dirty="0" err="1"/>
              <a:t>i</a:t>
            </a:r>
            <a:r>
              <a:rPr lang="en-US" altLang="zh-CN" b="1" dirty="0"/>
              <a:t>][j-1]</a:t>
            </a:r>
            <a:r>
              <a:rPr lang="zh-CN" altLang="en-US" dirty="0"/>
              <a:t>的大小，并取其中较大的。</a:t>
            </a:r>
            <a:endParaRPr lang="en-US" altLang="zh-CN" dirty="0"/>
          </a:p>
          <a:p>
            <a:endParaRPr lang="en-US" altLang="zh-CN" dirty="0"/>
          </a:p>
          <a:p>
            <a:r>
              <a:rPr lang="zh-CN" altLang="en-US" dirty="0"/>
              <a:t>依据这种思路填写数数组</a:t>
            </a:r>
            <a:r>
              <a:rPr lang="en-US" altLang="zh-CN" dirty="0"/>
              <a:t>L</a:t>
            </a:r>
            <a:r>
              <a:rPr lang="zh-CN" altLang="en-US" dirty="0"/>
              <a:t>的过程为：首先设置第</a:t>
            </a:r>
            <a:r>
              <a:rPr lang="en-US" altLang="zh-CN" dirty="0"/>
              <a:t>0</a:t>
            </a:r>
            <a:r>
              <a:rPr lang="zh-CN" altLang="en-US" dirty="0"/>
              <a:t>行和第</a:t>
            </a:r>
            <a:r>
              <a:rPr lang="en-US" altLang="zh-CN" dirty="0"/>
              <a:t>0</a:t>
            </a:r>
            <a:r>
              <a:rPr lang="zh-CN" altLang="en-US" dirty="0"/>
              <a:t>列的值全部为</a:t>
            </a:r>
            <a:r>
              <a:rPr lang="en-US" altLang="zh-CN" dirty="0"/>
              <a:t>0</a:t>
            </a:r>
            <a:r>
              <a:rPr lang="zh-CN" altLang="en-US" dirty="0"/>
              <a:t>，因为他们表示序列</a:t>
            </a:r>
            <a:r>
              <a:rPr lang="en-US" altLang="zh-CN" dirty="0"/>
              <a:t>X</a:t>
            </a:r>
            <a:r>
              <a:rPr lang="zh-CN" altLang="en-US" dirty="0"/>
              <a:t>或</a:t>
            </a:r>
            <a:r>
              <a:rPr lang="en-US" altLang="zh-CN" dirty="0"/>
              <a:t>Y</a:t>
            </a:r>
            <a:r>
              <a:rPr lang="zh-CN" altLang="en-US" dirty="0"/>
              <a:t>中至少有一个为空序列。</a:t>
            </a:r>
            <a:endParaRPr lang="en-US" altLang="zh-CN" dirty="0"/>
          </a:p>
          <a:p>
            <a:endParaRPr lang="en-US" altLang="zh-CN" dirty="0"/>
          </a:p>
          <a:p>
            <a:r>
              <a:rPr lang="zh-CN" altLang="en-US" dirty="0"/>
              <a:t>接着利用刚才讲述的方法计算，第一行的各个变量的值。即</a:t>
            </a:r>
            <a:r>
              <a:rPr lang="en-US" altLang="zh-CN" dirty="0"/>
              <a:t>L11</a:t>
            </a:r>
            <a:r>
              <a:rPr lang="zh-CN" altLang="en-US" dirty="0"/>
              <a:t>到</a:t>
            </a:r>
            <a:r>
              <a:rPr lang="en-US" altLang="zh-CN" dirty="0"/>
              <a:t>L1n</a:t>
            </a:r>
            <a:r>
              <a:rPr lang="zh-CN" altLang="en-US" dirty="0"/>
              <a:t>，</a:t>
            </a:r>
            <a:endParaRPr lang="en-US" altLang="zh-CN" dirty="0"/>
          </a:p>
          <a:p>
            <a:endParaRPr lang="en-US" altLang="zh-CN" dirty="0"/>
          </a:p>
          <a:p>
            <a:r>
              <a:rPr lang="zh-CN" altLang="en-US" dirty="0"/>
              <a:t>然后利用第一行的结果，计算第二行各个变量的值。</a:t>
            </a:r>
            <a:endParaRPr lang="en-US" altLang="zh-CN" dirty="0"/>
          </a:p>
          <a:p>
            <a:endParaRPr lang="en-US" altLang="zh-CN" dirty="0"/>
          </a:p>
          <a:p>
            <a:r>
              <a:rPr lang="zh-CN" altLang="en-US" dirty="0"/>
              <a:t>逐步下去，直到第</a:t>
            </a:r>
            <a:r>
              <a:rPr lang="en-US" altLang="zh-CN" dirty="0"/>
              <a:t>m</a:t>
            </a:r>
            <a:r>
              <a:rPr lang="zh-CN" altLang="en-US" dirty="0"/>
              <a:t>行，最后得到</a:t>
            </a:r>
            <a:r>
              <a:rPr lang="en-US" altLang="zh-CN" dirty="0"/>
              <a:t>LMN</a:t>
            </a:r>
            <a:r>
              <a:rPr lang="zh-CN" altLang="en-US" dirty="0"/>
              <a:t>的值，即</a:t>
            </a:r>
            <a:r>
              <a:rPr lang="en-US" altLang="zh-CN" dirty="0"/>
              <a:t>X</a:t>
            </a:r>
            <a:r>
              <a:rPr lang="zh-CN" altLang="en-US" dirty="0"/>
              <a:t>和</a:t>
            </a:r>
            <a:r>
              <a:rPr lang="en-US" altLang="zh-CN" dirty="0"/>
              <a:t>Y</a:t>
            </a:r>
            <a:r>
              <a:rPr lang="zh-CN" altLang="en-US" dirty="0"/>
              <a:t>的最长公共子序列的长度。</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138</a:t>
            </a:fld>
            <a:endParaRPr lang="en-US" altLang="zh-CN"/>
          </a:p>
        </p:txBody>
      </p:sp>
    </p:spTree>
    <p:extLst>
      <p:ext uri="{BB962C8B-B14F-4D97-AF65-F5344CB8AC3E}">
        <p14:creationId xmlns:p14="http://schemas.microsoft.com/office/powerpoint/2010/main" val="3558839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下面通过一个具体实例说明数组</a:t>
            </a:r>
            <a:r>
              <a:rPr lang="en-US" altLang="zh-CN" dirty="0"/>
              <a:t>L</a:t>
            </a:r>
            <a:r>
              <a:rPr lang="zh-CN" altLang="en-US" dirty="0"/>
              <a:t>的计算方法。</a:t>
            </a:r>
            <a:endParaRPr lang="en-US" altLang="zh-CN" dirty="0"/>
          </a:p>
          <a:p>
            <a:endParaRPr lang="en-US" altLang="zh-CN" dirty="0"/>
          </a:p>
          <a:p>
            <a:r>
              <a:rPr lang="zh-CN" altLang="en-US" dirty="0"/>
              <a:t>设序列</a:t>
            </a:r>
            <a:r>
              <a:rPr lang="en-US" altLang="zh-CN" dirty="0"/>
              <a:t>X</a:t>
            </a:r>
            <a:r>
              <a:rPr lang="zh-CN" altLang="en-US" dirty="0"/>
              <a:t>由六个元素组成，则</a:t>
            </a:r>
            <a:r>
              <a:rPr lang="en-US" altLang="zh-CN" dirty="0"/>
              <a:t>M</a:t>
            </a:r>
            <a:r>
              <a:rPr lang="zh-CN" altLang="en-US" dirty="0"/>
              <a:t>等于六。序列</a:t>
            </a:r>
            <a:r>
              <a:rPr lang="en-US" altLang="zh-CN" dirty="0"/>
              <a:t>Y</a:t>
            </a:r>
            <a:r>
              <a:rPr lang="zh-CN" altLang="en-US" dirty="0"/>
              <a:t>由九个元素组成，则</a:t>
            </a:r>
            <a:r>
              <a:rPr lang="en-US" altLang="zh-CN" dirty="0"/>
              <a:t>N</a:t>
            </a:r>
            <a:r>
              <a:rPr lang="zh-CN" altLang="en-US" dirty="0"/>
              <a:t>等于九。因此，数组</a:t>
            </a:r>
            <a:r>
              <a:rPr lang="en-US" altLang="zh-CN" dirty="0"/>
              <a:t>L</a:t>
            </a:r>
            <a:r>
              <a:rPr lang="zh-CN" altLang="en-US" dirty="0"/>
              <a:t>的两个维度。分别为七和十。计算时，首先设置</a:t>
            </a:r>
            <a:r>
              <a:rPr lang="en-US" altLang="zh-CN" dirty="0"/>
              <a:t>L</a:t>
            </a:r>
            <a:r>
              <a:rPr lang="zh-CN" altLang="en-US" dirty="0"/>
              <a:t>的第零行和第零列全部为零。接着计算第一行的各个变量。例如，</a:t>
            </a:r>
            <a:r>
              <a:rPr lang="zh-CN" altLang="en-US" b="1" dirty="0"/>
              <a:t>计算</a:t>
            </a:r>
            <a:r>
              <a:rPr lang="en-US" altLang="zh-CN" b="1" dirty="0"/>
              <a:t>L11</a:t>
            </a:r>
            <a:r>
              <a:rPr lang="zh-CN" altLang="en-US" b="1" dirty="0"/>
              <a:t>时，首先比较</a:t>
            </a:r>
            <a:r>
              <a:rPr lang="en-US" altLang="zh-CN" b="1" dirty="0"/>
              <a:t>X1</a:t>
            </a:r>
            <a:r>
              <a:rPr lang="zh-CN" altLang="en-US" b="1" dirty="0"/>
              <a:t>和</a:t>
            </a:r>
            <a:r>
              <a:rPr lang="en-US" altLang="zh-CN" b="1" dirty="0"/>
              <a:t>Y1</a:t>
            </a:r>
            <a:r>
              <a:rPr lang="zh-CN" altLang="en-US" b="1" dirty="0"/>
              <a:t>的大小。因为他们都等于</a:t>
            </a:r>
            <a:r>
              <a:rPr lang="en-US" altLang="zh-CN" b="1" dirty="0"/>
              <a:t>a</a:t>
            </a:r>
            <a:r>
              <a:rPr lang="zh-CN" altLang="en-US" b="1" dirty="0"/>
              <a:t>，所以</a:t>
            </a:r>
            <a:r>
              <a:rPr lang="en-US" altLang="zh-CN" b="1" dirty="0"/>
              <a:t>X11</a:t>
            </a:r>
            <a:r>
              <a:rPr lang="zh-CN" altLang="en-US" b="1" dirty="0"/>
              <a:t>等于一。然后计算</a:t>
            </a:r>
            <a:r>
              <a:rPr lang="en-US" altLang="zh-CN" b="1" dirty="0"/>
              <a:t>L12</a:t>
            </a:r>
            <a:r>
              <a:rPr lang="zh-CN" altLang="en-US" b="1" dirty="0"/>
              <a:t>，此时</a:t>
            </a:r>
            <a:r>
              <a:rPr lang="en-US" altLang="zh-CN" b="1" dirty="0"/>
              <a:t>X1</a:t>
            </a:r>
            <a:r>
              <a:rPr lang="zh-CN" altLang="en-US" b="1" dirty="0"/>
              <a:t>为</a:t>
            </a:r>
            <a:r>
              <a:rPr lang="en-US" altLang="zh-CN" b="1" dirty="0"/>
              <a:t>a</a:t>
            </a:r>
            <a:r>
              <a:rPr lang="zh-CN" altLang="en-US" b="1" dirty="0"/>
              <a:t>，</a:t>
            </a:r>
            <a:r>
              <a:rPr lang="en-US" altLang="zh-CN" b="1" dirty="0"/>
              <a:t>Y2</a:t>
            </a:r>
            <a:r>
              <a:rPr lang="zh-CN" altLang="en-US" b="1" dirty="0"/>
              <a:t>为</a:t>
            </a:r>
            <a:r>
              <a:rPr lang="en-US" altLang="zh-CN" b="1" dirty="0"/>
              <a:t>C</a:t>
            </a:r>
            <a:r>
              <a:rPr lang="zh-CN" altLang="en-US" b="1" dirty="0"/>
              <a:t>，他俩不相等，所以比较</a:t>
            </a:r>
            <a:r>
              <a:rPr lang="en-US" altLang="zh-CN" b="1" dirty="0"/>
              <a:t>L11</a:t>
            </a:r>
            <a:r>
              <a:rPr lang="zh-CN" altLang="en-US" b="1" dirty="0"/>
              <a:t>和</a:t>
            </a:r>
            <a:r>
              <a:rPr lang="en-US" altLang="zh-CN" b="1" dirty="0"/>
              <a:t>L02</a:t>
            </a:r>
            <a:r>
              <a:rPr lang="zh-CN" altLang="en-US" b="1" dirty="0"/>
              <a:t>的大小，取两者中较大的，因此</a:t>
            </a:r>
            <a:r>
              <a:rPr lang="en-US" altLang="zh-CN" b="1" dirty="0"/>
              <a:t>L12</a:t>
            </a:r>
            <a:r>
              <a:rPr lang="zh-CN" altLang="en-US" b="1" dirty="0"/>
              <a:t>等于</a:t>
            </a:r>
            <a:r>
              <a:rPr lang="en-US" altLang="zh-CN" b="1" dirty="0"/>
              <a:t>1</a:t>
            </a:r>
            <a:r>
              <a:rPr lang="zh-CN" altLang="en-US" dirty="0"/>
              <a:t>。类似的，可以计算第一行中其他各变量的值。接着用同样的方法计算第二行各个变量的值。逐步下去，直到第六行。最后计算</a:t>
            </a:r>
            <a:r>
              <a:rPr lang="en-US" altLang="zh-CN" dirty="0"/>
              <a:t>L69</a:t>
            </a:r>
            <a:r>
              <a:rPr lang="zh-CN" altLang="en-US" dirty="0"/>
              <a:t>的值就等于五。他就是</a:t>
            </a:r>
            <a:r>
              <a:rPr lang="en-US" altLang="zh-CN" dirty="0"/>
              <a:t>XY</a:t>
            </a:r>
            <a:r>
              <a:rPr lang="zh-CN" altLang="en-US" dirty="0"/>
              <a:t>的最长公共子序列的长度。</a:t>
            </a:r>
            <a:endParaRPr lang="en-US" altLang="zh-CN" dirty="0"/>
          </a:p>
          <a:p>
            <a:endParaRPr lang="en-US" altLang="zh-CN" dirty="0"/>
          </a:p>
          <a:p>
            <a:r>
              <a:rPr lang="zh-CN" altLang="en-US" dirty="0"/>
              <a:t>从以上计算中，大家会发现，数组</a:t>
            </a:r>
            <a:r>
              <a:rPr lang="en-US" altLang="zh-CN" dirty="0"/>
              <a:t>L</a:t>
            </a:r>
            <a:r>
              <a:rPr lang="zh-CN" altLang="en-US" dirty="0"/>
              <a:t>中保留了最长公共子序列的长度。但是无法通过他获得最长公共子序列本身。</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139</a:t>
            </a:fld>
            <a:endParaRPr lang="en-US" altLang="zh-CN"/>
          </a:p>
        </p:txBody>
      </p:sp>
    </p:spTree>
    <p:extLst>
      <p:ext uri="{BB962C8B-B14F-4D97-AF65-F5344CB8AC3E}">
        <p14:creationId xmlns:p14="http://schemas.microsoft.com/office/powerpoint/2010/main" val="33704397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前面介绍了如何计算最长公共子序列的长度，但是为了获得最长公共子序列本身，需要保存计算过程中的相关信息，以便回溯。因此增加数组</a:t>
            </a:r>
            <a:r>
              <a:rPr lang="en-US" altLang="zh-CN" dirty="0"/>
              <a:t>S</a:t>
            </a:r>
            <a:r>
              <a:rPr lang="zh-CN" altLang="en-US" dirty="0"/>
              <a:t>。用</a:t>
            </a:r>
            <a:r>
              <a:rPr lang="en-US" altLang="zh-CN" dirty="0" err="1"/>
              <a:t>Sij</a:t>
            </a:r>
            <a:r>
              <a:rPr lang="zh-CN" altLang="en-US" dirty="0"/>
              <a:t>存储在计算的过程中的搜索状态，目的是为了在获得最优值后可以回溯获得最优解，也就是最长公共子序列本身。因此，与计算数组</a:t>
            </a:r>
            <a:r>
              <a:rPr lang="en-US" altLang="zh-CN" dirty="0"/>
              <a:t>L</a:t>
            </a:r>
            <a:r>
              <a:rPr lang="zh-CN" altLang="en-US" dirty="0"/>
              <a:t>相对应分三种情况设置</a:t>
            </a:r>
            <a:r>
              <a:rPr lang="en-US" altLang="zh-CN" dirty="0" err="1"/>
              <a:t>Sij</a:t>
            </a:r>
            <a:r>
              <a:rPr lang="zh-CN" altLang="en-US" dirty="0"/>
              <a:t>的值。</a:t>
            </a:r>
            <a:endParaRPr lang="en-US" altLang="zh-CN" dirty="0"/>
          </a:p>
          <a:p>
            <a:endParaRPr lang="en-US" altLang="zh-CN" dirty="0"/>
          </a:p>
          <a:p>
            <a:pPr marL="228600" indent="-228600">
              <a:buAutoNum type="arabicPeriod"/>
            </a:pPr>
            <a:r>
              <a:rPr lang="en-US" altLang="zh-CN" dirty="0"/>
              <a:t>Xi=</a:t>
            </a:r>
            <a:r>
              <a:rPr lang="en-US" altLang="zh-CN" dirty="0" err="1"/>
              <a:t>Yj</a:t>
            </a:r>
            <a:r>
              <a:rPr lang="zh-CN" altLang="en-US" dirty="0"/>
              <a:t>时，设置为一。</a:t>
            </a:r>
            <a:endParaRPr lang="en-US" altLang="zh-CN" dirty="0"/>
          </a:p>
          <a:p>
            <a:pPr marL="228600" indent="-228600">
              <a:buAutoNum type="arabicPeriod"/>
            </a:pPr>
            <a:r>
              <a:rPr lang="en-US" altLang="zh-CN" dirty="0"/>
              <a:t>Xi</a:t>
            </a:r>
            <a:r>
              <a:rPr lang="zh-CN" altLang="en-US" dirty="0"/>
              <a:t>≠</a:t>
            </a:r>
            <a:r>
              <a:rPr lang="en-US" altLang="zh-CN" dirty="0" err="1"/>
              <a:t>Yj</a:t>
            </a:r>
            <a:r>
              <a:rPr lang="zh-CN" altLang="en-US" dirty="0"/>
              <a:t>，并且</a:t>
            </a:r>
            <a:r>
              <a:rPr lang="en-US" altLang="zh-CN" dirty="0"/>
              <a:t>L[</a:t>
            </a:r>
            <a:r>
              <a:rPr lang="en-US" altLang="zh-CN" dirty="0" err="1"/>
              <a:t>i</a:t>
            </a:r>
            <a:r>
              <a:rPr lang="en-US" altLang="zh-CN" dirty="0"/>
              <a:t>][j-1]</a:t>
            </a:r>
            <a:r>
              <a:rPr lang="zh-CN" altLang="en-US" dirty="0"/>
              <a:t>大于等于</a:t>
            </a:r>
            <a:r>
              <a:rPr lang="en-US" altLang="zh-CN" dirty="0"/>
              <a:t>L[i-1][j]</a:t>
            </a:r>
            <a:r>
              <a:rPr lang="zh-CN" altLang="en-US" dirty="0"/>
              <a:t>时，设置为</a:t>
            </a:r>
            <a:r>
              <a:rPr lang="en-US" altLang="zh-CN" dirty="0"/>
              <a:t>2</a:t>
            </a:r>
          </a:p>
          <a:p>
            <a:pPr marL="228600" indent="-228600">
              <a:buAutoNum type="arabicPeriod"/>
            </a:pPr>
            <a:r>
              <a:rPr lang="en-US" altLang="zh-CN" dirty="0"/>
              <a:t>Xi</a:t>
            </a:r>
            <a:r>
              <a:rPr lang="zh-CN" altLang="en-US" dirty="0"/>
              <a:t>≠</a:t>
            </a:r>
            <a:r>
              <a:rPr lang="en-US" altLang="zh-CN" dirty="0" err="1"/>
              <a:t>Yj</a:t>
            </a:r>
            <a:r>
              <a:rPr lang="zh-CN" altLang="en-US" dirty="0"/>
              <a:t>，并且</a:t>
            </a:r>
            <a:r>
              <a:rPr lang="en-US" altLang="zh-CN" dirty="0"/>
              <a:t>L[</a:t>
            </a:r>
            <a:r>
              <a:rPr lang="en-US" altLang="zh-CN" dirty="0" err="1"/>
              <a:t>i</a:t>
            </a:r>
            <a:r>
              <a:rPr lang="en-US" altLang="zh-CN" dirty="0"/>
              <a:t>][j-1]&lt;L[i-1][j]</a:t>
            </a:r>
            <a:r>
              <a:rPr lang="zh-CN" altLang="en-US" dirty="0"/>
              <a:t>时，设置为</a:t>
            </a:r>
            <a:r>
              <a:rPr lang="en-US" altLang="zh-CN" dirty="0"/>
              <a:t>3</a:t>
            </a:r>
          </a:p>
          <a:p>
            <a:pPr marL="228600" indent="-228600">
              <a:buAutoNum type="arabicPeriod"/>
            </a:pPr>
            <a:endParaRPr lang="en-US" altLang="zh-CN" dirty="0"/>
          </a:p>
          <a:p>
            <a:pPr marL="0" indent="0">
              <a:buNone/>
            </a:pPr>
            <a:r>
              <a:rPr lang="zh-CN" altLang="en-US" dirty="0"/>
              <a:t>相应的分三种情况进行回溯，</a:t>
            </a:r>
            <a:endParaRPr lang="en-US" altLang="zh-CN" dirty="0"/>
          </a:p>
          <a:p>
            <a:pPr marL="228600" indent="-228600">
              <a:buAutoNum type="arabicPeriod"/>
            </a:pPr>
            <a:r>
              <a:rPr lang="zh-CN" altLang="en-US" dirty="0"/>
              <a:t>若</a:t>
            </a:r>
            <a:r>
              <a:rPr lang="en-US" altLang="zh-CN" dirty="0" err="1"/>
              <a:t>Sij</a:t>
            </a:r>
            <a:r>
              <a:rPr lang="en-US" altLang="zh-CN" dirty="0"/>
              <a:t>=1</a:t>
            </a:r>
            <a:r>
              <a:rPr lang="zh-CN" altLang="en-US" dirty="0"/>
              <a:t>，表明</a:t>
            </a:r>
            <a:r>
              <a:rPr lang="en-US" altLang="zh-CN" dirty="0"/>
              <a:t>Xi=</a:t>
            </a:r>
            <a:r>
              <a:rPr lang="en-US" altLang="zh-CN" dirty="0" err="1"/>
              <a:t>Yj</a:t>
            </a:r>
            <a:r>
              <a:rPr lang="zh-CN" altLang="en-US" dirty="0"/>
              <a:t>，则下一个回溯方向是。。。，同时表示</a:t>
            </a:r>
            <a:r>
              <a:rPr lang="en-US" altLang="zh-CN" dirty="0"/>
              <a:t>Xi</a:t>
            </a:r>
            <a:r>
              <a:rPr lang="zh-CN" altLang="en-US" dirty="0"/>
              <a:t>或者</a:t>
            </a:r>
            <a:r>
              <a:rPr lang="en-US" altLang="zh-CN" dirty="0" err="1"/>
              <a:t>Yj</a:t>
            </a:r>
            <a:r>
              <a:rPr lang="zh-CN" altLang="en-US" dirty="0"/>
              <a:t>为最长公共子序列中的元素。</a:t>
            </a:r>
            <a:endParaRPr lang="en-US" altLang="zh-CN" dirty="0"/>
          </a:p>
          <a:p>
            <a:pPr marL="228600" indent="-228600">
              <a:buAutoNum type="arabicPeriod"/>
            </a:pPr>
            <a:r>
              <a:rPr lang="zh-CN" altLang="en-US" dirty="0"/>
              <a:t>若</a:t>
            </a:r>
            <a:r>
              <a:rPr lang="en-US" altLang="zh-CN" dirty="0" err="1"/>
              <a:t>Sij</a:t>
            </a:r>
            <a:r>
              <a:rPr lang="en-US" altLang="zh-CN" dirty="0"/>
              <a:t>=2</a:t>
            </a:r>
            <a:r>
              <a:rPr lang="zh-CN" altLang="en-US" dirty="0"/>
              <a:t>，根据以上设置。表明</a:t>
            </a:r>
            <a:r>
              <a:rPr lang="en-US" altLang="zh-CN" dirty="0"/>
              <a:t>Xi</a:t>
            </a:r>
            <a:r>
              <a:rPr lang="zh-CN" altLang="en-US" dirty="0"/>
              <a:t>≠</a:t>
            </a:r>
            <a:r>
              <a:rPr lang="en-US" altLang="zh-CN" dirty="0" err="1"/>
              <a:t>Yj</a:t>
            </a:r>
            <a:r>
              <a:rPr lang="zh-CN" altLang="en-US" dirty="0"/>
              <a:t>，且。。。因此下一个回溯方向应该向左，也就是</a:t>
            </a:r>
            <a:r>
              <a:rPr lang="en-US" altLang="zh-CN" dirty="0"/>
              <a:t>j=j-1</a:t>
            </a:r>
            <a:r>
              <a:rPr lang="zh-CN" altLang="en-US" dirty="0"/>
              <a:t>。</a:t>
            </a:r>
            <a:endParaRPr lang="en-US" altLang="zh-CN" dirty="0"/>
          </a:p>
          <a:p>
            <a:pPr marL="228600" indent="-228600">
              <a:buAutoNum type="arabicPeriod"/>
            </a:pPr>
            <a:r>
              <a:rPr lang="zh-CN" altLang="en-US" dirty="0"/>
              <a:t>若</a:t>
            </a:r>
            <a:r>
              <a:rPr lang="en-US" altLang="zh-CN" dirty="0" err="1"/>
              <a:t>Sij</a:t>
            </a:r>
            <a:r>
              <a:rPr lang="en-US" altLang="zh-CN" dirty="0"/>
              <a:t>=3</a:t>
            </a:r>
            <a:r>
              <a:rPr lang="zh-CN" altLang="en-US" dirty="0"/>
              <a:t>，同样根据以上设置。表明</a:t>
            </a:r>
            <a:r>
              <a:rPr lang="en-US" altLang="zh-CN" dirty="0"/>
              <a:t>Xi</a:t>
            </a:r>
            <a:r>
              <a:rPr lang="zh-CN" altLang="en-US" dirty="0"/>
              <a:t>≠</a:t>
            </a:r>
            <a:r>
              <a:rPr lang="en-US" altLang="zh-CN" dirty="0" err="1"/>
              <a:t>Yj</a:t>
            </a:r>
            <a:r>
              <a:rPr lang="zh-CN" altLang="en-US" dirty="0"/>
              <a:t>，且。。。，因此下一个回溯方向应该向上，也就是</a:t>
            </a:r>
            <a:r>
              <a:rPr lang="en-US" altLang="zh-CN" dirty="0" err="1"/>
              <a:t>i</a:t>
            </a:r>
            <a:r>
              <a:rPr lang="en-US" altLang="zh-CN" dirty="0"/>
              <a:t>=i-1</a:t>
            </a:r>
            <a:r>
              <a:rPr lang="zh-CN" altLang="en-US" dirty="0"/>
              <a:t>。</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140</a:t>
            </a:fld>
            <a:endParaRPr lang="en-US" altLang="zh-CN"/>
          </a:p>
        </p:txBody>
      </p:sp>
    </p:spTree>
    <p:extLst>
      <p:ext uri="{BB962C8B-B14F-4D97-AF65-F5344CB8AC3E}">
        <p14:creationId xmlns:p14="http://schemas.microsoft.com/office/powerpoint/2010/main" val="20040888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仍以刚才的例子说明数组</a:t>
            </a:r>
            <a:r>
              <a:rPr lang="en-US" altLang="zh-CN" dirty="0"/>
              <a:t>S</a:t>
            </a:r>
            <a:r>
              <a:rPr lang="zh-CN" altLang="en-US" dirty="0"/>
              <a:t>的计算方法。</a:t>
            </a:r>
            <a:endParaRPr lang="en-US" altLang="zh-CN" dirty="0"/>
          </a:p>
          <a:p>
            <a:endParaRPr lang="en-US" altLang="zh-CN" dirty="0"/>
          </a:p>
          <a:p>
            <a:r>
              <a:rPr lang="zh-CN" altLang="en-US" dirty="0"/>
              <a:t>每次计算完一个变量</a:t>
            </a:r>
            <a:r>
              <a:rPr lang="en-US" altLang="zh-CN" dirty="0" err="1"/>
              <a:t>Lij</a:t>
            </a:r>
            <a:r>
              <a:rPr lang="zh-CN" altLang="en-US" dirty="0"/>
              <a:t>之后，就计算相应的</a:t>
            </a:r>
            <a:r>
              <a:rPr lang="en-US" altLang="zh-CN" dirty="0" err="1"/>
              <a:t>Sij</a:t>
            </a:r>
            <a:r>
              <a:rPr lang="zh-CN" altLang="en-US" dirty="0"/>
              <a:t>值。</a:t>
            </a:r>
            <a:endParaRPr lang="en-US" altLang="zh-CN" dirty="0"/>
          </a:p>
          <a:p>
            <a:endParaRPr lang="en-US" altLang="zh-CN" dirty="0"/>
          </a:p>
          <a:p>
            <a:r>
              <a:rPr lang="zh-CN" altLang="en-US" dirty="0"/>
              <a:t>首先计算第一行的各个变量，当计算</a:t>
            </a:r>
            <a:r>
              <a:rPr lang="en-US" altLang="zh-CN" dirty="0"/>
              <a:t>S11</a:t>
            </a:r>
            <a:r>
              <a:rPr lang="zh-CN" altLang="en-US" dirty="0"/>
              <a:t>时。比较</a:t>
            </a:r>
            <a:r>
              <a:rPr lang="en-US" altLang="zh-CN" dirty="0"/>
              <a:t>X1</a:t>
            </a:r>
            <a:r>
              <a:rPr lang="zh-CN" altLang="en-US" dirty="0"/>
              <a:t>和</a:t>
            </a:r>
            <a:r>
              <a:rPr lang="en-US" altLang="zh-CN" dirty="0"/>
              <a:t>Y1</a:t>
            </a:r>
            <a:r>
              <a:rPr lang="zh-CN" altLang="en-US" dirty="0"/>
              <a:t>的大小。因为都等于</a:t>
            </a:r>
            <a:r>
              <a:rPr lang="en-US" altLang="zh-CN" dirty="0"/>
              <a:t>a</a:t>
            </a:r>
            <a:r>
              <a:rPr lang="zh-CN" altLang="en-US" dirty="0"/>
              <a:t>，所以</a:t>
            </a:r>
            <a:r>
              <a:rPr lang="en-US" altLang="zh-CN" dirty="0"/>
              <a:t>S1=1</a:t>
            </a:r>
            <a:r>
              <a:rPr lang="zh-CN" altLang="en-US" dirty="0"/>
              <a:t>。然后计算</a:t>
            </a:r>
            <a:r>
              <a:rPr lang="en-US" altLang="zh-CN" dirty="0"/>
              <a:t>S12</a:t>
            </a:r>
            <a:r>
              <a:rPr lang="zh-CN" altLang="en-US" dirty="0"/>
              <a:t>值。此时</a:t>
            </a:r>
            <a:r>
              <a:rPr lang="en-US" altLang="zh-CN" dirty="0"/>
              <a:t>X1</a:t>
            </a:r>
            <a:r>
              <a:rPr lang="zh-CN" altLang="en-US" dirty="0"/>
              <a:t>为</a:t>
            </a:r>
            <a:r>
              <a:rPr lang="en-US" altLang="zh-CN" dirty="0"/>
              <a:t>a</a:t>
            </a:r>
            <a:r>
              <a:rPr lang="zh-CN" altLang="en-US" dirty="0"/>
              <a:t>，</a:t>
            </a:r>
            <a:r>
              <a:rPr lang="en-US" altLang="zh-CN" dirty="0"/>
              <a:t>Y2</a:t>
            </a:r>
            <a:r>
              <a:rPr lang="zh-CN" altLang="en-US" dirty="0"/>
              <a:t>为</a:t>
            </a:r>
            <a:r>
              <a:rPr lang="en-US" altLang="zh-CN" dirty="0"/>
              <a:t>c</a:t>
            </a:r>
            <a:r>
              <a:rPr lang="zh-CN" altLang="en-US" dirty="0"/>
              <a:t>，不相等，且</a:t>
            </a:r>
            <a:r>
              <a:rPr lang="en-US" altLang="zh-CN" dirty="0"/>
              <a:t>L11</a:t>
            </a:r>
            <a:r>
              <a:rPr lang="zh-CN" altLang="en-US" dirty="0"/>
              <a:t>大于</a:t>
            </a:r>
            <a:r>
              <a:rPr lang="en-US" altLang="zh-CN" dirty="0"/>
              <a:t>L02</a:t>
            </a:r>
            <a:r>
              <a:rPr lang="zh-CN" altLang="en-US" dirty="0"/>
              <a:t>，因此</a:t>
            </a:r>
            <a:r>
              <a:rPr lang="en-US" altLang="zh-CN" dirty="0"/>
              <a:t>S2</a:t>
            </a:r>
            <a:r>
              <a:rPr lang="zh-CN" altLang="en-US" dirty="0"/>
              <a:t>就等于二。类似的，可以计算第一行各个变量的值。接着计算第二行各个变量的值。逐步下去，直到第六行。最后计算</a:t>
            </a:r>
            <a:r>
              <a:rPr lang="en-US" altLang="zh-CN" dirty="0"/>
              <a:t>S69</a:t>
            </a:r>
            <a:r>
              <a:rPr lang="zh-CN" altLang="en-US" dirty="0"/>
              <a:t>的值等于一。</a:t>
            </a:r>
            <a:endParaRPr lang="en-US" altLang="zh-CN" dirty="0"/>
          </a:p>
          <a:p>
            <a:endParaRPr lang="en-US" altLang="zh-CN" dirty="0"/>
          </a:p>
          <a:p>
            <a:r>
              <a:rPr lang="zh-CN" altLang="en-US" dirty="0"/>
              <a:t>计算完</a:t>
            </a:r>
            <a:r>
              <a:rPr lang="en-US" altLang="zh-CN" dirty="0"/>
              <a:t>S</a:t>
            </a:r>
            <a:r>
              <a:rPr lang="zh-CN" altLang="en-US" dirty="0"/>
              <a:t>中各变量值后。从</a:t>
            </a:r>
            <a:r>
              <a:rPr lang="en-US" altLang="zh-CN" dirty="0"/>
              <a:t>S69</a:t>
            </a:r>
            <a:r>
              <a:rPr lang="zh-CN" altLang="en-US" dirty="0"/>
              <a:t>开始回溯。因为橘色标识的</a:t>
            </a:r>
            <a:r>
              <a:rPr lang="en-US" altLang="zh-CN" dirty="0"/>
              <a:t>S69</a:t>
            </a:r>
            <a:r>
              <a:rPr lang="zh-CN" altLang="en-US" dirty="0"/>
              <a:t>等于一。因此表示</a:t>
            </a:r>
            <a:r>
              <a:rPr lang="en-US" altLang="zh-CN" dirty="0"/>
              <a:t>X6</a:t>
            </a:r>
            <a:r>
              <a:rPr lang="zh-CN" altLang="en-US" dirty="0"/>
              <a:t>等于</a:t>
            </a:r>
            <a:r>
              <a:rPr lang="en-US" altLang="zh-CN" dirty="0"/>
              <a:t>Y9</a:t>
            </a:r>
            <a:r>
              <a:rPr lang="zh-CN" altLang="en-US" dirty="0"/>
              <a:t>。即元素</a:t>
            </a:r>
            <a:r>
              <a:rPr lang="en-US" altLang="zh-CN" dirty="0"/>
              <a:t>b</a:t>
            </a:r>
            <a:r>
              <a:rPr lang="zh-CN" altLang="en-US" dirty="0"/>
              <a:t>是最长公共子序列的最后一个元素。并且下一个回溯方向为上对角变量</a:t>
            </a:r>
            <a:r>
              <a:rPr lang="en-US" altLang="zh-CN" dirty="0"/>
              <a:t>S58</a:t>
            </a:r>
            <a:r>
              <a:rPr lang="zh-CN" altLang="en-US" dirty="0"/>
              <a:t>。如箭头所示。接着，因为</a:t>
            </a:r>
            <a:r>
              <a:rPr lang="en-US" altLang="zh-CN" dirty="0"/>
              <a:t>S58</a:t>
            </a:r>
            <a:r>
              <a:rPr lang="zh-CN" altLang="en-US" dirty="0"/>
              <a:t>等于二，表明下一个回溯方向向左，也就是</a:t>
            </a:r>
            <a:r>
              <a:rPr lang="en-US" altLang="zh-CN" dirty="0"/>
              <a:t>S57</a:t>
            </a:r>
            <a:r>
              <a:rPr lang="zh-CN" altLang="en-US" dirty="0"/>
              <a:t>。同理，因为</a:t>
            </a:r>
            <a:r>
              <a:rPr lang="en-US" altLang="zh-CN" dirty="0"/>
              <a:t>S57</a:t>
            </a:r>
            <a:r>
              <a:rPr lang="zh-CN" altLang="en-US" dirty="0"/>
              <a:t>等于一，因此</a:t>
            </a:r>
            <a:r>
              <a:rPr lang="en-US" altLang="zh-CN" dirty="0"/>
              <a:t>d</a:t>
            </a:r>
            <a:r>
              <a:rPr lang="zh-CN" altLang="en-US" dirty="0"/>
              <a:t>是最长公共子序列的一个元素，且下一个回溯方向为</a:t>
            </a:r>
            <a:r>
              <a:rPr lang="en-US" altLang="zh-CN" dirty="0"/>
              <a:t>S46</a:t>
            </a:r>
            <a:r>
              <a:rPr lang="zh-CN" altLang="en-US" dirty="0"/>
              <a:t>。以此类推。直到</a:t>
            </a:r>
            <a:r>
              <a:rPr lang="en-US" altLang="zh-CN" dirty="0"/>
              <a:t>S11</a:t>
            </a:r>
            <a:r>
              <a:rPr lang="zh-CN" altLang="en-US" dirty="0"/>
              <a:t>。因为它等于</a:t>
            </a:r>
            <a:r>
              <a:rPr lang="en-US" altLang="zh-CN" dirty="0"/>
              <a:t>1</a:t>
            </a:r>
            <a:r>
              <a:rPr lang="zh-CN" altLang="en-US" dirty="0"/>
              <a:t>，所以</a:t>
            </a:r>
            <a:r>
              <a:rPr lang="en-US" altLang="zh-CN" dirty="0"/>
              <a:t>a</a:t>
            </a:r>
            <a:r>
              <a:rPr lang="zh-CN" altLang="en-US" dirty="0"/>
              <a:t>是最长公共子序列的第一个元素，到此为止通过数组</a:t>
            </a:r>
            <a:r>
              <a:rPr lang="en-US" altLang="zh-CN" dirty="0"/>
              <a:t>S</a:t>
            </a:r>
            <a:r>
              <a:rPr lang="zh-CN" altLang="en-US" dirty="0"/>
              <a:t>的回溯。获得了</a:t>
            </a:r>
            <a:r>
              <a:rPr lang="en-US" altLang="zh-CN" dirty="0"/>
              <a:t>XY</a:t>
            </a:r>
            <a:r>
              <a:rPr lang="zh-CN" altLang="en-US" dirty="0"/>
              <a:t>最长公共子序列为</a:t>
            </a:r>
            <a:r>
              <a:rPr lang="en-US" altLang="zh-CN" dirty="0" err="1"/>
              <a:t>ACBdb</a:t>
            </a:r>
            <a:r>
              <a:rPr lang="zh-CN" altLang="en-US" dirty="0"/>
              <a:t>。</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141</a:t>
            </a:fld>
            <a:endParaRPr lang="en-US" altLang="zh-CN"/>
          </a:p>
        </p:txBody>
      </p:sp>
    </p:spTree>
    <p:extLst>
      <p:ext uri="{BB962C8B-B14F-4D97-AF65-F5344CB8AC3E}">
        <p14:creationId xmlns:p14="http://schemas.microsoft.com/office/powerpoint/2010/main" val="31751903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根据以上分析，可以进行算法设计。</a:t>
            </a:r>
            <a:endParaRPr lang="en-US" altLang="zh-CN" dirty="0"/>
          </a:p>
          <a:p>
            <a:endParaRPr lang="en-US" altLang="zh-CN" dirty="0"/>
          </a:p>
          <a:p>
            <a:r>
              <a:rPr lang="zh-CN" altLang="en-US" dirty="0"/>
              <a:t>算法的输入为序列</a:t>
            </a:r>
            <a:r>
              <a:rPr lang="en-US" altLang="zh-CN" dirty="0"/>
              <a:t>X</a:t>
            </a:r>
            <a:r>
              <a:rPr lang="zh-CN" altLang="en-US" dirty="0"/>
              <a:t>、</a:t>
            </a:r>
            <a:r>
              <a:rPr lang="en-US" altLang="zh-CN" dirty="0"/>
              <a:t>Y</a:t>
            </a:r>
            <a:r>
              <a:rPr lang="zh-CN" altLang="en-US" dirty="0"/>
              <a:t>，输出是</a:t>
            </a:r>
            <a:r>
              <a:rPr lang="en-US" altLang="zh-CN" dirty="0"/>
              <a:t>X</a:t>
            </a:r>
            <a:r>
              <a:rPr lang="zh-CN" altLang="en-US" dirty="0"/>
              <a:t>、</a:t>
            </a:r>
            <a:r>
              <a:rPr lang="en-US" altLang="zh-CN" dirty="0"/>
              <a:t>Y</a:t>
            </a:r>
            <a:r>
              <a:rPr lang="zh-CN" altLang="en-US" dirty="0"/>
              <a:t>的最长公共子序列的长度，以及最长公共子序列本身。</a:t>
            </a:r>
            <a:endParaRPr lang="en-US" altLang="zh-CN" dirty="0"/>
          </a:p>
          <a:p>
            <a:endParaRPr lang="en-US" altLang="zh-CN" dirty="0"/>
          </a:p>
          <a:p>
            <a:r>
              <a:rPr lang="zh-CN" altLang="en-US" dirty="0"/>
              <a:t>算法中用到数组</a:t>
            </a:r>
            <a:r>
              <a:rPr lang="en-US" altLang="zh-CN" dirty="0"/>
              <a:t>L</a:t>
            </a:r>
            <a:r>
              <a:rPr lang="zh-CN" altLang="en-US" dirty="0"/>
              <a:t>和</a:t>
            </a:r>
            <a:r>
              <a:rPr lang="en-US" altLang="zh-CN" dirty="0"/>
              <a:t>S</a:t>
            </a:r>
            <a:r>
              <a:rPr lang="zh-CN" altLang="en-US" dirty="0"/>
              <a:t>，前面已经说明，数组</a:t>
            </a:r>
            <a:r>
              <a:rPr lang="en-US" altLang="zh-CN" dirty="0"/>
              <a:t>Z</a:t>
            </a:r>
            <a:r>
              <a:rPr lang="zh-CN" altLang="en-US" dirty="0"/>
              <a:t>用来存放最长公共子序列。</a:t>
            </a:r>
            <a:endParaRPr lang="en-US" altLang="zh-CN" dirty="0"/>
          </a:p>
          <a:p>
            <a:endParaRPr lang="en-US" altLang="zh-CN" dirty="0"/>
          </a:p>
          <a:p>
            <a:r>
              <a:rPr lang="zh-CN" altLang="en-US" dirty="0"/>
              <a:t>整个算法分五个部分。</a:t>
            </a:r>
            <a:endParaRPr lang="en-US" altLang="zh-CN" dirty="0"/>
          </a:p>
          <a:p>
            <a:endParaRPr lang="en-US" altLang="zh-CN" dirty="0"/>
          </a:p>
          <a:p>
            <a:r>
              <a:rPr lang="zh-CN" altLang="en-US" dirty="0"/>
              <a:t>其中，第一部分的两个</a:t>
            </a:r>
            <a:r>
              <a:rPr lang="en-US" altLang="zh-CN" dirty="0"/>
              <a:t>for</a:t>
            </a:r>
            <a:r>
              <a:rPr lang="zh-CN" altLang="en-US" dirty="0"/>
              <a:t>循环用于对数组</a:t>
            </a:r>
            <a:r>
              <a:rPr lang="en-US" altLang="zh-CN" dirty="0"/>
              <a:t>L</a:t>
            </a:r>
            <a:r>
              <a:rPr lang="zh-CN" altLang="en-US" dirty="0"/>
              <a:t>的第零行和第零列所有变量初始化为零。</a:t>
            </a:r>
            <a:endParaRPr lang="en-US" altLang="zh-CN" dirty="0"/>
          </a:p>
          <a:p>
            <a:endParaRPr lang="en-US" altLang="zh-CN" dirty="0"/>
          </a:p>
          <a:p>
            <a:r>
              <a:rPr lang="zh-CN" altLang="en-US" dirty="0"/>
              <a:t>第二部分是一个双重</a:t>
            </a:r>
            <a:r>
              <a:rPr lang="en-US" altLang="zh-CN" dirty="0"/>
              <a:t>for</a:t>
            </a:r>
            <a:r>
              <a:rPr lang="zh-CN" altLang="en-US" dirty="0"/>
              <a:t>循环，依次计算数组</a:t>
            </a:r>
            <a:r>
              <a:rPr lang="en-US" altLang="zh-CN" dirty="0"/>
              <a:t>L</a:t>
            </a:r>
            <a:r>
              <a:rPr lang="zh-CN" altLang="en-US" dirty="0"/>
              <a:t>和</a:t>
            </a:r>
            <a:r>
              <a:rPr lang="en-US" altLang="zh-CN" dirty="0"/>
              <a:t>S</a:t>
            </a:r>
            <a:r>
              <a:rPr lang="zh-CN" altLang="en-US" dirty="0"/>
              <a:t>每行每列的变量值。计算时依据</a:t>
            </a:r>
            <a:r>
              <a:rPr lang="en-US" altLang="zh-CN" dirty="0"/>
              <a:t>XI</a:t>
            </a:r>
            <a:r>
              <a:rPr lang="zh-CN" altLang="en-US" dirty="0"/>
              <a:t>和</a:t>
            </a:r>
            <a:r>
              <a:rPr lang="en-US" altLang="zh-CN" dirty="0"/>
              <a:t>YJ</a:t>
            </a:r>
            <a:r>
              <a:rPr lang="zh-CN" altLang="en-US" dirty="0"/>
              <a:t>，以及数组</a:t>
            </a:r>
            <a:r>
              <a:rPr lang="en-US" altLang="zh-CN" dirty="0"/>
              <a:t>L</a:t>
            </a:r>
            <a:r>
              <a:rPr lang="zh-CN" altLang="en-US" dirty="0"/>
              <a:t>中元素关系。</a:t>
            </a:r>
            <a:endParaRPr lang="en-US" altLang="zh-CN" dirty="0"/>
          </a:p>
          <a:p>
            <a:endParaRPr lang="en-US" altLang="zh-CN" dirty="0"/>
          </a:p>
          <a:p>
            <a:r>
              <a:rPr lang="zh-CN" altLang="en-US" dirty="0"/>
              <a:t>与前面分析一样，分三种情况。</a:t>
            </a:r>
            <a:endParaRPr lang="en-US" altLang="zh-CN" dirty="0"/>
          </a:p>
          <a:p>
            <a:endParaRPr lang="en-US" altLang="zh-CN" dirty="0"/>
          </a:p>
          <a:p>
            <a:r>
              <a:rPr lang="en-US" altLang="zh-CN" dirty="0"/>
              <a:t>1. Xi=</a:t>
            </a:r>
            <a:r>
              <a:rPr lang="en-US" altLang="zh-CN" dirty="0" err="1"/>
              <a:t>Yj</a:t>
            </a:r>
            <a:r>
              <a:rPr lang="zh-CN" altLang="en-US" dirty="0"/>
              <a:t>时。</a:t>
            </a:r>
            <a:endParaRPr lang="en-US" altLang="zh-CN" dirty="0"/>
          </a:p>
          <a:p>
            <a:r>
              <a:rPr lang="en-US" altLang="zh-CN" dirty="0"/>
              <a:t>2. </a:t>
            </a:r>
            <a:r>
              <a:rPr lang="zh-CN" altLang="en-US" dirty="0"/>
              <a:t>当</a:t>
            </a:r>
            <a:r>
              <a:rPr lang="en-US" altLang="zh-CN" dirty="0"/>
              <a:t>Xi</a:t>
            </a:r>
            <a:r>
              <a:rPr lang="zh-CN" altLang="en-US" dirty="0"/>
              <a:t>≠</a:t>
            </a:r>
            <a:r>
              <a:rPr lang="en-US" altLang="zh-CN" dirty="0" err="1"/>
              <a:t>Yj</a:t>
            </a:r>
            <a:r>
              <a:rPr lang="zh-CN" altLang="en-US" dirty="0"/>
              <a:t>且</a:t>
            </a:r>
            <a:r>
              <a:rPr lang="en-US" altLang="zh-CN" dirty="0"/>
              <a:t>L[</a:t>
            </a:r>
            <a:r>
              <a:rPr lang="en-US" altLang="zh-CN" dirty="0" err="1"/>
              <a:t>i</a:t>
            </a:r>
            <a:r>
              <a:rPr lang="en-US" altLang="zh-CN" dirty="0"/>
              <a:t>][j-1]</a:t>
            </a:r>
            <a:r>
              <a:rPr lang="zh-CN" altLang="en-US" dirty="0"/>
              <a:t>大于等于</a:t>
            </a:r>
            <a:r>
              <a:rPr lang="en-US" altLang="zh-CN" dirty="0"/>
              <a:t>L[i-1][j]</a:t>
            </a:r>
            <a:r>
              <a:rPr lang="zh-CN" altLang="en-US" dirty="0"/>
              <a:t>时。</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3.</a:t>
            </a:r>
            <a:r>
              <a:rPr lang="zh-CN" altLang="en-US" dirty="0"/>
              <a:t>当</a:t>
            </a:r>
            <a:r>
              <a:rPr lang="en-US" altLang="zh-CN" dirty="0"/>
              <a:t>Xi</a:t>
            </a:r>
            <a:r>
              <a:rPr lang="zh-CN" altLang="en-US" dirty="0"/>
              <a:t>≠</a:t>
            </a:r>
            <a:r>
              <a:rPr lang="en-US" altLang="zh-CN" dirty="0" err="1"/>
              <a:t>Yj</a:t>
            </a:r>
            <a:r>
              <a:rPr lang="zh-CN" altLang="en-US" dirty="0"/>
              <a:t>且</a:t>
            </a:r>
            <a:r>
              <a:rPr lang="en-US" altLang="zh-CN" dirty="0"/>
              <a:t>L[</a:t>
            </a:r>
            <a:r>
              <a:rPr lang="en-US" altLang="zh-CN" dirty="0" err="1"/>
              <a:t>i</a:t>
            </a:r>
            <a:r>
              <a:rPr lang="en-US" altLang="zh-CN" dirty="0"/>
              <a:t>][j-1]&lt;L[i-1][j]</a:t>
            </a:r>
            <a:r>
              <a:rPr lang="zh-CN" altLang="en-US" dirty="0"/>
              <a:t>时。</a:t>
            </a:r>
            <a:endParaRPr lang="en-US" altLang="zh-CN" dirty="0"/>
          </a:p>
          <a:p>
            <a:endParaRPr lang="en-US" altLang="zh-CN" dirty="0"/>
          </a:p>
          <a:p>
            <a:r>
              <a:rPr lang="zh-CN" altLang="en-US" dirty="0"/>
              <a:t>分别计算</a:t>
            </a:r>
            <a:r>
              <a:rPr lang="en-US" altLang="zh-CN" dirty="0" err="1"/>
              <a:t>Lij</a:t>
            </a:r>
            <a:r>
              <a:rPr lang="zh-CN" altLang="en-US" dirty="0"/>
              <a:t>和</a:t>
            </a:r>
            <a:r>
              <a:rPr lang="en-US" altLang="zh-CN" dirty="0" err="1"/>
              <a:t>Sij</a:t>
            </a:r>
            <a:r>
              <a:rPr lang="zh-CN" altLang="en-US" dirty="0"/>
              <a:t>的值。经过双重循环，最后</a:t>
            </a:r>
            <a:r>
              <a:rPr lang="en-US" altLang="zh-CN" dirty="0"/>
              <a:t>XY</a:t>
            </a:r>
            <a:r>
              <a:rPr lang="zh-CN" altLang="en-US" dirty="0"/>
              <a:t>的最长公共子序列长度存于数组</a:t>
            </a:r>
            <a:r>
              <a:rPr lang="en-US" altLang="zh-CN" dirty="0"/>
              <a:t>LMN</a:t>
            </a:r>
            <a:r>
              <a:rPr lang="zh-CN" altLang="en-US" dirty="0"/>
              <a:t>中。</a:t>
            </a:r>
            <a:endParaRPr lang="en-US" altLang="zh-CN" dirty="0"/>
          </a:p>
          <a:p>
            <a:endParaRPr lang="en-US" altLang="zh-CN" dirty="0"/>
          </a:p>
          <a:p>
            <a:r>
              <a:rPr lang="zh-CN" altLang="en-US" dirty="0"/>
              <a:t>第三四部分中，</a:t>
            </a:r>
            <a:r>
              <a:rPr lang="en-US" altLang="zh-CN" dirty="0"/>
              <a:t>K</a:t>
            </a:r>
            <a:r>
              <a:rPr lang="zh-CN" altLang="en-US" dirty="0"/>
              <a:t>为最长公共子序列长度。</a:t>
            </a:r>
            <a:r>
              <a:rPr lang="en-US" altLang="zh-CN" dirty="0"/>
              <a:t>for</a:t>
            </a:r>
            <a:r>
              <a:rPr lang="zh-CN" altLang="en-US" dirty="0"/>
              <a:t>循环是利用数组</a:t>
            </a:r>
            <a:r>
              <a:rPr lang="en-US" altLang="zh-CN" dirty="0"/>
              <a:t>S</a:t>
            </a:r>
            <a:r>
              <a:rPr lang="zh-CN" altLang="en-US" dirty="0"/>
              <a:t>的值回溯，求最长公共子序列本身。</a:t>
            </a:r>
            <a:endParaRPr lang="en-US" altLang="zh-CN" dirty="0"/>
          </a:p>
          <a:p>
            <a:r>
              <a:rPr lang="zh-CN" altLang="en-US" dirty="0"/>
              <a:t>与第二部分对数组</a:t>
            </a:r>
            <a:r>
              <a:rPr lang="en-US" altLang="zh-CN" dirty="0"/>
              <a:t>S</a:t>
            </a:r>
            <a:r>
              <a:rPr lang="zh-CN" altLang="en-US" dirty="0"/>
              <a:t>的设置相对应，对分三种情况处理：</a:t>
            </a:r>
            <a:endParaRPr lang="en-US" altLang="zh-CN" dirty="0"/>
          </a:p>
          <a:p>
            <a:endParaRPr lang="en-US" altLang="zh-CN" dirty="0"/>
          </a:p>
          <a:p>
            <a:pPr marL="228600" indent="-228600">
              <a:buAutoNum type="arabicPeriod"/>
            </a:pPr>
            <a:r>
              <a:rPr lang="zh-CN" altLang="en-US" dirty="0"/>
              <a:t>若</a:t>
            </a:r>
            <a:r>
              <a:rPr lang="en-US" altLang="zh-CN" dirty="0" err="1"/>
              <a:t>Sij</a:t>
            </a:r>
            <a:r>
              <a:rPr lang="en-US" altLang="zh-CN" dirty="0"/>
              <a:t>=1</a:t>
            </a:r>
            <a:r>
              <a:rPr lang="zh-CN" altLang="en-US" dirty="0"/>
              <a:t>，表明</a:t>
            </a:r>
            <a:r>
              <a:rPr lang="en-US" altLang="zh-CN" dirty="0"/>
              <a:t>Xi</a:t>
            </a:r>
            <a:r>
              <a:rPr lang="zh-CN" altLang="en-US" dirty="0"/>
              <a:t>或者</a:t>
            </a:r>
            <a:r>
              <a:rPr lang="en-US" altLang="zh-CN" dirty="0" err="1"/>
              <a:t>Yj</a:t>
            </a:r>
            <a:r>
              <a:rPr lang="zh-CN" altLang="en-US" dirty="0"/>
              <a:t>为最长公共子序列中的元素，因此存于</a:t>
            </a:r>
            <a:r>
              <a:rPr lang="en-US" altLang="zh-CN" dirty="0"/>
              <a:t>Z</a:t>
            </a:r>
            <a:r>
              <a:rPr lang="zh-CN" altLang="en-US" dirty="0"/>
              <a:t>中，则下一个回溯方向是上对角，</a:t>
            </a:r>
            <a:r>
              <a:rPr lang="en-US" altLang="zh-CN" dirty="0" err="1"/>
              <a:t>i</a:t>
            </a:r>
            <a:r>
              <a:rPr lang="en-US" altLang="zh-CN" dirty="0"/>
              <a:t> j</a:t>
            </a:r>
            <a:r>
              <a:rPr lang="zh-CN" altLang="en-US" dirty="0"/>
              <a:t>均减一。</a:t>
            </a:r>
            <a:endParaRPr lang="en-US" altLang="zh-CN" dirty="0"/>
          </a:p>
          <a:p>
            <a:pPr marL="228600" indent="-228600">
              <a:buAutoNum type="arabicPeriod"/>
            </a:pPr>
            <a:r>
              <a:rPr lang="zh-CN" altLang="en-US" dirty="0"/>
              <a:t>若</a:t>
            </a:r>
            <a:r>
              <a:rPr lang="en-US" altLang="zh-CN" dirty="0" err="1"/>
              <a:t>Sij</a:t>
            </a:r>
            <a:r>
              <a:rPr lang="en-US" altLang="zh-CN" dirty="0"/>
              <a:t>=2</a:t>
            </a:r>
            <a:r>
              <a:rPr lang="zh-CN" altLang="en-US" dirty="0"/>
              <a:t>，下一个回溯方向应该向左，因此</a:t>
            </a:r>
            <a:r>
              <a:rPr lang="en-US" altLang="zh-CN" dirty="0"/>
              <a:t>j-1</a:t>
            </a:r>
            <a:r>
              <a:rPr lang="zh-CN" altLang="en-US" dirty="0"/>
              <a:t>。</a:t>
            </a:r>
            <a:endParaRPr lang="en-US" altLang="zh-CN" dirty="0"/>
          </a:p>
          <a:p>
            <a:pPr marL="228600" indent="-228600">
              <a:buAutoNum type="arabicPeriod"/>
            </a:pPr>
            <a:r>
              <a:rPr lang="zh-CN" altLang="en-US" dirty="0"/>
              <a:t>若</a:t>
            </a:r>
            <a:r>
              <a:rPr lang="en-US" altLang="zh-CN" dirty="0" err="1"/>
              <a:t>Sij</a:t>
            </a:r>
            <a:r>
              <a:rPr lang="en-US" altLang="zh-CN" dirty="0"/>
              <a:t>=3</a:t>
            </a:r>
            <a:r>
              <a:rPr lang="zh-CN" altLang="en-US" dirty="0"/>
              <a:t>，下一个回溯方向应该向上，因此</a:t>
            </a:r>
            <a:r>
              <a:rPr lang="en-US" altLang="zh-CN" dirty="0"/>
              <a:t>i-1</a:t>
            </a:r>
            <a:r>
              <a:rPr lang="zh-CN" altLang="en-US" dirty="0"/>
              <a:t>。</a:t>
            </a:r>
          </a:p>
          <a:p>
            <a:endParaRPr lang="en-US" altLang="zh-CN" dirty="0"/>
          </a:p>
          <a:p>
            <a:r>
              <a:rPr lang="zh-CN" altLang="en-US" dirty="0"/>
              <a:t>经过循环，可以求出最长公共子序列</a:t>
            </a:r>
            <a:r>
              <a:rPr lang="en-US" altLang="zh-CN" dirty="0"/>
              <a:t>Z</a:t>
            </a:r>
            <a:r>
              <a:rPr lang="zh-CN" altLang="en-US" dirty="0"/>
              <a:t>。</a:t>
            </a:r>
            <a:endParaRPr lang="en-US" altLang="zh-CN" dirty="0"/>
          </a:p>
          <a:p>
            <a:endParaRPr lang="en-US" altLang="zh-CN" dirty="0"/>
          </a:p>
          <a:p>
            <a:r>
              <a:rPr lang="zh-CN" altLang="en-US" dirty="0"/>
              <a:t>第五部分，输出最长公共子序列长度及其本身。</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142</a:t>
            </a:fld>
            <a:endParaRPr lang="en-US" altLang="zh-CN"/>
          </a:p>
        </p:txBody>
      </p:sp>
    </p:spTree>
    <p:extLst>
      <p:ext uri="{BB962C8B-B14F-4D97-AF65-F5344CB8AC3E}">
        <p14:creationId xmlns:p14="http://schemas.microsoft.com/office/powerpoint/2010/main" val="1895612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下面看一下另一个经典的问题。</a:t>
            </a:r>
            <a:endParaRPr lang="en-US" altLang="zh-CN" b="0" dirty="0"/>
          </a:p>
          <a:p>
            <a:r>
              <a:rPr lang="zh-CN" altLang="en-US" b="0" dirty="0"/>
              <a:t>假设我们有这样的一个等腰直角的数字三角形，现在我们要编一个算法，计算从顶到底的某一个位置的一条路径，使得这条路径上所经过的数字的和最大。我们规定，对于每一步来说，它可沿直线向下或者说右斜线向下移动。</a:t>
            </a:r>
            <a:endParaRPr lang="en-US" altLang="zh-CN" b="0" dirty="0"/>
          </a:p>
          <a:p>
            <a:endParaRPr lang="en-US" altLang="zh-CN" b="0" dirty="0"/>
          </a:p>
          <a:p>
            <a:r>
              <a:rPr lang="zh-CN" altLang="en-US" b="0" dirty="0"/>
              <a:t>那对于这个问题，我们怎么来设计算法呢？</a:t>
            </a:r>
            <a:endParaRPr lang="en-US" altLang="zh-CN" b="0" dirty="0"/>
          </a:p>
          <a:p>
            <a:endParaRPr lang="en-US" altLang="zh-CN"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dirty="0"/>
              <a:t>我们可以这么来考虑，首先，我们用</a:t>
            </a:r>
            <a:r>
              <a:rPr lang="en-US" altLang="zh-CN" sz="1200" b="0" dirty="0">
                <a:solidFill>
                  <a:srgbClr val="000000"/>
                </a:solidFill>
                <a:latin typeface="微软雅黑" panose="020B0503020204020204" pitchFamily="34" charset="-122"/>
              </a:rPr>
              <a:t>a[</a:t>
            </a:r>
            <a:r>
              <a:rPr lang="en-US" altLang="zh-CN" sz="1200" b="0" dirty="0" err="1">
                <a:solidFill>
                  <a:srgbClr val="000000"/>
                </a:solidFill>
                <a:latin typeface="微软雅黑" panose="020B0503020204020204" pitchFamily="34" charset="-122"/>
              </a:rPr>
              <a:t>i</a:t>
            </a:r>
            <a:r>
              <a:rPr lang="en-US" altLang="zh-CN" sz="1200" b="0" dirty="0">
                <a:solidFill>
                  <a:srgbClr val="000000"/>
                </a:solidFill>
                <a:latin typeface="微软雅黑" panose="020B0503020204020204" pitchFamily="34" charset="-122"/>
              </a:rPr>
              <a:t>][ j]</a:t>
            </a:r>
            <a:r>
              <a:rPr lang="zh-CN" altLang="en-US" b="0" dirty="0"/>
              <a:t>来表示</a:t>
            </a:r>
            <a:r>
              <a:rPr lang="zh-CN" altLang="en-US" sz="1200" b="0" dirty="0">
                <a:solidFill>
                  <a:srgbClr val="000000"/>
                </a:solidFill>
                <a:latin typeface="微软雅黑" panose="020B0503020204020204" pitchFamily="34" charset="-122"/>
              </a:rPr>
              <a:t>第</a:t>
            </a:r>
            <a:r>
              <a:rPr lang="en-US" altLang="zh-CN" sz="1200" b="0" dirty="0" err="1">
                <a:solidFill>
                  <a:srgbClr val="000000"/>
                </a:solidFill>
                <a:latin typeface="微软雅黑" panose="020B0503020204020204" pitchFamily="34" charset="-122"/>
              </a:rPr>
              <a:t>i</a:t>
            </a:r>
            <a:r>
              <a:rPr lang="zh-CN" altLang="en-US" sz="1200" b="0" dirty="0">
                <a:solidFill>
                  <a:srgbClr val="000000"/>
                </a:solidFill>
                <a:latin typeface="微软雅黑" panose="020B0503020204020204" pitchFamily="34" charset="-122"/>
              </a:rPr>
              <a:t>行第</a:t>
            </a:r>
            <a:r>
              <a:rPr lang="en-US" altLang="zh-CN" sz="1200" b="0" dirty="0">
                <a:solidFill>
                  <a:srgbClr val="000000"/>
                </a:solidFill>
                <a:latin typeface="微软雅黑" panose="020B0503020204020204" pitchFamily="34" charset="-122"/>
              </a:rPr>
              <a:t>j</a:t>
            </a:r>
            <a:r>
              <a:rPr lang="zh-CN" altLang="en-US" sz="1200" b="0" dirty="0">
                <a:solidFill>
                  <a:srgbClr val="000000"/>
                </a:solidFill>
                <a:latin typeface="微软雅黑" panose="020B0503020204020204" pitchFamily="34" charset="-122"/>
              </a:rPr>
              <a:t>列的数字</a:t>
            </a:r>
            <a:r>
              <a:rPr lang="zh-CN" altLang="en-US" b="0" dirty="0"/>
              <a:t>，</a:t>
            </a:r>
            <a:r>
              <a:rPr lang="en-US" altLang="zh-CN" sz="1200" b="0" dirty="0">
                <a:solidFill>
                  <a:srgbClr val="000000"/>
                </a:solidFill>
                <a:latin typeface="微软雅黑" panose="020B0503020204020204" pitchFamily="34" charset="-122"/>
              </a:rPr>
              <a:t>opt[</a:t>
            </a:r>
            <a:r>
              <a:rPr lang="en-US" altLang="zh-CN" sz="1200" b="0" dirty="0" err="1">
                <a:solidFill>
                  <a:srgbClr val="000000"/>
                </a:solidFill>
                <a:latin typeface="微软雅黑" panose="020B0503020204020204" pitchFamily="34" charset="-122"/>
              </a:rPr>
              <a:t>i</a:t>
            </a:r>
            <a:r>
              <a:rPr lang="en-US" altLang="zh-CN" sz="1200" b="0" dirty="0">
                <a:solidFill>
                  <a:srgbClr val="000000"/>
                </a:solidFill>
                <a:latin typeface="微软雅黑" panose="020B0503020204020204" pitchFamily="34" charset="-122"/>
              </a:rPr>
              <a:t>][j]</a:t>
            </a:r>
            <a:r>
              <a:rPr lang="zh-CN" altLang="en-US" sz="1200" b="0" dirty="0">
                <a:solidFill>
                  <a:srgbClr val="000000"/>
                </a:solidFill>
                <a:latin typeface="微软雅黑" panose="020B0503020204020204" pitchFamily="34" charset="-122"/>
              </a:rPr>
              <a:t>记录从顶部到第</a:t>
            </a:r>
            <a:r>
              <a:rPr lang="en-US" altLang="zh-CN" sz="1200" b="0" dirty="0" err="1">
                <a:solidFill>
                  <a:srgbClr val="000000"/>
                </a:solidFill>
                <a:latin typeface="微软雅黑" panose="020B0503020204020204" pitchFamily="34" charset="-122"/>
              </a:rPr>
              <a:t>i</a:t>
            </a:r>
            <a:r>
              <a:rPr lang="zh-CN" altLang="en-US" sz="1200" b="0" dirty="0">
                <a:solidFill>
                  <a:srgbClr val="000000"/>
                </a:solidFill>
                <a:latin typeface="微软雅黑" panose="020B0503020204020204" pitchFamily="34" charset="-122"/>
              </a:rPr>
              <a:t>行第</a:t>
            </a:r>
            <a:r>
              <a:rPr lang="en-US" altLang="zh-CN" sz="1200" b="0" dirty="0">
                <a:solidFill>
                  <a:srgbClr val="000000"/>
                </a:solidFill>
                <a:latin typeface="微软雅黑" panose="020B0503020204020204" pitchFamily="34" charset="-122"/>
              </a:rPr>
              <a:t>j</a:t>
            </a:r>
            <a:r>
              <a:rPr lang="zh-CN" altLang="en-US" sz="1200" b="0" dirty="0">
                <a:solidFill>
                  <a:srgbClr val="000000"/>
                </a:solidFill>
                <a:latin typeface="微软雅黑" panose="020B0503020204020204" pitchFamily="34" charset="-122"/>
              </a:rPr>
              <a:t>列的</a:t>
            </a:r>
            <a:r>
              <a:rPr lang="zh-CN" altLang="en-US" sz="1200" b="0" dirty="0">
                <a:solidFill>
                  <a:srgbClr val="F77A2D"/>
                </a:solidFill>
                <a:latin typeface="微软雅黑" panose="020B0503020204020204" pitchFamily="34" charset="-122"/>
              </a:rPr>
              <a:t>最大总和。</a:t>
            </a:r>
            <a:endParaRPr lang="en-US" altLang="zh-CN" sz="1200" b="0" dirty="0">
              <a:solidFill>
                <a:srgbClr val="F77A2D"/>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srgbClr val="F77A2D"/>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dirty="0">
                <a:solidFill>
                  <a:srgbClr val="F77A2D"/>
                </a:solidFill>
                <a:latin typeface="微软雅黑" panose="020B0503020204020204" pitchFamily="34" charset="-122"/>
              </a:rPr>
              <a:t>有了这两个这个变量之后，我们来分析一下。</a:t>
            </a:r>
            <a:endParaRPr lang="en-US" altLang="zh-CN" sz="1200" b="0" dirty="0">
              <a:solidFill>
                <a:srgbClr val="F77A2D"/>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srgbClr val="F77A2D"/>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dirty="0">
                <a:solidFill>
                  <a:srgbClr val="F77A2D"/>
                </a:solidFill>
                <a:latin typeface="微软雅黑" panose="020B0503020204020204" pitchFamily="34" charset="-122"/>
              </a:rPr>
              <a:t>如果</a:t>
            </a:r>
            <a:r>
              <a:rPr lang="en-US" altLang="zh-CN" dirty="0">
                <a:solidFill>
                  <a:srgbClr val="000000"/>
                </a:solidFill>
                <a:latin typeface="Times New Roman" panose="02020603050405020304" pitchFamily="18" charset="0"/>
              </a:rPr>
              <a:t>j = 1</a:t>
            </a:r>
            <a:r>
              <a:rPr lang="zh-CN" altLang="en-US" sz="1200" b="0" dirty="0">
                <a:solidFill>
                  <a:srgbClr val="F77A2D"/>
                </a:solidFill>
                <a:latin typeface="微软雅黑" panose="020B0503020204020204" pitchFamily="34" charset="-122"/>
              </a:rPr>
              <a:t>，也就是说，对于第一列的所有的元素，我们只要找到他头顶上的那个元素的最优值，再加上它本身，就可以得到</a:t>
            </a:r>
            <a:r>
              <a:rPr lang="en-US" altLang="zh-CN" sz="1200" dirty="0">
                <a:solidFill>
                  <a:srgbClr val="000000"/>
                </a:solidFill>
                <a:latin typeface="Times New Roman" panose="02020603050405020304" pitchFamily="18" charset="0"/>
              </a:rPr>
              <a:t>opt[</a:t>
            </a:r>
            <a:r>
              <a:rPr lang="en-US" altLang="zh-CN" sz="1200" dirty="0" err="1">
                <a:solidFill>
                  <a:srgbClr val="000000"/>
                </a:solidFill>
                <a:latin typeface="Times New Roman" panose="02020603050405020304" pitchFamily="18" charset="0"/>
              </a:rPr>
              <a:t>i</a:t>
            </a:r>
            <a:r>
              <a:rPr lang="en-US" altLang="zh-CN" sz="1200" dirty="0">
                <a:solidFill>
                  <a:srgbClr val="000000"/>
                </a:solidFill>
                <a:latin typeface="Times New Roman" panose="02020603050405020304" pitchFamily="18" charset="0"/>
              </a:rPr>
              <a:t>][j]</a:t>
            </a:r>
            <a:r>
              <a:rPr lang="zh-CN" altLang="en-US" sz="1200" dirty="0">
                <a:solidFill>
                  <a:srgbClr val="000000"/>
                </a:solidFill>
                <a:latin typeface="Times New Roman" panose="02020603050405020304" pitchFamily="18" charset="0"/>
              </a:rPr>
              <a:t>的</a:t>
            </a:r>
            <a:r>
              <a:rPr lang="zh-CN" altLang="en-US" sz="1200" b="0" dirty="0">
                <a:solidFill>
                  <a:srgbClr val="F77A2D"/>
                </a:solidFill>
                <a:latin typeface="微软雅黑" panose="020B0503020204020204" pitchFamily="34" charset="-122"/>
              </a:rPr>
              <a:t>最优值，</a:t>
            </a:r>
            <a:endParaRPr lang="en-US" altLang="zh-CN" sz="1200" b="0" dirty="0">
              <a:solidFill>
                <a:srgbClr val="F77A2D"/>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srgbClr val="F77A2D"/>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dirty="0">
                <a:solidFill>
                  <a:srgbClr val="F77A2D"/>
                </a:solidFill>
                <a:latin typeface="微软雅黑" panose="020B0503020204020204" pitchFamily="34" charset="-122"/>
              </a:rPr>
              <a:t>如果</a:t>
            </a:r>
            <a:r>
              <a:rPr lang="en-US" altLang="zh-CN" dirty="0">
                <a:solidFill>
                  <a:srgbClr val="000000"/>
                </a:solidFill>
                <a:latin typeface="Times New Roman" panose="02020603050405020304" pitchFamily="18" charset="0"/>
              </a:rPr>
              <a:t>j &gt; 1</a:t>
            </a:r>
            <a:r>
              <a:rPr lang="zh-CN" altLang="en-US" sz="1200" b="0" dirty="0">
                <a:solidFill>
                  <a:srgbClr val="F77A2D"/>
                </a:solidFill>
                <a:latin typeface="微软雅黑" panose="020B0503020204020204" pitchFamily="34" charset="-122"/>
              </a:rPr>
              <a:t>，也就是说，不是在第一列的那些数，是有两条路径可以到达它的，一个是从他正上方，另外一个是从他的斜上方，那我把这两条路径综合起得到</a:t>
            </a:r>
            <a:r>
              <a:rPr lang="en-US" altLang="zh-CN" sz="1200" dirty="0">
                <a:solidFill>
                  <a:srgbClr val="000000"/>
                </a:solidFill>
                <a:latin typeface="Times New Roman" panose="02020603050405020304" pitchFamily="18" charset="0"/>
              </a:rPr>
              <a:t>opt[</a:t>
            </a:r>
            <a:r>
              <a:rPr lang="en-US" altLang="zh-CN" sz="1200" dirty="0" err="1">
                <a:solidFill>
                  <a:srgbClr val="000000"/>
                </a:solidFill>
                <a:latin typeface="Times New Roman" panose="02020603050405020304" pitchFamily="18" charset="0"/>
              </a:rPr>
              <a:t>i</a:t>
            </a:r>
            <a:r>
              <a:rPr lang="en-US" altLang="zh-CN" sz="1200" dirty="0">
                <a:solidFill>
                  <a:srgbClr val="000000"/>
                </a:solidFill>
                <a:latin typeface="Times New Roman" panose="02020603050405020304" pitchFamily="18" charset="0"/>
              </a:rPr>
              <a:t>][j] = a[</a:t>
            </a:r>
            <a:r>
              <a:rPr lang="en-US" altLang="zh-CN" sz="1200" dirty="0" err="1">
                <a:solidFill>
                  <a:srgbClr val="000000"/>
                </a:solidFill>
                <a:latin typeface="Times New Roman" panose="02020603050405020304" pitchFamily="18" charset="0"/>
              </a:rPr>
              <a:t>i</a:t>
            </a:r>
            <a:r>
              <a:rPr lang="en-US" altLang="zh-CN" sz="1200" dirty="0">
                <a:solidFill>
                  <a:srgbClr val="000000"/>
                </a:solidFill>
                <a:latin typeface="Times New Roman" panose="02020603050405020304" pitchFamily="18" charset="0"/>
              </a:rPr>
              <a:t>][j] + max(opt[i-1][j], opt[i-1][j-1])</a:t>
            </a:r>
            <a:r>
              <a:rPr lang="zh-CN" altLang="en-US" sz="1200" b="0" dirty="0">
                <a:solidFill>
                  <a:srgbClr val="F77A2D"/>
                </a:solidFill>
                <a:latin typeface="微软雅黑" panose="020B0503020204020204" pitchFamily="34" charset="-122"/>
              </a:rPr>
              <a:t>，它的正上方和他斜上方这两个元素里面取取最大，再加上</a:t>
            </a:r>
            <a:r>
              <a:rPr lang="en-US" altLang="zh-CN" sz="1200" dirty="0">
                <a:solidFill>
                  <a:srgbClr val="000000"/>
                </a:solidFill>
                <a:latin typeface="Times New Roman" panose="02020603050405020304" pitchFamily="18" charset="0"/>
              </a:rPr>
              <a:t>a[</a:t>
            </a:r>
            <a:r>
              <a:rPr lang="en-US" altLang="zh-CN" sz="1200" dirty="0" err="1">
                <a:solidFill>
                  <a:srgbClr val="000000"/>
                </a:solidFill>
                <a:latin typeface="Times New Roman" panose="02020603050405020304" pitchFamily="18" charset="0"/>
              </a:rPr>
              <a:t>i</a:t>
            </a:r>
            <a:r>
              <a:rPr lang="en-US" altLang="zh-CN" sz="1200" dirty="0">
                <a:solidFill>
                  <a:srgbClr val="000000"/>
                </a:solidFill>
                <a:latin typeface="Times New Roman" panose="02020603050405020304" pitchFamily="18" charset="0"/>
              </a:rPr>
              <a:t>][j] </a:t>
            </a:r>
            <a:r>
              <a:rPr lang="zh-CN" altLang="en-US" sz="1200" b="0" dirty="0">
                <a:solidFill>
                  <a:srgbClr val="F77A2D"/>
                </a:solidFill>
                <a:latin typeface="微软雅黑" panose="020B0503020204020204" pitchFamily="34" charset="-122"/>
              </a:rPr>
              <a:t>，就得到了到达</a:t>
            </a:r>
            <a:r>
              <a:rPr lang="en-US" altLang="zh-CN" sz="1200" dirty="0">
                <a:solidFill>
                  <a:srgbClr val="000000"/>
                </a:solidFill>
                <a:latin typeface="Times New Roman" panose="02020603050405020304" pitchFamily="18" charset="0"/>
              </a:rPr>
              <a:t>[</a:t>
            </a:r>
            <a:r>
              <a:rPr lang="en-US" altLang="zh-CN" sz="1200" dirty="0" err="1">
                <a:solidFill>
                  <a:srgbClr val="000000"/>
                </a:solidFill>
                <a:latin typeface="Times New Roman" panose="02020603050405020304" pitchFamily="18" charset="0"/>
              </a:rPr>
              <a:t>i</a:t>
            </a:r>
            <a:r>
              <a:rPr lang="en-US" altLang="zh-CN" sz="1200" dirty="0">
                <a:solidFill>
                  <a:srgbClr val="000000"/>
                </a:solidFill>
                <a:latin typeface="Times New Roman" panose="02020603050405020304" pitchFamily="18" charset="0"/>
              </a:rPr>
              <a:t>][j]</a:t>
            </a:r>
            <a:r>
              <a:rPr lang="zh-CN" altLang="en-US" sz="1200" b="0" dirty="0">
                <a:solidFill>
                  <a:srgbClr val="F77A2D"/>
                </a:solidFill>
                <a:latin typeface="微软雅黑" panose="020B0503020204020204" pitchFamily="34" charset="-122"/>
              </a:rPr>
              <a:t>这个位置的路径上所有数的最大总和。</a:t>
            </a:r>
            <a:endParaRPr lang="en-US" altLang="zh-CN" sz="1200" b="0" dirty="0">
              <a:solidFill>
                <a:srgbClr val="F77A2D"/>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srgbClr val="F77A2D"/>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dirty="0">
                <a:solidFill>
                  <a:srgbClr val="F77A2D"/>
                </a:solidFill>
                <a:latin typeface="微软雅黑" panose="020B0503020204020204" pitchFamily="34" charset="-122"/>
              </a:rPr>
              <a:t>通过我们这样的一个递推的方式，我们可以把</a:t>
            </a:r>
            <a:r>
              <a:rPr lang="zh-CN" altLang="en-US" sz="1200" b="1" dirty="0">
                <a:solidFill>
                  <a:srgbClr val="F77A2D"/>
                </a:solidFill>
                <a:latin typeface="微软雅黑" panose="020B0503020204020204" pitchFamily="34" charset="-122"/>
              </a:rPr>
              <a:t>最底层每一个位置的最优值算出来</a:t>
            </a:r>
            <a:r>
              <a:rPr lang="zh-CN" altLang="en-US" sz="1200" b="0" dirty="0">
                <a:solidFill>
                  <a:srgbClr val="F77A2D"/>
                </a:solidFill>
                <a:latin typeface="微软雅黑" panose="020B0503020204020204" pitchFamily="34" charset="-122"/>
              </a:rPr>
              <a:t>。最底层每一个位置的最优值，我们用</a:t>
            </a:r>
            <a:r>
              <a:rPr lang="en-US" altLang="zh-CN" sz="1200" dirty="0">
                <a:solidFill>
                  <a:srgbClr val="000000"/>
                </a:solidFill>
                <a:latin typeface="Times New Roman" panose="02020603050405020304" pitchFamily="18" charset="0"/>
              </a:rPr>
              <a:t>opt[N][</a:t>
            </a:r>
            <a:r>
              <a:rPr lang="en-US" altLang="zh-CN" sz="1200" dirty="0" err="1">
                <a:solidFill>
                  <a:srgbClr val="000000"/>
                </a:solidFill>
                <a:latin typeface="Times New Roman" panose="02020603050405020304" pitchFamily="18" charset="0"/>
              </a:rPr>
              <a:t>i</a:t>
            </a:r>
            <a:r>
              <a:rPr lang="en-US" altLang="zh-CN" sz="1200" dirty="0">
                <a:solidFill>
                  <a:srgbClr val="000000"/>
                </a:solidFill>
                <a:latin typeface="Times New Roman" panose="02020603050405020304" pitchFamily="18" charset="0"/>
              </a:rPr>
              <a:t>]</a:t>
            </a:r>
            <a:r>
              <a:rPr lang="zh-CN" altLang="en-US" sz="1200" b="0" dirty="0">
                <a:solidFill>
                  <a:srgbClr val="F77A2D"/>
                </a:solidFill>
                <a:latin typeface="微软雅黑" panose="020B0503020204020204" pitchFamily="34" charset="-122"/>
              </a:rPr>
              <a:t>来表示。把他们都算出来了以后取最大值，这就得到我们最终想要的结果。</a:t>
            </a:r>
            <a:endParaRPr lang="en-US" altLang="zh-CN" sz="1200" b="0" dirty="0">
              <a:solidFill>
                <a:srgbClr val="F77A2D"/>
              </a:solidFill>
              <a:latin typeface="微软雅黑" panose="020B0503020204020204" pitchFamily="34" charset="-122"/>
            </a:endParaRP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a:t>
            </a:fld>
            <a:endParaRPr lang="en-US" altLang="zh-CN"/>
          </a:p>
        </p:txBody>
      </p:sp>
    </p:spTree>
    <p:extLst>
      <p:ext uri="{BB962C8B-B14F-4D97-AF65-F5344CB8AC3E}">
        <p14:creationId xmlns:p14="http://schemas.microsoft.com/office/powerpoint/2010/main" val="1966232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接着对算法进行时间复杂性分析。</a:t>
            </a:r>
            <a:endParaRPr lang="en-US" altLang="zh-CN" dirty="0"/>
          </a:p>
          <a:p>
            <a:endParaRPr lang="en-US" altLang="zh-CN" dirty="0"/>
          </a:p>
          <a:p>
            <a:r>
              <a:rPr lang="zh-CN" altLang="en-US" dirty="0"/>
              <a:t>其中第一、第二个</a:t>
            </a:r>
            <a:r>
              <a:rPr lang="en-US" altLang="zh-CN" dirty="0"/>
              <a:t>for</a:t>
            </a:r>
            <a:r>
              <a:rPr lang="zh-CN" altLang="en-US" dirty="0"/>
              <a:t>循环的时间复杂度由序列</a:t>
            </a:r>
            <a:r>
              <a:rPr lang="en-US" altLang="zh-CN" dirty="0"/>
              <a:t>Y</a:t>
            </a:r>
            <a:r>
              <a:rPr lang="zh-CN" altLang="en-US" dirty="0"/>
              <a:t>和</a:t>
            </a:r>
            <a:r>
              <a:rPr lang="en-US" altLang="zh-CN" dirty="0"/>
              <a:t>X</a:t>
            </a:r>
            <a:r>
              <a:rPr lang="zh-CN" altLang="en-US" dirty="0"/>
              <a:t>的长度决定，因此分别为</a:t>
            </a:r>
            <a:r>
              <a:rPr lang="en-US" altLang="zh-CN" dirty="0"/>
              <a:t>O(n)</a:t>
            </a:r>
            <a:r>
              <a:rPr lang="zh-CN" altLang="en-US" dirty="0"/>
              <a:t>和</a:t>
            </a:r>
            <a:r>
              <a:rPr lang="en-US" altLang="zh-CN" dirty="0"/>
              <a:t>O(m)</a:t>
            </a:r>
            <a:r>
              <a:rPr lang="zh-CN" altLang="en-US" dirty="0"/>
              <a:t>。</a:t>
            </a:r>
            <a:endParaRPr lang="en-US" altLang="zh-CN" dirty="0"/>
          </a:p>
          <a:p>
            <a:r>
              <a:rPr lang="zh-CN" altLang="en-US" dirty="0"/>
              <a:t>第三个是双重嵌套的循环，其时间复杂度是大</a:t>
            </a:r>
            <a:r>
              <a:rPr lang="en-US" altLang="zh-CN" dirty="0"/>
              <a:t>O(n*m)</a:t>
            </a:r>
            <a:r>
              <a:rPr lang="zh-CN" altLang="en-US" dirty="0"/>
              <a:t>。</a:t>
            </a:r>
            <a:endParaRPr lang="en-US" altLang="zh-CN" dirty="0"/>
          </a:p>
          <a:p>
            <a:r>
              <a:rPr lang="zh-CN" altLang="en-US" dirty="0"/>
              <a:t>第四个</a:t>
            </a:r>
            <a:r>
              <a:rPr lang="en-US" altLang="zh-CN" dirty="0"/>
              <a:t>for</a:t>
            </a:r>
            <a:r>
              <a:rPr lang="zh-CN" altLang="en-US" dirty="0"/>
              <a:t>循环的次数，由最长公共子序列长度决定，因此时间复杂度是大</a:t>
            </a:r>
            <a:r>
              <a:rPr lang="en-US" altLang="zh-CN" dirty="0"/>
              <a:t>O(k)</a:t>
            </a:r>
            <a:r>
              <a:rPr lang="zh-CN" altLang="en-US" dirty="0"/>
              <a:t>。</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143</a:t>
            </a:fld>
            <a:endParaRPr lang="en-US" altLang="zh-CN"/>
          </a:p>
        </p:txBody>
      </p:sp>
    </p:spTree>
    <p:extLst>
      <p:ext uri="{BB962C8B-B14F-4D97-AF65-F5344CB8AC3E}">
        <p14:creationId xmlns:p14="http://schemas.microsoft.com/office/powerpoint/2010/main" val="30644769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a:t>K</a:t>
            </a:r>
            <a:r>
              <a:rPr lang="zh-CN" altLang="en-US" dirty="0"/>
              <a:t>小于等于</a:t>
            </a:r>
            <a:r>
              <a:rPr lang="en-US" altLang="zh-CN" dirty="0"/>
              <a:t>M</a:t>
            </a:r>
            <a:r>
              <a:rPr lang="zh-CN" altLang="en-US" dirty="0"/>
              <a:t>、</a:t>
            </a:r>
            <a:r>
              <a:rPr lang="en-US" altLang="zh-CN" dirty="0"/>
              <a:t>N</a:t>
            </a:r>
            <a:r>
              <a:rPr lang="zh-CN" altLang="en-US" dirty="0"/>
              <a:t>的最小值。因此，算法总的时间复杂度为大</a:t>
            </a:r>
            <a:r>
              <a:rPr lang="en-US" altLang="zh-CN" dirty="0"/>
              <a:t>O(n*m)</a:t>
            </a:r>
            <a:r>
              <a:rPr lang="zh-CN" altLang="en-US" dirty="0"/>
              <a:t>。</a:t>
            </a:r>
            <a:endParaRPr lang="en-US" altLang="zh-CN" dirty="0"/>
          </a:p>
          <a:p>
            <a:endParaRPr lang="en-US" altLang="zh-CN" dirty="0"/>
          </a:p>
          <a:p>
            <a:r>
              <a:rPr lang="zh-CN" altLang="en-US" dirty="0"/>
              <a:t>对于空间复杂度，由于使用了数组</a:t>
            </a:r>
            <a:r>
              <a:rPr lang="en-US" altLang="zh-CN" dirty="0"/>
              <a:t>L</a:t>
            </a:r>
            <a:r>
              <a:rPr lang="zh-CN" altLang="en-US" dirty="0"/>
              <a:t>、</a:t>
            </a:r>
            <a:r>
              <a:rPr lang="en-US" altLang="zh-CN" dirty="0"/>
              <a:t>S</a:t>
            </a:r>
            <a:r>
              <a:rPr lang="zh-CN" altLang="en-US" dirty="0"/>
              <a:t>和</a:t>
            </a:r>
            <a:r>
              <a:rPr lang="en-US" altLang="zh-CN" dirty="0"/>
              <a:t>Z</a:t>
            </a:r>
            <a:r>
              <a:rPr lang="zh-CN" altLang="en-US" dirty="0"/>
              <a:t>， 因此为大</a:t>
            </a:r>
            <a:r>
              <a:rPr lang="en-US" altLang="zh-CN" dirty="0"/>
              <a:t>O(n*m)</a:t>
            </a:r>
            <a:r>
              <a:rPr lang="zh-CN" altLang="en-US" dirty="0"/>
              <a:t>。</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144</a:t>
            </a:fld>
            <a:endParaRPr lang="en-US" altLang="zh-CN"/>
          </a:p>
        </p:txBody>
      </p:sp>
    </p:spTree>
    <p:extLst>
      <p:ext uri="{BB962C8B-B14F-4D97-AF65-F5344CB8AC3E}">
        <p14:creationId xmlns:p14="http://schemas.microsoft.com/office/powerpoint/2010/main" val="8939810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526F4-B0A2-7896-3263-72A0370E7C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B3B464-959B-75D9-117E-13E525047D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DEC4BF-0043-FAD5-064A-240E5E550C4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2FFA8F3-12C0-D504-E596-7589C86D8D25}"/>
              </a:ext>
            </a:extLst>
          </p:cNvPr>
          <p:cNvSpPr>
            <a:spLocks noGrp="1"/>
          </p:cNvSpPr>
          <p:nvPr>
            <p:ph type="sldNum" sz="quarter" idx="5"/>
          </p:nvPr>
        </p:nvSpPr>
        <p:spPr/>
        <p:txBody>
          <a:bodyPr/>
          <a:lstStyle/>
          <a:p>
            <a:fld id="{A5787A47-6388-498D-AC8B-B914444E8F82}" type="slidenum">
              <a:rPr lang="zh-CN" altLang="en-US" smtClean="0"/>
              <a:pPr/>
              <a:t>145</a:t>
            </a:fld>
            <a:endParaRPr lang="en-US" altLang="zh-CN"/>
          </a:p>
        </p:txBody>
      </p:sp>
    </p:spTree>
    <p:extLst>
      <p:ext uri="{BB962C8B-B14F-4D97-AF65-F5344CB8AC3E}">
        <p14:creationId xmlns:p14="http://schemas.microsoft.com/office/powerpoint/2010/main" val="2905367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j&lt;=5, </a:t>
            </a:r>
            <a:r>
              <a:rPr lang="en-US" altLang="zh-CN" baseline="-25000" dirty="0"/>
              <a:t>　 </a:t>
            </a:r>
            <a:r>
              <a:rPr lang="en-US" altLang="zh-CN" dirty="0"/>
              <a:t>OPT(j)=0</a:t>
            </a:r>
            <a:r>
              <a:rPr lang="zh-CN" altLang="en-US" dirty="0"/>
              <a:t>：</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i="0" dirty="0">
                <a:effectLst/>
                <a:latin typeface="Inter"/>
              </a:rPr>
              <a:t>这是根据 </a:t>
            </a:r>
            <a:r>
              <a:rPr lang="en-US" altLang="zh-CN" b="0" i="0" dirty="0">
                <a:effectLst/>
                <a:latin typeface="Inter"/>
              </a:rPr>
              <a:t>RNA </a:t>
            </a:r>
            <a:r>
              <a:rPr lang="zh-CN" altLang="en-US" b="0" i="0" dirty="0">
                <a:effectLst/>
                <a:latin typeface="Inter"/>
              </a:rPr>
              <a:t>二级结构的特性来确定的 。因为 </a:t>
            </a:r>
            <a:r>
              <a:rPr lang="en-US" altLang="zh-CN" b="0" i="0" dirty="0">
                <a:effectLst/>
                <a:latin typeface="Inter"/>
              </a:rPr>
              <a:t>RNA </a:t>
            </a:r>
            <a:r>
              <a:rPr lang="zh-CN" altLang="en-US" b="0" i="0" dirty="0">
                <a:effectLst/>
                <a:latin typeface="Inter"/>
              </a:rPr>
              <a:t>二级结构要求碱基对之间至少间隔 </a:t>
            </a:r>
            <a:r>
              <a:rPr lang="en-US" altLang="zh-CN" b="0" i="0" dirty="0">
                <a:effectLst/>
                <a:latin typeface="Inter"/>
              </a:rPr>
              <a:t>4 </a:t>
            </a:r>
            <a:r>
              <a:rPr lang="zh-CN" altLang="en-US" b="0" i="0" dirty="0">
                <a:effectLst/>
                <a:latin typeface="Inter"/>
              </a:rPr>
              <a:t>个碱基（前面提到的条件（</a:t>
            </a:r>
            <a:r>
              <a:rPr lang="en-US" altLang="zh-CN" b="0" i="0" dirty="0" err="1">
                <a:effectLst/>
                <a:latin typeface="Inter"/>
              </a:rPr>
              <a:t>i</a:t>
            </a:r>
            <a:r>
              <a:rPr lang="zh-CN" altLang="en-US" b="0" i="0" dirty="0">
                <a:effectLst/>
                <a:latin typeface="Inter"/>
              </a:rPr>
              <a:t>） ），当序列长度</a:t>
            </a:r>
            <a:r>
              <a:rPr lang="en-US" altLang="zh-CN" b="0" i="0" dirty="0">
                <a:effectLst/>
                <a:latin typeface="Inter"/>
              </a:rPr>
              <a:t>\(j\leq5\)</a:t>
            </a:r>
            <a:r>
              <a:rPr lang="zh-CN" altLang="en-US" b="0" i="0" dirty="0">
                <a:effectLst/>
                <a:latin typeface="Inter"/>
              </a:rPr>
              <a:t>时，由于碱基数量过少，无论怎么组合配对，都无法满足碱基对之间至少间隔 </a:t>
            </a:r>
            <a:r>
              <a:rPr lang="en-US" altLang="zh-CN" b="0" i="0" dirty="0">
                <a:effectLst/>
                <a:latin typeface="Inter"/>
              </a:rPr>
              <a:t>4 </a:t>
            </a:r>
            <a:r>
              <a:rPr lang="zh-CN" altLang="en-US" b="0" i="0" dirty="0">
                <a:effectLst/>
                <a:latin typeface="Inter"/>
              </a:rPr>
              <a:t>个碱基的要求，所以不能形成有效的碱基对 ，因此在这种情况下，最多的碱基对数为 </a:t>
            </a:r>
            <a:r>
              <a:rPr lang="en-US" altLang="zh-CN" b="0" i="0" dirty="0">
                <a:effectLst/>
                <a:latin typeface="Inter"/>
              </a:rPr>
              <a:t>0</a:t>
            </a:r>
            <a:r>
              <a:rPr lang="zh-CN" altLang="en-US" b="0" i="0" dirty="0">
                <a:effectLst/>
                <a:latin typeface="Inter"/>
              </a:rPr>
              <a:t>，即</a:t>
            </a:r>
            <a:r>
              <a:rPr lang="en-US" altLang="zh-CN" dirty="0"/>
              <a:t>OPT(j)=0</a:t>
            </a:r>
            <a:r>
              <a:rPr lang="zh-CN" altLang="en-US" b="0" i="0" dirty="0">
                <a:effectLst/>
                <a:latin typeface="Inter"/>
              </a:rPr>
              <a:t> 。</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154</a:t>
            </a:fld>
            <a:endParaRPr lang="en-US" altLang="zh-CN"/>
          </a:p>
        </p:txBody>
      </p:sp>
    </p:spTree>
    <p:extLst>
      <p:ext uri="{BB962C8B-B14F-4D97-AF65-F5344CB8AC3E}">
        <p14:creationId xmlns:p14="http://schemas.microsoft.com/office/powerpoint/2010/main" val="1566312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155</a:t>
            </a:fld>
            <a:endParaRPr lang="en-US" altLang="zh-CN"/>
          </a:p>
        </p:txBody>
      </p:sp>
    </p:spTree>
    <p:extLst>
      <p:ext uri="{BB962C8B-B14F-4D97-AF65-F5344CB8AC3E}">
        <p14:creationId xmlns:p14="http://schemas.microsoft.com/office/powerpoint/2010/main" val="25053841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在考虑</a:t>
            </a:r>
            <a:r>
              <a:rPr lang="en-US" altLang="zh-CN" sz="1200" dirty="0" err="1"/>
              <a:t>b</a:t>
            </a:r>
            <a:r>
              <a:rPr lang="en-US" altLang="zh-CN" sz="1200" baseline="-25000" dirty="0" err="1"/>
              <a:t>j</a:t>
            </a:r>
            <a:r>
              <a:rPr lang="zh-CN" altLang="en-US" b="0" i="0" dirty="0">
                <a:effectLst/>
                <a:latin typeface="Inter"/>
              </a:rPr>
              <a:t>与</a:t>
            </a:r>
            <a:r>
              <a:rPr lang="en-US" altLang="zh-CN" sz="1200" dirty="0" err="1"/>
              <a:t>b</a:t>
            </a:r>
            <a:r>
              <a:rPr lang="en-US" altLang="zh-CN" sz="1200" baseline="-25000" dirty="0" err="1"/>
              <a:t>t</a:t>
            </a:r>
            <a:r>
              <a:rPr lang="zh-CN" altLang="en-US" b="0" i="0" dirty="0">
                <a:effectLst/>
                <a:latin typeface="Inter"/>
              </a:rPr>
              <a:t>配对情况下，序列</a:t>
            </a:r>
            <a:r>
              <a:rPr lang="en-US" altLang="zh-CN" sz="1200" dirty="0"/>
              <a:t>b</a:t>
            </a:r>
            <a:r>
              <a:rPr lang="en-US" altLang="zh-CN" sz="1200" baseline="-25000" dirty="0"/>
              <a:t>i</a:t>
            </a:r>
            <a:r>
              <a:rPr lang="en-US" altLang="zh-CN" sz="1200" dirty="0"/>
              <a:t>b</a:t>
            </a:r>
            <a:r>
              <a:rPr lang="en-US" altLang="zh-CN" sz="1200" baseline="-25000" dirty="0"/>
              <a:t>i+1</a:t>
            </a:r>
            <a:r>
              <a:rPr lang="en-US" altLang="zh-CN" sz="1200" baseline="0" dirty="0"/>
              <a:t>……</a:t>
            </a:r>
            <a:r>
              <a:rPr lang="en-US" altLang="zh-CN" sz="1200" dirty="0" err="1"/>
              <a:t>b</a:t>
            </a:r>
            <a:r>
              <a:rPr lang="en-US" altLang="zh-CN" sz="1200" baseline="-25000" dirty="0" err="1"/>
              <a:t>j</a:t>
            </a:r>
            <a:r>
              <a:rPr lang="zh-CN" altLang="en-US" b="0" i="0" dirty="0">
                <a:effectLst/>
                <a:latin typeface="Inter"/>
              </a:rPr>
              <a:t>上二级结构中碱基对的最大数目 。</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157</a:t>
            </a:fld>
            <a:endParaRPr lang="en-US" altLang="zh-CN"/>
          </a:p>
        </p:txBody>
      </p:sp>
    </p:spTree>
    <p:extLst>
      <p:ext uri="{BB962C8B-B14F-4D97-AF65-F5344CB8AC3E}">
        <p14:creationId xmlns:p14="http://schemas.microsoft.com/office/powerpoint/2010/main" val="36792290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表示空隙</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165</a:t>
            </a:fld>
            <a:endParaRPr lang="en-US" altLang="zh-CN"/>
          </a:p>
        </p:txBody>
      </p:sp>
    </p:spTree>
    <p:extLst>
      <p:ext uri="{BB962C8B-B14F-4D97-AF65-F5344CB8AC3E}">
        <p14:creationId xmlns:p14="http://schemas.microsoft.com/office/powerpoint/2010/main" val="15397751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173</a:t>
            </a:fld>
            <a:endParaRPr lang="en-US" altLang="zh-CN"/>
          </a:p>
        </p:txBody>
      </p:sp>
    </p:spTree>
    <p:extLst>
      <p:ext uri="{BB962C8B-B14F-4D97-AF65-F5344CB8AC3E}">
        <p14:creationId xmlns:p14="http://schemas.microsoft.com/office/powerpoint/2010/main" val="18738464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在序列比对领域，早期经典的</a:t>
            </a:r>
            <a:r>
              <a:rPr lang="en-US" altLang="zh-CN" b="0" i="0" dirty="0">
                <a:solidFill>
                  <a:srgbClr val="1C1F23"/>
                </a:solidFill>
                <a:effectLst/>
                <a:latin typeface="Inter"/>
              </a:rPr>
              <a:t>Needleman - Wunsch</a:t>
            </a:r>
            <a:r>
              <a:rPr lang="zh-CN" altLang="en-US" b="0" i="0" dirty="0">
                <a:solidFill>
                  <a:srgbClr val="1C1F23"/>
                </a:solidFill>
                <a:effectLst/>
                <a:latin typeface="Inter"/>
              </a:rPr>
              <a:t>算法于</a:t>
            </a:r>
            <a:r>
              <a:rPr lang="en-US" altLang="zh-CN" b="0" i="0" dirty="0">
                <a:solidFill>
                  <a:srgbClr val="1C1F23"/>
                </a:solidFill>
                <a:effectLst/>
                <a:latin typeface="Inter"/>
              </a:rPr>
              <a:t>1970</a:t>
            </a:r>
            <a:r>
              <a:rPr lang="zh-CN" altLang="en-US" b="0" i="0" dirty="0">
                <a:solidFill>
                  <a:srgbClr val="1C1F23"/>
                </a:solidFill>
                <a:effectLst/>
                <a:latin typeface="Inter"/>
              </a:rPr>
              <a:t>年被提出，它采用动态规划思想，能计算出两个序列的最优全局比对 ，时间复杂度为 </a:t>
            </a:r>
            <a:r>
              <a:rPr lang="en-US" altLang="zh-CN" b="0" i="0" dirty="0">
                <a:solidFill>
                  <a:srgbClr val="1C1F23"/>
                </a:solidFill>
                <a:effectLst/>
                <a:latin typeface="Inter"/>
              </a:rPr>
              <a:t>\(O(</a:t>
            </a:r>
            <a:r>
              <a:rPr lang="en-US" altLang="zh-CN" b="0" i="0" dirty="0" err="1">
                <a:solidFill>
                  <a:srgbClr val="1C1F23"/>
                </a:solidFill>
                <a:effectLst/>
                <a:latin typeface="Inter"/>
              </a:rPr>
              <a:t>mn</a:t>
            </a:r>
            <a:r>
              <a:rPr lang="en-US" altLang="zh-CN" b="0" i="0" dirty="0">
                <a:solidFill>
                  <a:srgbClr val="1C1F23"/>
                </a:solidFill>
                <a:effectLst/>
                <a:latin typeface="Inter"/>
              </a:rPr>
              <a:t>)\) </a:t>
            </a:r>
            <a:r>
              <a:rPr lang="zh-CN" altLang="en-US" b="0" i="0" dirty="0">
                <a:solidFill>
                  <a:srgbClr val="1C1F23"/>
                </a:solidFill>
                <a:effectLst/>
                <a:latin typeface="Inter"/>
              </a:rPr>
              <a:t>，空间复杂度也是 </a:t>
            </a:r>
            <a:r>
              <a:rPr lang="en-US" altLang="zh-CN" b="0" i="0" dirty="0">
                <a:solidFill>
                  <a:srgbClr val="1C1F23"/>
                </a:solidFill>
                <a:effectLst/>
                <a:latin typeface="Inter"/>
              </a:rPr>
              <a:t>\(O(</a:t>
            </a:r>
            <a:r>
              <a:rPr lang="en-US" altLang="zh-CN" b="0" i="0" dirty="0" err="1">
                <a:solidFill>
                  <a:srgbClr val="1C1F23"/>
                </a:solidFill>
                <a:effectLst/>
                <a:latin typeface="Inter"/>
              </a:rPr>
              <a:t>mn</a:t>
            </a:r>
            <a:r>
              <a:rPr lang="en-US" altLang="zh-CN" b="0" i="0" dirty="0">
                <a:solidFill>
                  <a:srgbClr val="1C1F23"/>
                </a:solidFill>
                <a:effectLst/>
                <a:latin typeface="Inter"/>
              </a:rPr>
              <a:t>)\) </a:t>
            </a:r>
            <a:r>
              <a:rPr lang="zh-CN" altLang="en-US" b="0" i="0" dirty="0">
                <a:solidFill>
                  <a:srgbClr val="1C1F23"/>
                </a:solidFill>
                <a:effectLst/>
                <a:latin typeface="Inter"/>
              </a:rPr>
              <a:t>（</a:t>
            </a:r>
            <a:r>
              <a:rPr lang="en-US" altLang="zh-CN" b="0" i="0" dirty="0">
                <a:solidFill>
                  <a:srgbClr val="1C1F23"/>
                </a:solidFill>
                <a:effectLst/>
                <a:latin typeface="Inter"/>
              </a:rPr>
              <a:t>\(m\)</a:t>
            </a:r>
            <a:r>
              <a:rPr lang="zh-CN" altLang="en-US" b="0" i="0" dirty="0">
                <a:solidFill>
                  <a:srgbClr val="1C1F23"/>
                </a:solidFill>
                <a:effectLst/>
                <a:latin typeface="Inter"/>
              </a:rPr>
              <a:t>、</a:t>
            </a:r>
            <a:r>
              <a:rPr lang="en-US" altLang="zh-CN" b="0" i="0" dirty="0">
                <a:solidFill>
                  <a:srgbClr val="1C1F23"/>
                </a:solidFill>
                <a:effectLst/>
                <a:latin typeface="Inter"/>
              </a:rPr>
              <a:t>\(n\) </a:t>
            </a:r>
            <a:r>
              <a:rPr lang="zh-CN" altLang="en-US" b="0" i="0" dirty="0">
                <a:solidFill>
                  <a:srgbClr val="1C1F23"/>
                </a:solidFill>
                <a:effectLst/>
                <a:latin typeface="Inter"/>
              </a:rPr>
              <a:t>分别为两个序列长度 ）。随着生物信息学等领域发展，对处理长序列需求增多，</a:t>
            </a:r>
            <a:r>
              <a:rPr lang="en-US" altLang="zh-CN" b="0" i="0" dirty="0">
                <a:solidFill>
                  <a:srgbClr val="1C1F23"/>
                </a:solidFill>
                <a:effectLst/>
                <a:latin typeface="Inter"/>
              </a:rPr>
              <a:t>\(O(</a:t>
            </a:r>
            <a:r>
              <a:rPr lang="en-US" altLang="zh-CN" b="0" i="0" dirty="0" err="1">
                <a:solidFill>
                  <a:srgbClr val="1C1F23"/>
                </a:solidFill>
                <a:effectLst/>
                <a:latin typeface="Inter"/>
              </a:rPr>
              <a:t>mn</a:t>
            </a:r>
            <a:r>
              <a:rPr lang="en-US" altLang="zh-CN" b="0" i="0" dirty="0">
                <a:solidFill>
                  <a:srgbClr val="1C1F23"/>
                </a:solidFill>
                <a:effectLst/>
                <a:latin typeface="Inter"/>
              </a:rPr>
              <a:t>)\) </a:t>
            </a:r>
            <a:r>
              <a:rPr lang="zh-CN" altLang="en-US" b="0" i="0" dirty="0">
                <a:solidFill>
                  <a:srgbClr val="1C1F23"/>
                </a:solidFill>
                <a:effectLst/>
                <a:latin typeface="Inter"/>
              </a:rPr>
              <a:t>空间复杂度在处理大数据时面临内存限制问题。</a:t>
            </a:r>
            <a:endParaRPr lang="en-US" altLang="zh-CN" b="0" i="0" dirty="0">
              <a:solidFill>
                <a:srgbClr val="1C1F23"/>
              </a:solidFill>
              <a:effectLst/>
              <a:latin typeface="Inter"/>
            </a:endParaRPr>
          </a:p>
          <a:p>
            <a:endParaRPr lang="en-US" altLang="zh-CN" b="0" i="0" dirty="0">
              <a:solidFill>
                <a:srgbClr val="1C1F23"/>
              </a:solidFill>
              <a:effectLst/>
              <a:latin typeface="Inter"/>
            </a:endParaRPr>
          </a:p>
          <a:p>
            <a:r>
              <a:rPr lang="en-US" altLang="zh-CN" b="0" i="0" dirty="0">
                <a:solidFill>
                  <a:srgbClr val="1C1F23"/>
                </a:solidFill>
                <a:effectLst/>
                <a:latin typeface="Inter"/>
              </a:rPr>
              <a:t>1975</a:t>
            </a:r>
            <a:r>
              <a:rPr lang="zh-CN" altLang="en-US" b="0" i="0" dirty="0">
                <a:solidFill>
                  <a:srgbClr val="1C1F23"/>
                </a:solidFill>
                <a:effectLst/>
                <a:latin typeface="Inter"/>
              </a:rPr>
              <a:t>年，</a:t>
            </a:r>
            <a:r>
              <a:rPr lang="en-US" altLang="zh-CN" b="0" i="0" dirty="0">
                <a:solidFill>
                  <a:srgbClr val="1C1F23"/>
                </a:solidFill>
                <a:effectLst/>
                <a:latin typeface="Inter"/>
              </a:rPr>
              <a:t>Hirschberg</a:t>
            </a:r>
            <a:r>
              <a:rPr lang="zh-CN" altLang="en-US" b="0" i="0" dirty="0">
                <a:solidFill>
                  <a:srgbClr val="1C1F23"/>
                </a:solidFill>
                <a:effectLst/>
                <a:latin typeface="Inter"/>
              </a:rPr>
              <a:t>提出新算法，基于分治策略改进。该算法利用动态规划计算序列比对得分时，当前状态仅依赖前一列状态的特性，通过递归分割序列，在保证 </a:t>
            </a:r>
            <a:r>
              <a:rPr lang="en-US" altLang="zh-CN" b="0" i="0" dirty="0">
                <a:solidFill>
                  <a:srgbClr val="1C1F23"/>
                </a:solidFill>
                <a:effectLst/>
                <a:latin typeface="Inter"/>
              </a:rPr>
              <a:t>\(O(</a:t>
            </a:r>
            <a:r>
              <a:rPr lang="en-US" altLang="zh-CN" b="0" i="0" dirty="0" err="1">
                <a:solidFill>
                  <a:srgbClr val="1C1F23"/>
                </a:solidFill>
                <a:effectLst/>
                <a:latin typeface="Inter"/>
              </a:rPr>
              <a:t>mn</a:t>
            </a:r>
            <a:r>
              <a:rPr lang="en-US" altLang="zh-CN" b="0" i="0" dirty="0">
                <a:solidFill>
                  <a:srgbClr val="1C1F23"/>
                </a:solidFill>
                <a:effectLst/>
                <a:latin typeface="Inter"/>
              </a:rPr>
              <a:t>)\) </a:t>
            </a:r>
            <a:r>
              <a:rPr lang="zh-CN" altLang="en-US" b="0" i="0" dirty="0">
                <a:solidFill>
                  <a:srgbClr val="1C1F23"/>
                </a:solidFill>
                <a:effectLst/>
                <a:latin typeface="Inter"/>
              </a:rPr>
              <a:t>时间复杂度基础上，将空间复杂度降低到 </a:t>
            </a:r>
            <a:r>
              <a:rPr lang="en-US" altLang="zh-CN" b="0" i="0" dirty="0">
                <a:solidFill>
                  <a:srgbClr val="1C1F23"/>
                </a:solidFill>
                <a:effectLst/>
                <a:latin typeface="Inter"/>
              </a:rPr>
              <a:t>\(O(m + n)\) </a:t>
            </a:r>
            <a:r>
              <a:rPr lang="zh-CN" altLang="en-US" b="0" i="0" dirty="0">
                <a:solidFill>
                  <a:srgbClr val="1C1F23"/>
                </a:solidFill>
                <a:effectLst/>
                <a:latin typeface="Inter"/>
              </a:rPr>
              <a:t>，缓解了内存压力，使长序列比对更可行高效，推动了序列比对技术在生物信息学（如</a:t>
            </a:r>
            <a:r>
              <a:rPr lang="en-US" altLang="zh-CN" b="0" i="0" dirty="0">
                <a:solidFill>
                  <a:srgbClr val="1C1F23"/>
                </a:solidFill>
                <a:effectLst/>
                <a:latin typeface="Inter"/>
              </a:rPr>
              <a:t>DNA</a:t>
            </a:r>
            <a:r>
              <a:rPr lang="zh-CN" altLang="en-US" b="0" i="0" dirty="0">
                <a:solidFill>
                  <a:srgbClr val="1C1F23"/>
                </a:solidFill>
                <a:effectLst/>
                <a:latin typeface="Inter"/>
              </a:rPr>
              <a:t>、蛋白质序列分析 ）及相关领域发展应用。 </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180</a:t>
            </a:fld>
            <a:endParaRPr lang="en-US" altLang="zh-CN"/>
          </a:p>
        </p:txBody>
      </p:sp>
    </p:spTree>
    <p:extLst>
      <p:ext uri="{BB962C8B-B14F-4D97-AF65-F5344CB8AC3E}">
        <p14:creationId xmlns:p14="http://schemas.microsoft.com/office/powerpoint/2010/main" val="1318172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下面我们介绍最大子段和。</a:t>
            </a:r>
            <a:endParaRPr lang="en-US" altLang="zh-CN" dirty="0"/>
          </a:p>
          <a:p>
            <a:endParaRPr lang="en-US" altLang="zh-CN" dirty="0"/>
          </a:p>
          <a:p>
            <a:r>
              <a:rPr lang="zh-CN" altLang="en-US" dirty="0"/>
              <a:t>问题描述如下，给定了</a:t>
            </a:r>
            <a:r>
              <a:rPr lang="en-US" altLang="zh-CN" dirty="0"/>
              <a:t>N</a:t>
            </a:r>
            <a:r>
              <a:rPr lang="zh-CN" altLang="en-US" dirty="0"/>
              <a:t>个数，可以是负数，比如说我们把它排成这样一个序列，</a:t>
            </a:r>
            <a:r>
              <a:rPr lang="en-US" altLang="zh-CN" dirty="0"/>
              <a:t>A1</a:t>
            </a:r>
            <a:r>
              <a:rPr lang="zh-CN" altLang="en-US" dirty="0"/>
              <a:t>到</a:t>
            </a:r>
            <a:r>
              <a:rPr lang="en-US" altLang="zh-CN" dirty="0"/>
              <a:t>An</a:t>
            </a:r>
            <a:r>
              <a:rPr lang="zh-CN" altLang="en-US" dirty="0"/>
              <a:t>，然后计算其中</a:t>
            </a:r>
            <a:r>
              <a:rPr lang="zh-CN" altLang="en-US" b="1" dirty="0"/>
              <a:t>某一个连续段的数字的和</a:t>
            </a:r>
            <a:r>
              <a:rPr lang="zh-CN" altLang="en-US" dirty="0"/>
              <a:t>，希望把这个和取得最大值。</a:t>
            </a:r>
            <a:endParaRPr lang="en-US" altLang="zh-CN" dirty="0"/>
          </a:p>
          <a:p>
            <a:endParaRPr lang="en-US" altLang="zh-CN" dirty="0"/>
          </a:p>
          <a:p>
            <a:r>
              <a:rPr lang="zh-CN" altLang="en-US" dirty="0"/>
              <a:t>最大值，那我们看一下这个和是从</a:t>
            </a:r>
            <a:r>
              <a:rPr lang="en-US" altLang="zh-CN" dirty="0" err="1"/>
              <a:t>i</a:t>
            </a:r>
            <a:r>
              <a:rPr lang="zh-CN" altLang="en-US" dirty="0"/>
              <a:t>个项加到第</a:t>
            </a:r>
            <a:r>
              <a:rPr lang="en-US" altLang="zh-CN" dirty="0"/>
              <a:t>j</a:t>
            </a:r>
            <a:r>
              <a:rPr lang="zh-CN" altLang="en-US" dirty="0"/>
              <a:t>项，也就是从</a:t>
            </a:r>
            <a:r>
              <a:rPr lang="en-US" altLang="zh-CN" dirty="0"/>
              <a:t>ai</a:t>
            </a:r>
            <a:r>
              <a:rPr lang="zh-CN" altLang="en-US" dirty="0"/>
              <a:t>加一直加到</a:t>
            </a:r>
            <a:r>
              <a:rPr lang="en-US" altLang="zh-CN" dirty="0"/>
              <a:t>AJ</a:t>
            </a:r>
            <a:r>
              <a:rPr lang="zh-CN" altLang="en-US" dirty="0"/>
              <a:t>，那么</a:t>
            </a:r>
            <a:r>
              <a:rPr lang="en-US" altLang="zh-CN" dirty="0" err="1"/>
              <a:t>i</a:t>
            </a:r>
            <a:r>
              <a:rPr lang="zh-CN" altLang="en-US" dirty="0"/>
              <a:t>和</a:t>
            </a:r>
            <a:r>
              <a:rPr lang="en-US" altLang="zh-CN" dirty="0"/>
              <a:t>j</a:t>
            </a:r>
            <a:r>
              <a:rPr lang="zh-CN" altLang="en-US" dirty="0"/>
              <a:t>是代表它的前边界和后边界，最小可以到一，后边界最大可以到</a:t>
            </a:r>
            <a:r>
              <a:rPr lang="en-US" altLang="zh-CN" dirty="0"/>
              <a:t>N</a:t>
            </a:r>
            <a:r>
              <a:rPr lang="zh-CN" altLang="en-US" dirty="0"/>
              <a:t>，也就是说，遍取所有可能的前后边界，把这个连续的和算出来，其中最大的和就是我们问题的解。如果这个和是负值的话，就取</a:t>
            </a:r>
            <a:r>
              <a:rPr lang="en-US" altLang="zh-CN" dirty="0"/>
              <a:t>0</a:t>
            </a:r>
            <a:r>
              <a:rPr lang="zh-CN" altLang="en-US" dirty="0"/>
              <a:t>作为它的解。</a:t>
            </a:r>
            <a:endParaRPr lang="en-US" altLang="zh-CN" dirty="0"/>
          </a:p>
          <a:p>
            <a:endParaRPr lang="en-US" altLang="zh-CN" dirty="0"/>
          </a:p>
          <a:p>
            <a:r>
              <a:rPr lang="zh-CN" altLang="en-US" dirty="0"/>
              <a:t>下边看一个例子，这是连续</a:t>
            </a:r>
            <a:r>
              <a:rPr lang="en-US" altLang="zh-CN" dirty="0"/>
              <a:t>6</a:t>
            </a:r>
            <a:r>
              <a:rPr lang="zh-CN" altLang="en-US" dirty="0"/>
              <a:t>个数</a:t>
            </a:r>
            <a:r>
              <a:rPr lang="en-US" altLang="zh-CN" dirty="0"/>
              <a:t>,</a:t>
            </a:r>
            <a:r>
              <a:rPr lang="zh-CN" altLang="en-US" dirty="0"/>
              <a:t>那么它的最大的子段和是谁</a:t>
            </a:r>
            <a:r>
              <a:rPr lang="en-US" altLang="zh-CN" dirty="0"/>
              <a:t>?</a:t>
            </a:r>
            <a:r>
              <a:rPr lang="zh-CN" altLang="en-US" dirty="0"/>
              <a:t>就是从</a:t>
            </a:r>
            <a:r>
              <a:rPr lang="en-US" altLang="zh-CN" dirty="0"/>
              <a:t>11</a:t>
            </a:r>
            <a:r>
              <a:rPr lang="zh-CN" altLang="en-US" dirty="0"/>
              <a:t>经过</a:t>
            </a:r>
            <a:r>
              <a:rPr lang="en-US" altLang="zh-CN" dirty="0"/>
              <a:t>-4</a:t>
            </a:r>
            <a:r>
              <a:rPr lang="zh-CN" altLang="en-US" dirty="0"/>
              <a:t>到</a:t>
            </a:r>
            <a:r>
              <a:rPr lang="en-US" altLang="zh-CN" dirty="0"/>
              <a:t>13</a:t>
            </a:r>
            <a:r>
              <a:rPr lang="zh-CN" altLang="en-US" dirty="0"/>
              <a:t>，就是这一个段</a:t>
            </a:r>
            <a:r>
              <a:rPr lang="en-US" altLang="zh-CN" dirty="0"/>
              <a:t>, </a:t>
            </a:r>
            <a:r>
              <a:rPr lang="zh-CN" altLang="en-US" dirty="0"/>
              <a:t>这一段连续的数字加起来，加起来是它的最大和，这个等于</a:t>
            </a:r>
            <a:r>
              <a:rPr lang="en-US" altLang="zh-CN" dirty="0"/>
              <a:t>20</a:t>
            </a:r>
            <a:r>
              <a:rPr lang="zh-CN" altLang="en-US" dirty="0"/>
              <a:t>。这个就是问题的解。</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197</a:t>
            </a:fld>
            <a:endParaRPr lang="en-US" altLang="zh-CN"/>
          </a:p>
        </p:txBody>
      </p:sp>
    </p:spTree>
    <p:extLst>
      <p:ext uri="{BB962C8B-B14F-4D97-AF65-F5344CB8AC3E}">
        <p14:creationId xmlns:p14="http://schemas.microsoft.com/office/powerpoint/2010/main" val="3208365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总结一下刚才这两个例子，他们有这样的一些共同的特征：</a:t>
            </a:r>
            <a:endParaRPr lang="en-US" altLang="zh-CN" dirty="0"/>
          </a:p>
          <a:p>
            <a:endParaRPr lang="en-US" altLang="zh-CN" dirty="0"/>
          </a:p>
          <a:p>
            <a:r>
              <a:rPr lang="zh-CN" altLang="en-US" dirty="0"/>
              <a:t>首先，从</a:t>
            </a:r>
            <a:r>
              <a:rPr lang="zh-CN" altLang="en-US" b="1" dirty="0"/>
              <a:t>形式上来说他们都有一个递推方程</a:t>
            </a:r>
            <a:endParaRPr lang="en-US" altLang="zh-CN" b="1" dirty="0"/>
          </a:p>
          <a:p>
            <a:r>
              <a:rPr lang="zh-CN" altLang="en-US" dirty="0"/>
              <a:t>其次，从</a:t>
            </a:r>
            <a:r>
              <a:rPr lang="zh-CN" altLang="en-US" b="1" dirty="0"/>
              <a:t>求解的过程来说，它有一个明显的分阶段的</a:t>
            </a:r>
            <a:r>
              <a:rPr lang="zh-CN" altLang="en-US" dirty="0"/>
              <a:t>一个决策。也就是说</a:t>
            </a:r>
            <a:r>
              <a:rPr lang="zh-CN" altLang="en-US" b="1" dirty="0"/>
              <a:t>我们后面的结果要根据前面阶段的结果构造来得到</a:t>
            </a:r>
            <a:r>
              <a:rPr lang="zh-CN" altLang="en-US" dirty="0"/>
              <a:t>。</a:t>
            </a:r>
            <a:endParaRPr lang="en-US" altLang="zh-CN" dirty="0"/>
          </a:p>
          <a:p>
            <a:endParaRPr lang="en-US" altLang="zh-CN" dirty="0"/>
          </a:p>
          <a:p>
            <a:r>
              <a:rPr lang="zh-CN" altLang="en-US" dirty="0"/>
              <a:t>其实，这两个例子体现了动态规划算法的基本的原理。那么什么是动态规划算法？</a:t>
            </a:r>
            <a:endParaRPr lang="en-US" altLang="zh-CN" dirty="0"/>
          </a:p>
          <a:p>
            <a:endParaRPr lang="en-US" altLang="zh-CN" dirty="0"/>
          </a:p>
          <a:p>
            <a:r>
              <a:rPr lang="zh-CN" altLang="en-US" dirty="0"/>
              <a:t>我们首先介绍一下他的背景：</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22</a:t>
            </a:fld>
            <a:endParaRPr lang="en-US" altLang="zh-CN"/>
          </a:p>
        </p:txBody>
      </p:sp>
    </p:spTree>
    <p:extLst>
      <p:ext uri="{BB962C8B-B14F-4D97-AF65-F5344CB8AC3E}">
        <p14:creationId xmlns:p14="http://schemas.microsoft.com/office/powerpoint/2010/main" val="37607088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下面我们看一下算法，第一种算法是一个蛮力算法</a:t>
            </a:r>
            <a:r>
              <a:rPr lang="en-US" altLang="zh-CN" dirty="0"/>
              <a:t>,</a:t>
            </a:r>
            <a:r>
              <a:rPr lang="zh-CN" altLang="en-US" dirty="0"/>
              <a:t>它把所有的前后边界</a:t>
            </a:r>
            <a:r>
              <a:rPr lang="en-US" altLang="zh-CN" dirty="0" err="1"/>
              <a:t>i</a:t>
            </a:r>
            <a:r>
              <a:rPr lang="zh-CN" altLang="en-US" dirty="0"/>
              <a:t>，</a:t>
            </a:r>
            <a:r>
              <a:rPr lang="en-US" altLang="zh-CN" dirty="0"/>
              <a:t>j</a:t>
            </a:r>
            <a:r>
              <a:rPr lang="zh-CN" altLang="en-US" dirty="0"/>
              <a:t>做成对，遍取所有的这样的对，然后对</a:t>
            </a:r>
            <a:r>
              <a:rPr lang="en-US" altLang="zh-CN" dirty="0"/>
              <a:t>ai</a:t>
            </a:r>
            <a:r>
              <a:rPr lang="zh-CN" altLang="en-US" dirty="0"/>
              <a:t>到</a:t>
            </a:r>
            <a:r>
              <a:rPr lang="en-US" altLang="zh-CN" dirty="0" err="1"/>
              <a:t>aj</a:t>
            </a:r>
            <a:r>
              <a:rPr lang="zh-CN" altLang="en-US" dirty="0"/>
              <a:t>顺序地求和。把它加起来</a:t>
            </a:r>
            <a:r>
              <a:rPr lang="en-US" altLang="zh-CN" dirty="0"/>
              <a:t>,</a:t>
            </a:r>
            <a:r>
              <a:rPr lang="zh-CN" altLang="en-US" dirty="0"/>
              <a:t>从其中比较出最大的和，这是一种蛮力算法。</a:t>
            </a:r>
            <a:endParaRPr lang="en-US" altLang="zh-CN" dirty="0"/>
          </a:p>
          <a:p>
            <a:endParaRPr lang="en-US" altLang="zh-CN" dirty="0"/>
          </a:p>
          <a:p>
            <a:r>
              <a:rPr lang="zh-CN" altLang="en-US" dirty="0"/>
              <a:t>第三种算法是分治的策略，分治策略把这个数组从中间划开。分成左右两半，计算左边的最大和，计算右边的最大和，所谓左边的最大和呐就是前后两个边界都在左部的这样的连续数的和，右边的最大和就是前后两个边界都在右边的连续的这些数的和。然后我们再计算一种跨边界的和，就是它的前边界在左部，后边界在右部，这样的连续数的和，这三种和比较起来，哪个最大，哪个就是问题的解。这是第二种算法。</a:t>
            </a:r>
            <a:endParaRPr lang="en-US" altLang="zh-CN" dirty="0"/>
          </a:p>
          <a:p>
            <a:endParaRPr lang="en-US" altLang="zh-CN" dirty="0"/>
          </a:p>
          <a:p>
            <a:r>
              <a:rPr lang="zh-CN" altLang="en-US" dirty="0"/>
              <a:t>第三种算法就是动态规划的算法。下面我们就对这三种算法做一下分析。</a:t>
            </a:r>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198</a:t>
            </a:fld>
            <a:endParaRPr lang="en-US" altLang="zh-CN"/>
          </a:p>
        </p:txBody>
      </p:sp>
    </p:spTree>
    <p:extLst>
      <p:ext uri="{BB962C8B-B14F-4D97-AF65-F5344CB8AC3E}">
        <p14:creationId xmlns:p14="http://schemas.microsoft.com/office/powerpoint/2010/main" val="35896390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这是第一种算法，第一种算法输入数组是</a:t>
            </a:r>
            <a:r>
              <a:rPr lang="en-US" altLang="zh-CN" dirty="0"/>
              <a:t>A,</a:t>
            </a:r>
            <a:r>
              <a:rPr lang="zh-CN" altLang="en-US" dirty="0"/>
              <a:t> 它的输出是和的值，</a:t>
            </a:r>
            <a:r>
              <a:rPr lang="en-US" altLang="zh-CN" dirty="0"/>
              <a:t>sum,</a:t>
            </a:r>
            <a:r>
              <a:rPr lang="zh-CN" altLang="en-US" dirty="0"/>
              <a:t> </a:t>
            </a:r>
            <a:r>
              <a:rPr lang="en-US" altLang="zh-CN" dirty="0"/>
              <a:t>first</a:t>
            </a:r>
            <a:r>
              <a:rPr lang="zh-CN" altLang="en-US" dirty="0"/>
              <a:t>代表它的前边界</a:t>
            </a:r>
            <a:r>
              <a:rPr lang="en-US" altLang="zh-CN" dirty="0"/>
              <a:t>,last</a:t>
            </a:r>
            <a:r>
              <a:rPr lang="zh-CN" altLang="en-US" dirty="0"/>
              <a:t>代表它的后边界。</a:t>
            </a:r>
            <a:endParaRPr lang="en-US" altLang="zh-CN" dirty="0"/>
          </a:p>
          <a:p>
            <a:endParaRPr lang="en-US" altLang="zh-CN" dirty="0"/>
          </a:p>
          <a:p>
            <a:r>
              <a:rPr lang="zh-CN" altLang="en-US" dirty="0"/>
              <a:t>伪码表示的是这样的一个动作，</a:t>
            </a:r>
            <a:endParaRPr lang="en-US" altLang="zh-CN" dirty="0"/>
          </a:p>
          <a:p>
            <a:endParaRPr lang="en-US" altLang="zh-CN" dirty="0"/>
          </a:p>
          <a:p>
            <a:r>
              <a:rPr lang="zh-CN" altLang="en-US" dirty="0"/>
              <a:t>首先我们先把前边界从</a:t>
            </a:r>
            <a:r>
              <a:rPr lang="en-US" altLang="zh-CN" dirty="0"/>
              <a:t>1</a:t>
            </a:r>
            <a:r>
              <a:rPr lang="zh-CN" altLang="en-US" dirty="0"/>
              <a:t>到</a:t>
            </a:r>
            <a:r>
              <a:rPr lang="en-US" altLang="zh-CN" dirty="0"/>
              <a:t>n</a:t>
            </a:r>
            <a:r>
              <a:rPr lang="zh-CN" altLang="en-US" dirty="0"/>
              <a:t>来取遍所有可能的值（第</a:t>
            </a:r>
            <a:r>
              <a:rPr lang="en-US" altLang="zh-CN" dirty="0"/>
              <a:t>2</a:t>
            </a:r>
            <a:r>
              <a:rPr lang="zh-CN" altLang="en-US" dirty="0"/>
              <a:t>行），对于给定的前边界</a:t>
            </a:r>
            <a:r>
              <a:rPr lang="en-US" altLang="zh-CN" dirty="0" err="1"/>
              <a:t>i</a:t>
            </a:r>
            <a:r>
              <a:rPr lang="en-US" altLang="zh-CN" dirty="0"/>
              <a:t>, </a:t>
            </a:r>
            <a:r>
              <a:rPr lang="zh-CN" altLang="en-US" dirty="0"/>
              <a:t>再考虑它的后边界，后边界最小是</a:t>
            </a:r>
            <a:r>
              <a:rPr lang="en-US" altLang="zh-CN" dirty="0" err="1"/>
              <a:t>i</a:t>
            </a:r>
            <a:r>
              <a:rPr lang="en-US" altLang="zh-CN" dirty="0"/>
              <a:t>, </a:t>
            </a:r>
            <a:r>
              <a:rPr lang="zh-CN" altLang="en-US" dirty="0"/>
              <a:t>最大到</a:t>
            </a:r>
            <a:r>
              <a:rPr lang="en-US" altLang="zh-CN" dirty="0"/>
              <a:t>n</a:t>
            </a:r>
            <a:r>
              <a:rPr lang="zh-CN" altLang="en-US" dirty="0"/>
              <a:t>，那么后边界就从</a:t>
            </a:r>
            <a:r>
              <a:rPr lang="en-US" altLang="zh-CN" dirty="0" err="1"/>
              <a:t>i</a:t>
            </a:r>
            <a:r>
              <a:rPr lang="zh-CN" altLang="en-US" dirty="0"/>
              <a:t>开始到</a:t>
            </a:r>
            <a:r>
              <a:rPr lang="en-US" altLang="zh-CN" dirty="0"/>
              <a:t>n</a:t>
            </a:r>
            <a:r>
              <a:rPr lang="zh-CN" altLang="en-US" dirty="0"/>
              <a:t>取值（第</a:t>
            </a:r>
            <a:r>
              <a:rPr lang="en-US" altLang="zh-CN" dirty="0"/>
              <a:t>3</a:t>
            </a:r>
            <a:r>
              <a:rPr lang="zh-CN" altLang="en-US" dirty="0"/>
              <a:t>行）。那么通过第</a:t>
            </a:r>
            <a:r>
              <a:rPr lang="en-US" altLang="zh-CN" dirty="0"/>
              <a:t>2</a:t>
            </a:r>
            <a:r>
              <a:rPr lang="zh-CN" altLang="en-US" dirty="0"/>
              <a:t>行第</a:t>
            </a:r>
            <a:r>
              <a:rPr lang="en-US" altLang="zh-CN" dirty="0"/>
              <a:t>3</a:t>
            </a:r>
            <a:r>
              <a:rPr lang="zh-CN" altLang="en-US" dirty="0"/>
              <a:t>行就把要计算和的边界确定下来了。</a:t>
            </a:r>
            <a:endParaRPr lang="en-US" altLang="zh-CN" dirty="0"/>
          </a:p>
          <a:p>
            <a:endParaRPr lang="en-US" altLang="zh-CN" dirty="0"/>
          </a:p>
          <a:p>
            <a:r>
              <a:rPr lang="zh-CN" altLang="en-US" dirty="0"/>
              <a:t>第四行，先把</a:t>
            </a:r>
            <a:r>
              <a:rPr lang="en-US" altLang="zh-CN" dirty="0" err="1"/>
              <a:t>thissum</a:t>
            </a:r>
            <a:r>
              <a:rPr lang="zh-CN" altLang="en-US" dirty="0"/>
              <a:t>赋成</a:t>
            </a:r>
            <a:r>
              <a:rPr lang="en-US" altLang="zh-CN" dirty="0"/>
              <a:t>0</a:t>
            </a:r>
            <a:r>
              <a:rPr lang="zh-CN" altLang="en-US" dirty="0"/>
              <a:t>，然后我们就陆续地从</a:t>
            </a:r>
            <a:r>
              <a:rPr lang="en-US" altLang="zh-CN" dirty="0"/>
              <a:t>ai</a:t>
            </a:r>
            <a:r>
              <a:rPr lang="zh-CN" altLang="en-US" dirty="0"/>
              <a:t>到</a:t>
            </a:r>
            <a:r>
              <a:rPr lang="en-US" altLang="zh-CN" dirty="0" err="1"/>
              <a:t>aj</a:t>
            </a:r>
            <a:r>
              <a:rPr lang="zh-CN" altLang="en-US" dirty="0"/>
              <a:t>相加（第</a:t>
            </a:r>
            <a:r>
              <a:rPr lang="en-US" altLang="zh-CN" dirty="0"/>
              <a:t>5</a:t>
            </a:r>
            <a:r>
              <a:rPr lang="zh-CN" altLang="en-US" dirty="0"/>
              <a:t>行），那么加起来把每一项都加到这个初值上去，从</a:t>
            </a:r>
            <a:r>
              <a:rPr lang="en-US" altLang="zh-CN" dirty="0"/>
              <a:t>ai</a:t>
            </a:r>
            <a:r>
              <a:rPr lang="zh-CN" altLang="en-US" dirty="0"/>
              <a:t>到</a:t>
            </a:r>
            <a:r>
              <a:rPr lang="en-US" altLang="zh-CN" dirty="0" err="1"/>
              <a:t>aj</a:t>
            </a:r>
            <a:r>
              <a:rPr lang="zh-CN" altLang="en-US" dirty="0"/>
              <a:t>一直加下来</a:t>
            </a:r>
            <a:r>
              <a:rPr lang="en-US" altLang="zh-CN" dirty="0"/>
              <a:t>,</a:t>
            </a:r>
            <a:r>
              <a:rPr lang="zh-CN" altLang="en-US" dirty="0"/>
              <a:t>通过这个循环</a:t>
            </a:r>
            <a:r>
              <a:rPr lang="en-US" altLang="zh-CN" dirty="0"/>
              <a:t>,</a:t>
            </a:r>
            <a:r>
              <a:rPr lang="zh-CN" altLang="en-US" dirty="0"/>
              <a:t>就把这个和算出来了（第</a:t>
            </a:r>
            <a:r>
              <a:rPr lang="en-US" altLang="zh-CN" dirty="0"/>
              <a:t>6</a:t>
            </a:r>
            <a:r>
              <a:rPr lang="zh-CN" altLang="en-US" dirty="0"/>
              <a:t>行）。</a:t>
            </a:r>
            <a:endParaRPr lang="en-US" altLang="zh-CN" dirty="0"/>
          </a:p>
          <a:p>
            <a:endParaRPr lang="en-US" altLang="zh-CN" dirty="0"/>
          </a:p>
          <a:p>
            <a:r>
              <a:rPr lang="zh-CN" altLang="en-US" dirty="0"/>
              <a:t>第</a:t>
            </a:r>
            <a:r>
              <a:rPr lang="en-US" altLang="zh-CN" dirty="0"/>
              <a:t>7</a:t>
            </a:r>
            <a:r>
              <a:rPr lang="zh-CN" altLang="en-US" dirty="0"/>
              <a:t>行第</a:t>
            </a:r>
            <a:r>
              <a:rPr lang="en-US" altLang="zh-CN" dirty="0"/>
              <a:t>8</a:t>
            </a:r>
            <a:r>
              <a:rPr lang="zh-CN" altLang="en-US" dirty="0"/>
              <a:t>行，</a:t>
            </a:r>
            <a:r>
              <a:rPr lang="en-US" altLang="zh-CN" dirty="0"/>
              <a:t>sum</a:t>
            </a:r>
            <a:r>
              <a:rPr lang="zh-CN" altLang="en-US" dirty="0"/>
              <a:t>存的是原来计算好的和</a:t>
            </a:r>
            <a:r>
              <a:rPr lang="en-US" altLang="zh-CN" dirty="0"/>
              <a:t>,</a:t>
            </a:r>
            <a:r>
              <a:rPr lang="zh-CN" altLang="en-US" dirty="0"/>
              <a:t>如果</a:t>
            </a:r>
            <a:r>
              <a:rPr lang="en-US" altLang="zh-CN" dirty="0" err="1"/>
              <a:t>thissum</a:t>
            </a:r>
            <a:r>
              <a:rPr lang="zh-CN" altLang="en-US" dirty="0"/>
              <a:t>要比原来的和大，那这个是一个更好的解，就来做替换（第</a:t>
            </a:r>
            <a:r>
              <a:rPr lang="en-US" altLang="zh-CN" dirty="0"/>
              <a:t>8</a:t>
            </a:r>
            <a:r>
              <a:rPr lang="zh-CN" altLang="en-US" dirty="0"/>
              <a:t>行），然后把它的前边界，后边界也替换了（第</a:t>
            </a:r>
            <a:r>
              <a:rPr lang="en-US" altLang="zh-CN" dirty="0"/>
              <a:t>9</a:t>
            </a:r>
            <a:r>
              <a:rPr lang="zh-CN" altLang="en-US" dirty="0"/>
              <a:t>行第</a:t>
            </a:r>
            <a:r>
              <a:rPr lang="en-US" altLang="zh-CN" dirty="0"/>
              <a:t>10</a:t>
            </a:r>
            <a:r>
              <a:rPr lang="zh-CN" altLang="en-US" dirty="0"/>
              <a:t>行），这是它的替换的操作，也就是找到了更好的解的操作。</a:t>
            </a:r>
            <a:endParaRPr lang="en-US" altLang="zh-CN" dirty="0"/>
          </a:p>
          <a:p>
            <a:endParaRPr lang="en-US" altLang="zh-CN" dirty="0"/>
          </a:p>
          <a:p>
            <a:r>
              <a:rPr lang="zh-CN" altLang="en-US" dirty="0"/>
              <a:t>那么整个这个算法，我们可以估计一下它的工作量，这个工作量是</a:t>
            </a:r>
            <a:r>
              <a:rPr lang="en-US" altLang="zh-CN" dirty="0"/>
              <a:t>O(n</a:t>
            </a:r>
            <a:r>
              <a:rPr lang="zh-CN" altLang="en-US" dirty="0"/>
              <a:t>的立方</a:t>
            </a:r>
            <a:r>
              <a:rPr lang="en-US" altLang="zh-CN" dirty="0"/>
              <a:t>),</a:t>
            </a:r>
            <a:r>
              <a:rPr lang="zh-CN" altLang="en-US" dirty="0"/>
              <a:t>因为它的前后边界都是</a:t>
            </a:r>
            <a:r>
              <a:rPr lang="en-US" altLang="zh-CN" dirty="0"/>
              <a:t>O(n)</a:t>
            </a:r>
            <a:r>
              <a:rPr lang="zh-CN" altLang="en-US" dirty="0"/>
              <a:t>量级，所以组合起来子问题有</a:t>
            </a:r>
            <a:r>
              <a:rPr lang="en-US" altLang="zh-CN" dirty="0"/>
              <a:t>n</a:t>
            </a:r>
            <a:r>
              <a:rPr lang="zh-CN" altLang="en-US" dirty="0"/>
              <a:t>平方个</a:t>
            </a:r>
            <a:r>
              <a:rPr lang="en-US" altLang="zh-CN" dirty="0"/>
              <a:t>,</a:t>
            </a:r>
            <a:r>
              <a:rPr lang="zh-CN" altLang="en-US" dirty="0"/>
              <a:t>而每一个是要陆续地从前到后顺序地加起来，这个工作量又是</a:t>
            </a:r>
            <a:r>
              <a:rPr lang="en-US" altLang="zh-CN" dirty="0"/>
              <a:t>O(n),</a:t>
            </a:r>
            <a:r>
              <a:rPr lang="zh-CN" altLang="en-US" dirty="0"/>
              <a:t> 所以总的量是</a:t>
            </a:r>
            <a:r>
              <a:rPr lang="en-US" altLang="zh-CN" dirty="0"/>
              <a:t>O(n</a:t>
            </a:r>
            <a:r>
              <a:rPr lang="zh-CN" altLang="en-US" dirty="0"/>
              <a:t>的立方</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199</a:t>
            </a:fld>
            <a:endParaRPr lang="en-US" altLang="zh-CN"/>
          </a:p>
        </p:txBody>
      </p:sp>
    </p:spTree>
    <p:extLst>
      <p:ext uri="{BB962C8B-B14F-4D97-AF65-F5344CB8AC3E}">
        <p14:creationId xmlns:p14="http://schemas.microsoft.com/office/powerpoint/2010/main" val="9845160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下边我们看一下分治策略，分治策略的思想就是把序列从中间划开</a:t>
            </a:r>
            <a:r>
              <a:rPr lang="en-US" altLang="zh-CN" dirty="0"/>
              <a:t>,</a:t>
            </a:r>
            <a:r>
              <a:rPr lang="zh-CN" altLang="en-US" dirty="0"/>
              <a:t>左边是一半，右边是一半。那么左边是从</a:t>
            </a:r>
            <a:r>
              <a:rPr lang="en-US" altLang="zh-CN" dirty="0"/>
              <a:t>A1</a:t>
            </a:r>
            <a:r>
              <a:rPr lang="zh-CN" altLang="en-US" dirty="0"/>
              <a:t>到</a:t>
            </a:r>
            <a:r>
              <a:rPr lang="en-US" altLang="zh-CN" dirty="0"/>
              <a:t>Ak, </a:t>
            </a:r>
            <a:r>
              <a:rPr lang="zh-CN" altLang="en-US" dirty="0"/>
              <a:t>右边是</a:t>
            </a:r>
            <a:r>
              <a:rPr lang="en-US" altLang="zh-CN" dirty="0"/>
              <a:t>Ak+1</a:t>
            </a:r>
            <a:r>
              <a:rPr lang="zh-CN" altLang="en-US" dirty="0"/>
              <a:t>到</a:t>
            </a:r>
            <a:r>
              <a:rPr lang="en-US" altLang="zh-CN" dirty="0"/>
              <a:t>An,</a:t>
            </a:r>
            <a:r>
              <a:rPr lang="zh-CN" altLang="en-US" dirty="0"/>
              <a:t>我们就把这个点</a:t>
            </a:r>
            <a:r>
              <a:rPr lang="en-US" altLang="zh-CN" dirty="0"/>
              <a:t>AK</a:t>
            </a:r>
            <a:r>
              <a:rPr lang="zh-CN" altLang="en-US" dirty="0"/>
              <a:t>这个位置记做</a:t>
            </a:r>
            <a:r>
              <a:rPr lang="en-US" altLang="zh-CN" dirty="0"/>
              <a:t>center</a:t>
            </a:r>
            <a:r>
              <a:rPr lang="zh-CN" altLang="en-US" dirty="0"/>
              <a:t>，中心点。</a:t>
            </a:r>
            <a:endParaRPr lang="en-US" altLang="zh-CN" dirty="0"/>
          </a:p>
          <a:p>
            <a:endParaRPr lang="en-US" altLang="zh-CN" dirty="0"/>
          </a:p>
          <a:p>
            <a:r>
              <a:rPr lang="zh-CN" altLang="en-US" dirty="0"/>
              <a:t>然后计算在左边这个子问题</a:t>
            </a:r>
            <a:r>
              <a:rPr lang="en-US" altLang="zh-CN" dirty="0"/>
              <a:t>,</a:t>
            </a:r>
            <a:r>
              <a:rPr lang="zh-CN" altLang="en-US" dirty="0"/>
              <a:t>就是在前后边界都在左部的最大和</a:t>
            </a:r>
            <a:r>
              <a:rPr lang="en-US" altLang="zh-CN" dirty="0"/>
              <a:t>,</a:t>
            </a:r>
            <a:r>
              <a:rPr lang="zh-CN" altLang="en-US" dirty="0"/>
              <a:t>叫</a:t>
            </a:r>
            <a:r>
              <a:rPr lang="en-US" altLang="zh-CN" dirty="0" err="1"/>
              <a:t>leftsum</a:t>
            </a:r>
            <a:r>
              <a:rPr lang="zh-CN" altLang="en-US" dirty="0"/>
              <a:t>，然后右边从</a:t>
            </a:r>
            <a:r>
              <a:rPr lang="en-US" altLang="zh-CN" dirty="0"/>
              <a:t>[Ak+1]</a:t>
            </a:r>
            <a:r>
              <a:rPr lang="zh-CN" altLang="en-US" dirty="0"/>
              <a:t>到</a:t>
            </a:r>
            <a:r>
              <a:rPr lang="en-US" altLang="zh-CN" dirty="0"/>
              <a:t>A [n] ,</a:t>
            </a:r>
            <a:r>
              <a:rPr lang="zh-CN" altLang="en-US" dirty="0"/>
              <a:t>这一段数的最大和叫</a:t>
            </a:r>
            <a:r>
              <a:rPr lang="en-US" altLang="zh-CN" dirty="0" err="1"/>
              <a:t>rightsum</a:t>
            </a:r>
            <a:r>
              <a:rPr lang="zh-CN" altLang="en-US" dirty="0"/>
              <a:t>。把这两个做为两个子问题的解，然后我们再计算从中间跨边界的和，跨边界的和怎么算</a:t>
            </a:r>
            <a:r>
              <a:rPr lang="en-US" altLang="zh-CN" dirty="0"/>
              <a:t>?</a:t>
            </a:r>
          </a:p>
          <a:p>
            <a:endParaRPr lang="en-US" altLang="zh-CN" dirty="0"/>
          </a:p>
          <a:p>
            <a:r>
              <a:rPr lang="zh-CN" altLang="en-US" dirty="0"/>
              <a:t>我们从中间这个位置，就是从</a:t>
            </a:r>
            <a:r>
              <a:rPr lang="en-US" altLang="zh-CN" dirty="0"/>
              <a:t>center</a:t>
            </a:r>
            <a:r>
              <a:rPr lang="zh-CN" altLang="en-US" dirty="0"/>
              <a:t>开始，向左连续的加</a:t>
            </a:r>
            <a:r>
              <a:rPr lang="en-US" altLang="zh-CN" dirty="0"/>
              <a:t>,</a:t>
            </a:r>
            <a:r>
              <a:rPr lang="zh-CN" altLang="en-US" dirty="0"/>
              <a:t> 一边来计算和的大小，保留比如说第一个数加完了，计算一个值</a:t>
            </a:r>
            <a:r>
              <a:rPr lang="en-US" altLang="zh-CN" dirty="0"/>
              <a:t>, </a:t>
            </a:r>
            <a:r>
              <a:rPr lang="zh-CN" altLang="en-US" dirty="0"/>
              <a:t>然后加上再往左的一个数，两个数加起来</a:t>
            </a:r>
            <a:r>
              <a:rPr lang="en-US" altLang="zh-CN" dirty="0"/>
              <a:t>,</a:t>
            </a:r>
            <a:r>
              <a:rPr lang="zh-CN" altLang="en-US" dirty="0"/>
              <a:t>看看这个和比刚才的和大不大，大好的话就替换。然后再加第三个数，就变成三个数的和，如果它要比刚才的和大，也要替换，所以从这个</a:t>
            </a:r>
            <a:r>
              <a:rPr lang="en-US" altLang="zh-CN" dirty="0"/>
              <a:t>center</a:t>
            </a:r>
            <a:r>
              <a:rPr lang="zh-CN" altLang="en-US" dirty="0"/>
              <a:t>位置一直找到第一项，计算从</a:t>
            </a:r>
            <a:r>
              <a:rPr lang="en-US" altLang="zh-CN" dirty="0"/>
              <a:t>center</a:t>
            </a:r>
            <a:r>
              <a:rPr lang="zh-CN" altLang="en-US" dirty="0"/>
              <a:t>向左连续的哪个和最大，就把它保留下来，这个和记作</a:t>
            </a:r>
            <a:r>
              <a:rPr lang="en-US" altLang="zh-CN" dirty="0"/>
              <a:t>S1</a:t>
            </a:r>
            <a:r>
              <a:rPr lang="zh-CN" altLang="en-US" dirty="0"/>
              <a:t>。</a:t>
            </a:r>
            <a:endParaRPr lang="en-US" altLang="zh-CN" dirty="0"/>
          </a:p>
          <a:p>
            <a:endParaRPr lang="en-US" altLang="zh-CN" dirty="0"/>
          </a:p>
          <a:p>
            <a:r>
              <a:rPr lang="zh-CN" altLang="en-US" dirty="0"/>
              <a:t>同样的道理，从</a:t>
            </a:r>
            <a:r>
              <a:rPr lang="en-US" altLang="zh-CN" dirty="0"/>
              <a:t>center</a:t>
            </a:r>
            <a:r>
              <a:rPr lang="zh-CN" altLang="en-US" dirty="0"/>
              <a:t>加</a:t>
            </a:r>
            <a:r>
              <a:rPr lang="en-US" altLang="zh-CN" dirty="0"/>
              <a:t>1</a:t>
            </a:r>
            <a:r>
              <a:rPr lang="zh-CN" altLang="en-US" dirty="0"/>
              <a:t>也就是从</a:t>
            </a:r>
            <a:r>
              <a:rPr lang="en-US" altLang="zh-CN" dirty="0"/>
              <a:t>K+1</a:t>
            </a:r>
            <a:r>
              <a:rPr lang="zh-CN" altLang="en-US" dirty="0"/>
              <a:t>位置，向右计算一直扫描到最后一个位置</a:t>
            </a:r>
            <a:r>
              <a:rPr lang="en-US" altLang="zh-CN" dirty="0"/>
              <a:t>,</a:t>
            </a:r>
            <a:r>
              <a:rPr lang="zh-CN" altLang="en-US" dirty="0"/>
              <a:t>看看由</a:t>
            </a:r>
            <a:r>
              <a:rPr lang="en-US" altLang="zh-CN" dirty="0"/>
              <a:t>center</a:t>
            </a:r>
            <a:r>
              <a:rPr lang="zh-CN" altLang="en-US" dirty="0"/>
              <a:t>加</a:t>
            </a:r>
            <a:r>
              <a:rPr lang="en-US" altLang="zh-CN" dirty="0"/>
              <a:t>1</a:t>
            </a:r>
            <a:r>
              <a:rPr lang="zh-CN" altLang="en-US" dirty="0"/>
              <a:t>到右边连续的最大和是停止到什么位置，这个和的值就是</a:t>
            </a:r>
            <a:r>
              <a:rPr lang="en-US" altLang="zh-CN" dirty="0"/>
              <a:t>S2</a:t>
            </a:r>
            <a:r>
              <a:rPr lang="zh-CN" altLang="en-US" dirty="0"/>
              <a:t>。然后把这两个加起来正好就是跨边界的最大和。那么最终问题的解是什么呢</a:t>
            </a:r>
            <a:r>
              <a:rPr lang="en-US" altLang="zh-CN" dirty="0"/>
              <a:t>?</a:t>
            </a:r>
          </a:p>
          <a:p>
            <a:endParaRPr lang="en-US" altLang="zh-CN" dirty="0"/>
          </a:p>
          <a:p>
            <a:r>
              <a:rPr lang="zh-CN" altLang="en-US" dirty="0"/>
              <a:t>左边的最大和，右边的最大和，和跨边界的最大和，这三个谁的值最大，谁就是问题的解，这是分治的算法。</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200</a:t>
            </a:fld>
            <a:endParaRPr lang="en-US" altLang="zh-CN"/>
          </a:p>
        </p:txBody>
      </p:sp>
    </p:spTree>
    <p:extLst>
      <p:ext uri="{BB962C8B-B14F-4D97-AF65-F5344CB8AC3E}">
        <p14:creationId xmlns:p14="http://schemas.microsoft.com/office/powerpoint/2010/main" val="10812633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这是分治算法的伪码。</a:t>
            </a:r>
            <a:endParaRPr lang="en-US" altLang="zh-CN" dirty="0"/>
          </a:p>
          <a:p>
            <a:endParaRPr lang="en-US" altLang="zh-CN" dirty="0"/>
          </a:p>
          <a:p>
            <a:r>
              <a:rPr lang="zh-CN" altLang="en-US" dirty="0"/>
              <a:t>我们看到在这里边的计算过程中，</a:t>
            </a:r>
            <a:endParaRPr lang="en-US" altLang="zh-CN" dirty="0"/>
          </a:p>
          <a:p>
            <a:endParaRPr lang="en-US" altLang="zh-CN" dirty="0"/>
          </a:p>
          <a:p>
            <a:r>
              <a:rPr lang="zh-CN" altLang="en-US" dirty="0"/>
              <a:t>第</a:t>
            </a:r>
            <a:r>
              <a:rPr lang="en-US" altLang="zh-CN" dirty="0"/>
              <a:t>2</a:t>
            </a:r>
            <a:r>
              <a:rPr lang="zh-CN" altLang="en-US" dirty="0"/>
              <a:t>行是先找它划分位置，相当于中点，取它的中点做划分位置</a:t>
            </a:r>
            <a:r>
              <a:rPr lang="en-US" altLang="zh-CN" dirty="0"/>
              <a:t>,</a:t>
            </a:r>
          </a:p>
          <a:p>
            <a:endParaRPr lang="en-US" altLang="zh-CN" dirty="0"/>
          </a:p>
          <a:p>
            <a:r>
              <a:rPr lang="zh-CN" altLang="en-US" dirty="0"/>
              <a:t>然后第三步是递归的算法，计算左边这个子问题的最大和。</a:t>
            </a:r>
            <a:endParaRPr lang="en-US" altLang="zh-CN" dirty="0"/>
          </a:p>
          <a:p>
            <a:endParaRPr lang="en-US" altLang="zh-CN" dirty="0"/>
          </a:p>
          <a:p>
            <a:r>
              <a:rPr lang="zh-CN" altLang="en-US" dirty="0"/>
              <a:t>然后第四步也是一个递归的计算，计算右边这个子问题的最大和，</a:t>
            </a:r>
            <a:endParaRPr lang="en-US" altLang="zh-CN" dirty="0"/>
          </a:p>
          <a:p>
            <a:endParaRPr lang="en-US" altLang="zh-CN" dirty="0"/>
          </a:p>
          <a:p>
            <a:r>
              <a:rPr lang="zh-CN" altLang="en-US" dirty="0"/>
              <a:t>然后我们再计算跨边界的和。</a:t>
            </a:r>
            <a:endParaRPr lang="en-US" altLang="zh-CN" dirty="0"/>
          </a:p>
          <a:p>
            <a:r>
              <a:rPr lang="zh-CN" altLang="en-US" dirty="0"/>
              <a:t>第五行是从中心点向左扫描连续的最大和，第六行是从</a:t>
            </a:r>
            <a:r>
              <a:rPr lang="en-US" altLang="zh-CN" dirty="0"/>
              <a:t>center+1</a:t>
            </a:r>
            <a:r>
              <a:rPr lang="zh-CN" altLang="en-US" dirty="0"/>
              <a:t>向右扫描计算连续的最大和，</a:t>
            </a:r>
            <a:endParaRPr lang="en-US" altLang="zh-CN" dirty="0"/>
          </a:p>
          <a:p>
            <a:endParaRPr lang="en-US" altLang="zh-CN" dirty="0"/>
          </a:p>
          <a:p>
            <a:r>
              <a:rPr lang="zh-CN" altLang="en-US" dirty="0"/>
              <a:t>第</a:t>
            </a:r>
            <a:r>
              <a:rPr lang="en-US" altLang="zh-CN" dirty="0"/>
              <a:t>7</a:t>
            </a:r>
            <a:r>
              <a:rPr lang="zh-CN" altLang="en-US" dirty="0"/>
              <a:t>行</a:t>
            </a:r>
            <a:r>
              <a:rPr lang="en-US" altLang="zh-CN" dirty="0"/>
              <a:t>S1</a:t>
            </a:r>
            <a:r>
              <a:rPr lang="zh-CN" altLang="en-US" dirty="0"/>
              <a:t>和</a:t>
            </a:r>
            <a:r>
              <a:rPr lang="en-US" altLang="zh-CN" dirty="0"/>
              <a:t>S2</a:t>
            </a:r>
            <a:r>
              <a:rPr lang="zh-CN" altLang="en-US" dirty="0"/>
              <a:t>加起来，作为</a:t>
            </a:r>
            <a:r>
              <a:rPr lang="en-US" altLang="zh-CN" dirty="0"/>
              <a:t>sum</a:t>
            </a:r>
            <a:r>
              <a:rPr lang="zh-CN" altLang="en-US" dirty="0"/>
              <a:t>存储。</a:t>
            </a:r>
            <a:endParaRPr lang="en-US" altLang="zh-CN" dirty="0"/>
          </a:p>
          <a:p>
            <a:endParaRPr lang="en-US" altLang="zh-CN" dirty="0"/>
          </a:p>
          <a:p>
            <a:r>
              <a:rPr lang="zh-CN" altLang="en-US" dirty="0"/>
              <a:t>然后把</a:t>
            </a:r>
            <a:r>
              <a:rPr lang="en-US" altLang="zh-CN" dirty="0"/>
              <a:t>sum</a:t>
            </a:r>
            <a:r>
              <a:rPr lang="zh-CN" altLang="en-US" dirty="0"/>
              <a:t>和刚才左边这个子问题的解、以及右边这个子问题的解进行比较</a:t>
            </a:r>
            <a:endParaRPr lang="en-US" altLang="zh-CN" dirty="0"/>
          </a:p>
          <a:p>
            <a:endParaRPr lang="en-US" altLang="zh-CN" dirty="0"/>
          </a:p>
          <a:p>
            <a:r>
              <a:rPr lang="zh-CN" altLang="en-US" dirty="0"/>
              <a:t>左边子问题的解如果大的话，更新成左边子问题的解</a:t>
            </a:r>
            <a:endParaRPr lang="en-US" altLang="zh-CN" dirty="0"/>
          </a:p>
          <a:p>
            <a:r>
              <a:rPr lang="zh-CN" altLang="en-US" dirty="0"/>
              <a:t>右边的这个大的话，更新成右边子问题的解。</a:t>
            </a:r>
            <a:endParaRPr lang="en-US" altLang="zh-CN" dirty="0"/>
          </a:p>
          <a:p>
            <a:r>
              <a:rPr lang="en-US" altLang="zh-CN" dirty="0"/>
              <a:t>S1+S2</a:t>
            </a:r>
            <a:r>
              <a:rPr lang="zh-CN" altLang="en-US" dirty="0"/>
              <a:t>最大的话</a:t>
            </a:r>
            <a:r>
              <a:rPr lang="en-US" altLang="zh-CN" dirty="0"/>
              <a:t>, </a:t>
            </a:r>
            <a:r>
              <a:rPr lang="zh-CN" altLang="en-US" dirty="0"/>
              <a:t>那么这个</a:t>
            </a:r>
            <a:r>
              <a:rPr lang="en-US" altLang="zh-CN" dirty="0"/>
              <a:t>sum</a:t>
            </a:r>
            <a:r>
              <a:rPr lang="zh-CN" altLang="en-US" dirty="0"/>
              <a:t>就是最终的输出。</a:t>
            </a:r>
            <a:endParaRPr lang="en-US" altLang="zh-CN" dirty="0"/>
          </a:p>
          <a:p>
            <a:endParaRPr lang="en-US" altLang="zh-CN" dirty="0"/>
          </a:p>
          <a:p>
            <a:r>
              <a:rPr lang="zh-CN" altLang="en-US" dirty="0"/>
              <a:t>这就是算法的伪码。</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201</a:t>
            </a:fld>
            <a:endParaRPr lang="en-US" altLang="zh-CN"/>
          </a:p>
        </p:txBody>
      </p:sp>
    </p:spTree>
    <p:extLst>
      <p:ext uri="{BB962C8B-B14F-4D97-AF65-F5344CB8AC3E}">
        <p14:creationId xmlns:p14="http://schemas.microsoft.com/office/powerpoint/2010/main" val="28471811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这个算法的估计我们可以看一看，</a:t>
            </a:r>
            <a:endParaRPr lang="en-US" altLang="zh-CN" dirty="0"/>
          </a:p>
          <a:p>
            <a:endParaRPr lang="en-US" altLang="zh-CN" dirty="0"/>
          </a:p>
          <a:p>
            <a:r>
              <a:rPr lang="zh-CN" altLang="en-US" dirty="0"/>
              <a:t>两个子问题是相当于</a:t>
            </a:r>
            <a:r>
              <a:rPr lang="en-US" altLang="zh-CN" dirty="0"/>
              <a:t>2</a:t>
            </a:r>
            <a:r>
              <a:rPr lang="zh-CN" altLang="en-US" dirty="0"/>
              <a:t>分之</a:t>
            </a:r>
            <a:r>
              <a:rPr lang="en-US" altLang="zh-CN" dirty="0"/>
              <a:t>n</a:t>
            </a:r>
            <a:r>
              <a:rPr lang="zh-CN" altLang="en-US" dirty="0"/>
              <a:t>规模的两个子问题。</a:t>
            </a:r>
            <a:endParaRPr lang="en-US" altLang="zh-CN" dirty="0"/>
          </a:p>
          <a:p>
            <a:endParaRPr lang="en-US" altLang="zh-CN" dirty="0"/>
          </a:p>
          <a:p>
            <a:r>
              <a:rPr lang="zh-CN" altLang="en-US" dirty="0"/>
              <a:t>下面我们估计一下，计算跨边界和的工作量是多少。如果从</a:t>
            </a:r>
            <a:r>
              <a:rPr lang="en-US" altLang="zh-CN" dirty="0"/>
              <a:t>Ak</a:t>
            </a:r>
            <a:r>
              <a:rPr lang="zh-CN" altLang="en-US" dirty="0"/>
              <a:t>开始向左扫描，那就是</a:t>
            </a:r>
            <a:r>
              <a:rPr lang="en-US" altLang="zh-CN" dirty="0"/>
              <a:t>Ak</a:t>
            </a:r>
            <a:r>
              <a:rPr lang="zh-CN" altLang="en-US" dirty="0"/>
              <a:t>做一次加法</a:t>
            </a:r>
            <a:r>
              <a:rPr lang="en-US" altLang="zh-CN" dirty="0"/>
              <a:t>, </a:t>
            </a:r>
            <a:r>
              <a:rPr lang="zh-CN" altLang="en-US" dirty="0"/>
              <a:t>向左两项，然后再做一次加法，向左三项，到最后一直加到</a:t>
            </a:r>
            <a:r>
              <a:rPr lang="en-US" altLang="zh-CN" dirty="0"/>
              <a:t>A[1].</a:t>
            </a:r>
          </a:p>
          <a:p>
            <a:endParaRPr lang="en-US" altLang="zh-CN" dirty="0"/>
          </a:p>
          <a:p>
            <a:r>
              <a:rPr lang="zh-CN" altLang="en-US" dirty="0"/>
              <a:t>那么这个加的工作量是</a:t>
            </a:r>
            <a:r>
              <a:rPr lang="en-US" altLang="zh-CN" dirty="0"/>
              <a:t>0(n</a:t>
            </a:r>
            <a:r>
              <a:rPr lang="zh-CN" altLang="en-US" dirty="0"/>
              <a:t>）。</a:t>
            </a:r>
            <a:endParaRPr lang="en-US" altLang="zh-CN" dirty="0"/>
          </a:p>
          <a:p>
            <a:endParaRPr lang="en-US" altLang="zh-CN" dirty="0"/>
          </a:p>
          <a:p>
            <a:r>
              <a:rPr lang="zh-CN" altLang="en-US" dirty="0"/>
              <a:t>同时， 加一次，我们也比较，保留那个最大的值。所以这个工作量是</a:t>
            </a:r>
            <a:r>
              <a:rPr lang="en-US" altLang="zh-CN" dirty="0"/>
              <a:t>0(n)</a:t>
            </a:r>
          </a:p>
          <a:p>
            <a:endParaRPr lang="en-US" altLang="zh-CN" dirty="0"/>
          </a:p>
          <a:p>
            <a:r>
              <a:rPr lang="zh-CN" altLang="en-US" dirty="0"/>
              <a:t>那么右半边的工作量也是</a:t>
            </a:r>
            <a:r>
              <a:rPr lang="en-US" altLang="zh-CN" dirty="0"/>
              <a:t>0(n)</a:t>
            </a:r>
          </a:p>
          <a:p>
            <a:endParaRPr lang="en-US" altLang="zh-CN" dirty="0"/>
          </a:p>
          <a:p>
            <a:r>
              <a:rPr lang="zh-CN" altLang="en-US" dirty="0"/>
              <a:t>这是两个跨边界和的两边的工作量，那么把这个工作量都加到一起，还是</a:t>
            </a:r>
            <a:r>
              <a:rPr lang="en-US" altLang="zh-CN" dirty="0"/>
              <a:t>0(n)</a:t>
            </a:r>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1" i="1" dirty="0">
                <a:solidFill>
                  <a:srgbClr val="000000"/>
                </a:solidFill>
                <a:latin typeface="Times New Roman" panose="02020603050405020304" pitchFamily="18" charset="0"/>
                <a:ea typeface="+mn-ea"/>
              </a:rPr>
              <a:t>T </a:t>
            </a:r>
            <a:r>
              <a:rPr lang="en-US" altLang="zh-CN" sz="1200" b="1" dirty="0">
                <a:solidFill>
                  <a:srgbClr val="000000"/>
                </a:solidFill>
                <a:latin typeface="Times New Roman" panose="02020603050405020304" pitchFamily="18" charset="0"/>
                <a:ea typeface="+mn-ea"/>
              </a:rPr>
              <a:t>(</a:t>
            </a:r>
            <a:r>
              <a:rPr lang="en-US" altLang="zh-CN" sz="1200" b="1" i="1" dirty="0">
                <a:solidFill>
                  <a:srgbClr val="000000"/>
                </a:solidFill>
                <a:latin typeface="Times New Roman" panose="02020603050405020304" pitchFamily="18" charset="0"/>
                <a:ea typeface="+mn-ea"/>
              </a:rPr>
              <a:t>n</a:t>
            </a:r>
            <a:r>
              <a:rPr lang="en-US" altLang="zh-CN" sz="1200" b="1" dirty="0">
                <a:solidFill>
                  <a:srgbClr val="000000"/>
                </a:solidFill>
                <a:latin typeface="Times New Roman" panose="02020603050405020304" pitchFamily="18" charset="0"/>
                <a:ea typeface="+mn-ea"/>
              </a:rPr>
              <a:t>) = 2</a:t>
            </a:r>
            <a:r>
              <a:rPr lang="en-US" altLang="zh-CN" sz="1200" b="1" i="1" dirty="0">
                <a:solidFill>
                  <a:srgbClr val="000000"/>
                </a:solidFill>
                <a:latin typeface="Times New Roman" panose="02020603050405020304" pitchFamily="18" charset="0"/>
                <a:ea typeface="+mn-ea"/>
              </a:rPr>
              <a:t>T </a:t>
            </a:r>
            <a:r>
              <a:rPr lang="en-US" altLang="zh-CN" sz="1200" b="1" dirty="0">
                <a:solidFill>
                  <a:srgbClr val="000000"/>
                </a:solidFill>
                <a:latin typeface="Times New Roman" panose="02020603050405020304" pitchFamily="18" charset="0"/>
                <a:ea typeface="+mn-ea"/>
              </a:rPr>
              <a:t>(</a:t>
            </a:r>
            <a:r>
              <a:rPr lang="en-US" altLang="zh-CN" sz="1200" b="1" i="1" dirty="0">
                <a:solidFill>
                  <a:srgbClr val="000000"/>
                </a:solidFill>
                <a:latin typeface="Times New Roman" panose="02020603050405020304" pitchFamily="18" charset="0"/>
                <a:ea typeface="+mn-ea"/>
              </a:rPr>
              <a:t>n</a:t>
            </a:r>
            <a:r>
              <a:rPr lang="en-US" altLang="zh-CN" sz="1200" b="1" dirty="0">
                <a:solidFill>
                  <a:srgbClr val="000000"/>
                </a:solidFill>
                <a:latin typeface="Times New Roman" panose="02020603050405020304" pitchFamily="18" charset="0"/>
                <a:ea typeface="+mn-ea"/>
              </a:rPr>
              <a:t>/2) + </a:t>
            </a:r>
            <a:r>
              <a:rPr lang="en-US" altLang="zh-CN" sz="1200" b="1" i="1" dirty="0">
                <a:solidFill>
                  <a:srgbClr val="000000"/>
                </a:solidFill>
                <a:latin typeface="Times New Roman" panose="02020603050405020304" pitchFamily="18" charset="0"/>
                <a:ea typeface="+mn-ea"/>
              </a:rPr>
              <a:t>O </a:t>
            </a:r>
            <a:r>
              <a:rPr lang="en-US" altLang="zh-CN" sz="1200" b="1" dirty="0">
                <a:solidFill>
                  <a:srgbClr val="000000"/>
                </a:solidFill>
                <a:latin typeface="Times New Roman" panose="02020603050405020304" pitchFamily="18" charset="0"/>
                <a:ea typeface="+mn-ea"/>
              </a:rPr>
              <a:t>(</a:t>
            </a:r>
            <a:r>
              <a:rPr lang="en-US" altLang="zh-CN" sz="1200" b="1" i="1" dirty="0">
                <a:solidFill>
                  <a:srgbClr val="000000"/>
                </a:solidFill>
                <a:latin typeface="Times New Roman" panose="02020603050405020304" pitchFamily="18" charset="0"/>
                <a:ea typeface="+mn-ea"/>
              </a:rPr>
              <a:t>n</a:t>
            </a:r>
            <a:r>
              <a:rPr lang="en-US" altLang="zh-CN" sz="1200" b="1" dirty="0">
                <a:solidFill>
                  <a:srgbClr val="000000"/>
                </a:solidFill>
                <a:latin typeface="Times New Roman" panose="02020603050405020304" pitchFamily="18" charset="0"/>
                <a:ea typeface="+mn-ea"/>
              </a:rPr>
              <a:t>)</a:t>
            </a:r>
          </a:p>
          <a:p>
            <a:r>
              <a:rPr lang="en-US" altLang="zh-CN" sz="1200" b="1" dirty="0">
                <a:solidFill>
                  <a:srgbClr val="000000"/>
                </a:solidFill>
                <a:latin typeface="Times New Roman" panose="02020603050405020304" pitchFamily="18" charset="0"/>
                <a:ea typeface="+mn-ea"/>
              </a:rPr>
              <a:t>2</a:t>
            </a:r>
            <a:r>
              <a:rPr lang="en-US" altLang="zh-CN" sz="1200" b="1" i="1" dirty="0">
                <a:solidFill>
                  <a:srgbClr val="000000"/>
                </a:solidFill>
                <a:latin typeface="Times New Roman" panose="02020603050405020304" pitchFamily="18" charset="0"/>
                <a:ea typeface="+mn-ea"/>
              </a:rPr>
              <a:t>T </a:t>
            </a:r>
            <a:r>
              <a:rPr lang="en-US" altLang="zh-CN" sz="1200" b="1" dirty="0">
                <a:solidFill>
                  <a:srgbClr val="000000"/>
                </a:solidFill>
                <a:latin typeface="Times New Roman" panose="02020603050405020304" pitchFamily="18" charset="0"/>
                <a:ea typeface="+mn-ea"/>
              </a:rPr>
              <a:t>(</a:t>
            </a:r>
            <a:r>
              <a:rPr lang="en-US" altLang="zh-CN" sz="1200" b="1" i="1" dirty="0">
                <a:solidFill>
                  <a:srgbClr val="000000"/>
                </a:solidFill>
                <a:latin typeface="Times New Roman" panose="02020603050405020304" pitchFamily="18" charset="0"/>
                <a:ea typeface="+mn-ea"/>
              </a:rPr>
              <a:t>n</a:t>
            </a:r>
            <a:r>
              <a:rPr lang="en-US" altLang="zh-CN" sz="1200" b="1" dirty="0">
                <a:solidFill>
                  <a:srgbClr val="000000"/>
                </a:solidFill>
                <a:latin typeface="Times New Roman" panose="02020603050405020304" pitchFamily="18" charset="0"/>
                <a:ea typeface="+mn-ea"/>
              </a:rPr>
              <a:t>/2)</a:t>
            </a:r>
            <a:r>
              <a:rPr lang="zh-CN" altLang="en-US" dirty="0"/>
              <a:t>是两个子问题的工作量</a:t>
            </a:r>
            <a:r>
              <a:rPr lang="en-US" altLang="zh-CN" dirty="0"/>
              <a:t>,</a:t>
            </a:r>
            <a:r>
              <a:rPr lang="zh-CN" altLang="en-US" dirty="0"/>
              <a:t>左半个子问题和右半个子问题的工作量，所以得到了这样一个方程</a:t>
            </a:r>
            <a:endParaRPr lang="en-US" altLang="zh-CN" dirty="0"/>
          </a:p>
          <a:p>
            <a:endParaRPr lang="en-US" altLang="zh-CN" dirty="0"/>
          </a:p>
          <a:p>
            <a:r>
              <a:rPr lang="zh-CN" altLang="en-US" dirty="0"/>
              <a:t>那么这个方程可以用主定理求解。它的解是</a:t>
            </a:r>
            <a:r>
              <a:rPr lang="en-US" altLang="zh-CN" dirty="0"/>
              <a:t>(</a:t>
            </a:r>
            <a:r>
              <a:rPr lang="en-US" altLang="zh-CN" dirty="0" err="1"/>
              <a:t>nlogn</a:t>
            </a:r>
            <a:r>
              <a:rPr lang="en-US" altLang="zh-CN" dirty="0"/>
              <a:t>)</a:t>
            </a:r>
            <a:r>
              <a:rPr lang="zh-CN" altLang="en-US" dirty="0"/>
              <a:t>， 因此我们看到，这个算法比蛮力算法已经好了很多。它已经降到了</a:t>
            </a:r>
            <a:r>
              <a:rPr lang="en-US" altLang="zh-CN" dirty="0" err="1"/>
              <a:t>nlogo</a:t>
            </a:r>
            <a:r>
              <a:rPr lang="zh-CN" altLang="en-US" dirty="0"/>
              <a:t>的时间了。</a:t>
            </a:r>
            <a:endParaRPr lang="en-US" altLang="zh-CN" dirty="0"/>
          </a:p>
          <a:p>
            <a:endParaRPr lang="en-US" altLang="zh-CN" dirty="0"/>
          </a:p>
          <a:p>
            <a:r>
              <a:rPr lang="zh-CN" altLang="en-US" dirty="0"/>
              <a:t>下边考虑动态规划的算法。</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202</a:t>
            </a:fld>
            <a:endParaRPr lang="en-US" altLang="zh-CN"/>
          </a:p>
        </p:txBody>
      </p:sp>
    </p:spTree>
    <p:extLst>
      <p:ext uri="{BB962C8B-B14F-4D97-AF65-F5344CB8AC3E}">
        <p14:creationId xmlns:p14="http://schemas.microsoft.com/office/powerpoint/2010/main" val="21589916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动态规划的算法更好，它可以把时间时间复杂度降到</a:t>
            </a:r>
            <a:r>
              <a:rPr lang="en-US" altLang="zh-CN" dirty="0"/>
              <a:t>O(n)</a:t>
            </a:r>
            <a:r>
              <a:rPr lang="zh-CN" altLang="en-US" dirty="0"/>
              <a:t>。</a:t>
            </a:r>
            <a:endParaRPr lang="en-US" altLang="zh-CN" dirty="0"/>
          </a:p>
          <a:p>
            <a:endParaRPr lang="en-US" altLang="zh-CN" dirty="0"/>
          </a:p>
          <a:p>
            <a:r>
              <a:rPr lang="zh-CN" altLang="en-US" dirty="0"/>
              <a:t>先看看这个子问题的界定。</a:t>
            </a:r>
            <a:endParaRPr lang="en-US" altLang="zh-CN" dirty="0"/>
          </a:p>
          <a:p>
            <a:endParaRPr lang="en-US" altLang="zh-CN" dirty="0"/>
          </a:p>
          <a:p>
            <a:r>
              <a:rPr lang="zh-CN" altLang="en-US" dirty="0"/>
              <a:t>这个子问题前边界是</a:t>
            </a:r>
            <a:r>
              <a:rPr lang="en-US" altLang="zh-CN" dirty="0"/>
              <a:t>1</a:t>
            </a:r>
            <a:r>
              <a:rPr lang="zh-CN" altLang="en-US" dirty="0"/>
              <a:t>，后边界由</a:t>
            </a:r>
            <a:r>
              <a:rPr lang="en-US" altLang="zh-CN" dirty="0" err="1"/>
              <a:t>i</a:t>
            </a:r>
            <a:r>
              <a:rPr lang="zh-CN" altLang="en-US" dirty="0"/>
              <a:t>来界定</a:t>
            </a:r>
            <a:r>
              <a:rPr lang="en-US" altLang="zh-CN" dirty="0"/>
              <a:t>, </a:t>
            </a:r>
            <a:r>
              <a:rPr lang="zh-CN" altLang="en-US" dirty="0"/>
              <a:t>所以有</a:t>
            </a:r>
            <a:r>
              <a:rPr lang="en-US" altLang="zh-CN" dirty="0"/>
              <a:t>n</a:t>
            </a:r>
            <a:r>
              <a:rPr lang="zh-CN" altLang="en-US" dirty="0"/>
              <a:t>个子问题</a:t>
            </a:r>
            <a:r>
              <a:rPr lang="en-US" altLang="zh-CN" dirty="0"/>
              <a:t>, </a:t>
            </a:r>
            <a:r>
              <a:rPr lang="zh-CN" altLang="en-US" dirty="0"/>
              <a:t>后边界是</a:t>
            </a:r>
            <a:r>
              <a:rPr lang="en-US" altLang="zh-CN" dirty="0"/>
              <a:t>1</a:t>
            </a:r>
            <a:r>
              <a:rPr lang="zh-CN" altLang="en-US" dirty="0"/>
              <a:t>，是</a:t>
            </a:r>
            <a:r>
              <a:rPr lang="en-US" altLang="zh-CN" dirty="0"/>
              <a:t>2</a:t>
            </a:r>
            <a:r>
              <a:rPr lang="zh-CN" altLang="en-US" dirty="0"/>
              <a:t>，一直到</a:t>
            </a:r>
            <a:r>
              <a:rPr lang="en-US" altLang="zh-CN" dirty="0"/>
              <a:t>n</a:t>
            </a:r>
            <a:r>
              <a:rPr lang="zh-CN" altLang="en-US" dirty="0"/>
              <a:t>，有</a:t>
            </a:r>
            <a:r>
              <a:rPr lang="en-US" altLang="zh-CN" dirty="0"/>
              <a:t>n</a:t>
            </a:r>
            <a:r>
              <a:rPr lang="zh-CN" altLang="en-US" dirty="0"/>
              <a:t>个子问题，那么对于这样的子问题，我们的优化函数定义什么呢</a:t>
            </a:r>
            <a:r>
              <a:rPr lang="en-US" altLang="zh-CN" dirty="0"/>
              <a:t>?</a:t>
            </a:r>
          </a:p>
          <a:p>
            <a:endParaRPr lang="en-US" altLang="zh-CN" dirty="0"/>
          </a:p>
          <a:p>
            <a:r>
              <a:rPr lang="zh-CN" altLang="en-US" dirty="0"/>
              <a:t>优化函数定义的是从</a:t>
            </a:r>
            <a:r>
              <a:rPr lang="en-US" altLang="zh-CN" dirty="0"/>
              <a:t>1</a:t>
            </a:r>
            <a:r>
              <a:rPr lang="zh-CN" altLang="en-US" dirty="0"/>
              <a:t>到</a:t>
            </a:r>
            <a:r>
              <a:rPr lang="en-US" altLang="zh-CN" dirty="0" err="1"/>
              <a:t>i</a:t>
            </a:r>
            <a:r>
              <a:rPr lang="zh-CN" altLang="en-US" dirty="0"/>
              <a:t>，必须包括元素</a:t>
            </a:r>
            <a:r>
              <a:rPr lang="en-US" altLang="zh-CN" dirty="0"/>
              <a:t>A[</a:t>
            </a:r>
            <a:r>
              <a:rPr lang="en-US" altLang="zh-CN" dirty="0" err="1"/>
              <a:t>i</a:t>
            </a:r>
            <a:r>
              <a:rPr lang="en-US" altLang="zh-CN" dirty="0"/>
              <a:t>]</a:t>
            </a:r>
            <a:r>
              <a:rPr lang="zh-CN" altLang="en-US" dirty="0"/>
              <a:t>向前连续的最大和。</a:t>
            </a:r>
            <a:endParaRPr lang="en-US" altLang="zh-CN" dirty="0"/>
          </a:p>
          <a:p>
            <a:endParaRPr lang="en-US" altLang="zh-CN" dirty="0"/>
          </a:p>
          <a:p>
            <a:r>
              <a:rPr lang="zh-CN" altLang="en-US" dirty="0"/>
              <a:t>这是一个什么意思呢</a:t>
            </a:r>
            <a:r>
              <a:rPr lang="en-US" altLang="zh-CN" dirty="0"/>
              <a:t>?</a:t>
            </a:r>
          </a:p>
          <a:p>
            <a:endParaRPr lang="en-US" altLang="zh-CN" dirty="0"/>
          </a:p>
          <a:p>
            <a:r>
              <a:rPr lang="zh-CN" altLang="en-US" dirty="0"/>
              <a:t>我们可以一起看一下，这个表示子问题的后边界是到</a:t>
            </a:r>
            <a:r>
              <a:rPr lang="en-US" altLang="zh-CN" dirty="0" err="1"/>
              <a:t>i</a:t>
            </a:r>
            <a:r>
              <a:rPr lang="zh-CN" altLang="en-US" dirty="0"/>
              <a:t>，</a:t>
            </a:r>
            <a:r>
              <a:rPr lang="en-US" altLang="zh-CN" dirty="0"/>
              <a:t>1</a:t>
            </a:r>
            <a:r>
              <a:rPr lang="zh-CN" altLang="en-US" dirty="0"/>
              <a:t>是它的前边界，那相当于我们要计算</a:t>
            </a:r>
            <a:r>
              <a:rPr lang="en-US" altLang="zh-CN" dirty="0"/>
              <a:t>A1</a:t>
            </a:r>
            <a:r>
              <a:rPr lang="zh-CN" altLang="en-US" dirty="0"/>
              <a:t>到</a:t>
            </a:r>
            <a:r>
              <a:rPr lang="en-US" altLang="zh-CN" dirty="0"/>
              <a:t>Ai</a:t>
            </a:r>
            <a:r>
              <a:rPr lang="zh-CN" altLang="en-US" dirty="0"/>
              <a:t>在这一段里头，从后向前连续的最大和是谁</a:t>
            </a:r>
            <a:endParaRPr lang="en-US" altLang="zh-CN" dirty="0"/>
          </a:p>
          <a:p>
            <a:endParaRPr lang="en-US" altLang="zh-CN" dirty="0"/>
          </a:p>
          <a:p>
            <a:r>
              <a:rPr lang="zh-CN" altLang="en-US" dirty="0"/>
              <a:t>那这个和它一共有多少种选择的可能呢</a:t>
            </a:r>
            <a:r>
              <a:rPr lang="en-US" altLang="zh-CN" dirty="0"/>
              <a:t>?</a:t>
            </a:r>
            <a:r>
              <a:rPr lang="zh-CN" altLang="en-US" dirty="0"/>
              <a:t>比如说从</a:t>
            </a:r>
            <a:r>
              <a:rPr lang="en-US" altLang="zh-CN" dirty="0"/>
              <a:t>Ai</a:t>
            </a:r>
            <a:r>
              <a:rPr lang="zh-CN" altLang="en-US" dirty="0"/>
              <a:t>到</a:t>
            </a:r>
            <a:r>
              <a:rPr lang="en-US" altLang="zh-CN" dirty="0"/>
              <a:t>A1</a:t>
            </a:r>
            <a:r>
              <a:rPr lang="zh-CN" altLang="en-US" dirty="0"/>
              <a:t>这个最长的这些数连续加起来，</a:t>
            </a:r>
            <a:r>
              <a:rPr lang="en-US" altLang="zh-CN" dirty="0" err="1"/>
              <a:t>i</a:t>
            </a:r>
            <a:r>
              <a:rPr lang="zh-CN" altLang="en-US" dirty="0"/>
              <a:t>个数加起来</a:t>
            </a:r>
            <a:r>
              <a:rPr lang="en-US" altLang="zh-CN" dirty="0"/>
              <a:t>, </a:t>
            </a:r>
            <a:r>
              <a:rPr lang="zh-CN" altLang="en-US" dirty="0"/>
              <a:t>这是第一个和，然后</a:t>
            </a:r>
            <a:r>
              <a:rPr lang="en-US" altLang="zh-CN" dirty="0"/>
              <a:t>,</a:t>
            </a:r>
            <a:r>
              <a:rPr lang="zh-CN" altLang="en-US" dirty="0"/>
              <a:t>我们从</a:t>
            </a:r>
            <a:r>
              <a:rPr lang="en-US" altLang="zh-CN" dirty="0"/>
              <a:t>A2</a:t>
            </a:r>
            <a:r>
              <a:rPr lang="zh-CN" altLang="en-US" dirty="0"/>
              <a:t>加到</a:t>
            </a:r>
            <a:r>
              <a:rPr lang="en-US" altLang="zh-CN" dirty="0"/>
              <a:t>Ai</a:t>
            </a:r>
            <a:r>
              <a:rPr lang="zh-CN" altLang="en-US" dirty="0"/>
              <a:t>。这也是从</a:t>
            </a:r>
            <a:r>
              <a:rPr lang="en-US" altLang="zh-CN" dirty="0" err="1"/>
              <a:t>i</a:t>
            </a:r>
            <a:r>
              <a:rPr lang="zh-CN" altLang="en-US" dirty="0"/>
              <a:t>向前的最大和的一个选择，这个比刚才短了一个。然后我们去取所有的可能。那么最小的一段是谁呢？是只包含</a:t>
            </a:r>
            <a:r>
              <a:rPr lang="en-US" altLang="zh-CN" dirty="0"/>
              <a:t>A[</a:t>
            </a:r>
            <a:r>
              <a:rPr lang="en-US" altLang="zh-CN" dirty="0" err="1"/>
              <a:t>i</a:t>
            </a:r>
            <a:r>
              <a:rPr lang="en-US" altLang="zh-CN" dirty="0"/>
              <a:t>]</a:t>
            </a:r>
            <a:r>
              <a:rPr lang="zh-CN" altLang="en-US" dirty="0"/>
              <a:t>自身。</a:t>
            </a:r>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A1</a:t>
            </a:r>
            <a:r>
              <a:rPr lang="zh-CN" altLang="en-US" dirty="0"/>
              <a:t>到</a:t>
            </a:r>
            <a:r>
              <a:rPr lang="en-US" altLang="zh-CN" dirty="0"/>
              <a:t>Ai</a:t>
            </a:r>
            <a:r>
              <a:rPr lang="zh-CN" altLang="en-US" dirty="0"/>
              <a:t>在这一段里头，从后向前连续的最大和，就是这个</a:t>
            </a:r>
            <a:r>
              <a:rPr lang="en-US" altLang="zh-CN" dirty="0"/>
              <a:t>Ci</a:t>
            </a:r>
            <a:r>
              <a:rPr lang="zh-CN" altLang="en-US" dirty="0"/>
              <a:t>值。</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所以这个</a:t>
            </a:r>
            <a:r>
              <a:rPr lang="en-US" altLang="zh-CN" dirty="0"/>
              <a:t>Ci</a:t>
            </a:r>
            <a:r>
              <a:rPr lang="zh-CN" altLang="en-US" dirty="0"/>
              <a:t>是什么意思呢</a:t>
            </a:r>
            <a:r>
              <a:rPr lang="en-US" altLang="zh-CN" dirty="0"/>
              <a:t>?</a:t>
            </a:r>
            <a:r>
              <a:rPr lang="zh-CN" altLang="en-US" dirty="0"/>
              <a:t> 意思是必须从</a:t>
            </a:r>
            <a:r>
              <a:rPr lang="en-US" altLang="zh-CN" dirty="0"/>
              <a:t>A[</a:t>
            </a:r>
            <a:r>
              <a:rPr lang="en-US" altLang="zh-CN" dirty="0" err="1"/>
              <a:t>i</a:t>
            </a:r>
            <a:r>
              <a:rPr lang="en-US" altLang="zh-CN" dirty="0"/>
              <a:t>]</a:t>
            </a:r>
            <a:r>
              <a:rPr lang="zh-CN" altLang="en-US" dirty="0"/>
              <a:t>向前加连续的一段数，最大的和是谁，就是这个</a:t>
            </a:r>
            <a:r>
              <a:rPr lang="en-US" altLang="zh-CN" dirty="0"/>
              <a:t>Ci</a:t>
            </a:r>
            <a:r>
              <a:rPr lang="zh-CN" altLang="en-US" dirty="0"/>
              <a:t>的值。表达成公式就是这个公式：</a:t>
            </a:r>
            <a:endParaRPr lang="en-US" altLang="zh-CN" dirty="0"/>
          </a:p>
          <a:p>
            <a:endParaRPr lang="en-US" altLang="zh-CN" dirty="0"/>
          </a:p>
          <a:p>
            <a:r>
              <a:rPr lang="zh-CN" altLang="en-US" dirty="0"/>
              <a:t>这是表示从</a:t>
            </a:r>
            <a:r>
              <a:rPr lang="en-US" altLang="zh-CN" dirty="0"/>
              <a:t>k</a:t>
            </a:r>
            <a:r>
              <a:rPr lang="zh-CN" altLang="en-US" dirty="0"/>
              <a:t>一直加到</a:t>
            </a:r>
            <a:r>
              <a:rPr lang="en-US" altLang="zh-CN" dirty="0" err="1"/>
              <a:t>i</a:t>
            </a:r>
            <a:r>
              <a:rPr lang="zh-CN" altLang="en-US" dirty="0"/>
              <a:t>的连续的和</a:t>
            </a:r>
            <a:r>
              <a:rPr lang="en-US" altLang="zh-CN" dirty="0"/>
              <a:t>,</a:t>
            </a:r>
            <a:r>
              <a:rPr lang="zh-CN" altLang="en-US" dirty="0"/>
              <a:t>就是</a:t>
            </a:r>
            <a:r>
              <a:rPr lang="en-US" altLang="zh-CN" dirty="0"/>
              <a:t>A[k]</a:t>
            </a:r>
            <a:r>
              <a:rPr lang="zh-CN" altLang="en-US" dirty="0"/>
              <a:t>加</a:t>
            </a:r>
            <a:r>
              <a:rPr lang="en-US" altLang="zh-CN" dirty="0"/>
              <a:t>Ak+1</a:t>
            </a:r>
            <a:r>
              <a:rPr lang="zh-CN" altLang="en-US" dirty="0"/>
              <a:t>一直加到</a:t>
            </a:r>
            <a:r>
              <a:rPr lang="en-US" altLang="zh-CN" dirty="0"/>
              <a:t>Ai</a:t>
            </a:r>
            <a:r>
              <a:rPr lang="zh-CN" altLang="en-US" dirty="0"/>
              <a:t>。那么这个</a:t>
            </a:r>
            <a:r>
              <a:rPr lang="en-US" altLang="zh-CN" dirty="0"/>
              <a:t>k</a:t>
            </a:r>
            <a:r>
              <a:rPr lang="zh-CN" altLang="en-US" dirty="0"/>
              <a:t>可以怎么取呢</a:t>
            </a:r>
            <a:r>
              <a:rPr lang="en-US" altLang="zh-CN" dirty="0"/>
              <a:t>?</a:t>
            </a:r>
            <a:r>
              <a:rPr lang="zh-CN" altLang="en-US" dirty="0"/>
              <a:t>最小取到</a:t>
            </a:r>
            <a:r>
              <a:rPr lang="en-US" altLang="zh-CN" dirty="0"/>
              <a:t>1,</a:t>
            </a:r>
            <a:r>
              <a:rPr lang="zh-CN" altLang="en-US" dirty="0"/>
              <a:t>就代表的是从第一个相加。它也可以取</a:t>
            </a:r>
            <a:r>
              <a:rPr lang="en-US" altLang="zh-CN" dirty="0"/>
              <a:t>2</a:t>
            </a:r>
            <a:r>
              <a:rPr lang="zh-CN" altLang="en-US" dirty="0"/>
              <a:t>，就代表的凑从第二个相加。最后这个</a:t>
            </a:r>
            <a:r>
              <a:rPr lang="en-US" altLang="zh-CN" dirty="0"/>
              <a:t>k</a:t>
            </a:r>
            <a:r>
              <a:rPr lang="zh-CN" altLang="en-US" dirty="0"/>
              <a:t>的值取到</a:t>
            </a:r>
            <a:r>
              <a:rPr lang="en-US" altLang="zh-CN" dirty="0" err="1"/>
              <a:t>i</a:t>
            </a:r>
            <a:r>
              <a:rPr lang="zh-CN" altLang="en-US" dirty="0"/>
              <a:t>，那就是</a:t>
            </a:r>
            <a:r>
              <a:rPr lang="en-US" altLang="zh-CN" dirty="0"/>
              <a:t>A[</a:t>
            </a:r>
            <a:r>
              <a:rPr lang="en-US" altLang="zh-CN" dirty="0" err="1"/>
              <a:t>i</a:t>
            </a:r>
            <a:r>
              <a:rPr lang="en-US" altLang="zh-CN" dirty="0"/>
              <a:t>]</a:t>
            </a:r>
            <a:r>
              <a:rPr lang="zh-CN" altLang="en-US" dirty="0"/>
              <a:t> 。那么这些个和里面谁最大，就是</a:t>
            </a:r>
            <a:r>
              <a:rPr lang="en-US" altLang="zh-CN" dirty="0"/>
              <a:t>Ci</a:t>
            </a:r>
            <a:r>
              <a:rPr lang="zh-CN" altLang="en-US" dirty="0"/>
              <a:t>的值。</a:t>
            </a:r>
            <a:endParaRPr lang="en-US" altLang="zh-CN" dirty="0"/>
          </a:p>
          <a:p>
            <a:endParaRPr lang="en-US" altLang="zh-CN" dirty="0"/>
          </a:p>
          <a:p>
            <a:r>
              <a:rPr lang="zh-CN" altLang="en-US" dirty="0"/>
              <a:t>那么这个</a:t>
            </a:r>
            <a:r>
              <a:rPr lang="en-US" altLang="zh-CN" dirty="0"/>
              <a:t>Ci</a:t>
            </a:r>
            <a:r>
              <a:rPr lang="zh-CN" altLang="en-US" dirty="0"/>
              <a:t>是不是我们算法所要求的那个最大和呢</a:t>
            </a:r>
            <a:r>
              <a:rPr lang="en-US" altLang="zh-CN" dirty="0"/>
              <a:t>?  </a:t>
            </a:r>
            <a:r>
              <a:rPr lang="zh-CN" altLang="en-US" dirty="0"/>
              <a:t>它不一定是最大子段和。</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203</a:t>
            </a:fld>
            <a:endParaRPr lang="en-US" altLang="zh-CN"/>
          </a:p>
        </p:txBody>
      </p:sp>
    </p:spTree>
    <p:extLst>
      <p:ext uri="{BB962C8B-B14F-4D97-AF65-F5344CB8AC3E}">
        <p14:creationId xmlns:p14="http://schemas.microsoft.com/office/powerpoint/2010/main" val="39581632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我们看一下，刚才讲的这个公式</a:t>
            </a:r>
            <a:r>
              <a:rPr lang="en-US" altLang="zh-CN" dirty="0"/>
              <a:t>Ci,</a:t>
            </a:r>
            <a:r>
              <a:rPr lang="zh-CN" altLang="en-US" dirty="0"/>
              <a:t>它表示的是从</a:t>
            </a:r>
            <a:r>
              <a:rPr lang="en-US" altLang="zh-CN" dirty="0" err="1"/>
              <a:t>i</a:t>
            </a:r>
            <a:r>
              <a:rPr lang="zh-CN" altLang="en-US" dirty="0"/>
              <a:t>开始向前的最大和。那么这个公式的计算可以根据这个表达式来计算。</a:t>
            </a:r>
            <a:endParaRPr lang="en-US" altLang="zh-CN" dirty="0"/>
          </a:p>
          <a:p>
            <a:endParaRPr lang="en-US" altLang="zh-CN" dirty="0"/>
          </a:p>
          <a:p>
            <a:r>
              <a:rPr lang="zh-CN" altLang="en-US" dirty="0"/>
              <a:t>这个表达式包含两项，后边这一项只取</a:t>
            </a:r>
            <a:r>
              <a:rPr lang="en-US" altLang="zh-CN" dirty="0"/>
              <a:t>Ai</a:t>
            </a:r>
            <a:r>
              <a:rPr lang="zh-CN" altLang="en-US" dirty="0"/>
              <a:t>，那前边这一项是由</a:t>
            </a:r>
            <a:r>
              <a:rPr lang="en-US" altLang="zh-CN" dirty="0"/>
              <a:t>Ai</a:t>
            </a:r>
            <a:r>
              <a:rPr lang="zh-CN" altLang="en-US" dirty="0"/>
              <a:t>的值再加上前边问题</a:t>
            </a:r>
            <a:r>
              <a:rPr lang="en-US" altLang="zh-CN" dirty="0"/>
              <a:t>C[i-1]</a:t>
            </a:r>
            <a:r>
              <a:rPr lang="zh-CN" altLang="en-US" dirty="0"/>
              <a:t>，</a:t>
            </a:r>
            <a:r>
              <a:rPr lang="en-US" altLang="zh-CN" dirty="0"/>
              <a:t>C[i-1]</a:t>
            </a:r>
            <a:r>
              <a:rPr lang="zh-CN" altLang="en-US" dirty="0"/>
              <a:t>是从</a:t>
            </a:r>
            <a:r>
              <a:rPr lang="en-US" altLang="zh-CN" dirty="0"/>
              <a:t>Ai-1</a:t>
            </a:r>
            <a:r>
              <a:rPr lang="zh-CN" altLang="en-US" dirty="0"/>
              <a:t>向前连续的最大和。正好是</a:t>
            </a:r>
            <a:r>
              <a:rPr lang="en-US" altLang="zh-CN" dirty="0"/>
              <a:t>Ci</a:t>
            </a:r>
            <a:r>
              <a:rPr lang="zh-CN" altLang="en-US" dirty="0"/>
              <a:t>的一个子问题。那么这两项的比较主要依赖于</a:t>
            </a:r>
            <a:r>
              <a:rPr lang="en-US" altLang="zh-CN" dirty="0"/>
              <a:t>Ci-1</a:t>
            </a:r>
            <a:r>
              <a:rPr lang="zh-CN" altLang="en-US" dirty="0"/>
              <a:t>是负还是正。如果它是正的话，显然前一项更大。如果它要是负的话，那后一项就可以了。这是它的公式，那么初值呢，</a:t>
            </a:r>
            <a:endParaRPr lang="en-US" altLang="zh-CN" dirty="0"/>
          </a:p>
          <a:p>
            <a:endParaRPr lang="en-US" altLang="zh-CN" dirty="0"/>
          </a:p>
          <a:p>
            <a:r>
              <a:rPr lang="zh-CN" altLang="en-US" dirty="0"/>
              <a:t>如果</a:t>
            </a:r>
            <a:r>
              <a:rPr lang="en-US" altLang="zh-CN" dirty="0"/>
              <a:t>A1</a:t>
            </a:r>
            <a:r>
              <a:rPr lang="zh-CN" altLang="en-US" dirty="0"/>
              <a:t>是大手</a:t>
            </a:r>
            <a:r>
              <a:rPr lang="en-US" altLang="zh-CN" dirty="0"/>
              <a:t>0</a:t>
            </a:r>
            <a:r>
              <a:rPr lang="zh-CN" altLang="en-US" dirty="0"/>
              <a:t>的，</a:t>
            </a:r>
            <a:r>
              <a:rPr lang="en-US" altLang="zh-CN" dirty="0"/>
              <a:t>C1</a:t>
            </a:r>
            <a:r>
              <a:rPr lang="zh-CN" altLang="en-US" dirty="0"/>
              <a:t>等于</a:t>
            </a:r>
            <a:r>
              <a:rPr lang="en-US" altLang="zh-CN" dirty="0"/>
              <a:t>A1</a:t>
            </a:r>
            <a:r>
              <a:rPr lang="zh-CN" altLang="en-US" dirty="0"/>
              <a:t>。如果</a:t>
            </a:r>
            <a:r>
              <a:rPr lang="en-US" altLang="zh-CN" dirty="0"/>
              <a:t>A[1]</a:t>
            </a:r>
            <a:r>
              <a:rPr lang="zh-CN" altLang="en-US" dirty="0"/>
              <a:t>要是小手等于</a:t>
            </a:r>
            <a:r>
              <a:rPr lang="en-US" altLang="zh-CN" dirty="0"/>
              <a:t>0</a:t>
            </a:r>
            <a:r>
              <a:rPr lang="zh-CN" altLang="en-US" dirty="0"/>
              <a:t>的</a:t>
            </a:r>
            <a:r>
              <a:rPr lang="en-US" altLang="zh-CN" dirty="0"/>
              <a:t>, C1=0</a:t>
            </a:r>
            <a:r>
              <a:rPr lang="zh-CN" altLang="en-US" dirty="0"/>
              <a:t>。</a:t>
            </a:r>
            <a:endParaRPr lang="en-US" altLang="zh-CN" dirty="0"/>
          </a:p>
          <a:p>
            <a:endParaRPr lang="en-US" altLang="zh-CN" dirty="0"/>
          </a:p>
          <a:p>
            <a:r>
              <a:rPr lang="zh-CN" altLang="en-US" dirty="0"/>
              <a:t>刚才我我们提到，这个</a:t>
            </a:r>
            <a:r>
              <a:rPr lang="en-US" altLang="zh-CN" dirty="0"/>
              <a:t>Ci</a:t>
            </a:r>
            <a:r>
              <a:rPr lang="zh-CN" altLang="en-US" dirty="0"/>
              <a:t>可能不是算法要求的解，算法要求的解是前后两个边界可以移动的，在这个连续范围内的最大和，而现在计算的是一定要把</a:t>
            </a:r>
            <a:r>
              <a:rPr lang="en-US" altLang="zh-CN" dirty="0"/>
              <a:t>Ai</a:t>
            </a:r>
            <a:r>
              <a:rPr lang="zh-CN" altLang="en-US" dirty="0"/>
              <a:t>包含进来，向前推进的、连续的最大和。</a:t>
            </a:r>
            <a:endParaRPr lang="en-US" altLang="zh-CN" dirty="0"/>
          </a:p>
          <a:p>
            <a:endParaRPr lang="en-US" altLang="zh-CN" dirty="0"/>
          </a:p>
          <a:p>
            <a:r>
              <a:rPr lang="zh-CN" altLang="en-US" b="1" dirty="0"/>
              <a:t>如果我们通过计算，把</a:t>
            </a:r>
            <a:r>
              <a:rPr lang="en-US" altLang="zh-CN" b="1" dirty="0"/>
              <a:t>C1</a:t>
            </a:r>
            <a:r>
              <a:rPr lang="zh-CN" altLang="en-US" b="1" dirty="0"/>
              <a:t>、</a:t>
            </a:r>
            <a:r>
              <a:rPr lang="en-US" altLang="zh-CN" b="1" dirty="0"/>
              <a:t>C2</a:t>
            </a:r>
            <a:r>
              <a:rPr lang="zh-CN" altLang="en-US" b="1" dirty="0"/>
              <a:t>。。。一直到到</a:t>
            </a:r>
            <a:r>
              <a:rPr lang="en-US" altLang="zh-CN" b="1" dirty="0"/>
              <a:t>Cn</a:t>
            </a:r>
            <a:r>
              <a:rPr lang="zh-CN" altLang="en-US" b="1" dirty="0"/>
              <a:t>都计算出来了，那就表示它的后边界遍取了所有的可能性</a:t>
            </a:r>
            <a:r>
              <a:rPr lang="zh-CN" altLang="en-US" dirty="0"/>
              <a:t>，在这所有的</a:t>
            </a:r>
            <a:r>
              <a:rPr lang="en-US" altLang="zh-CN" dirty="0"/>
              <a:t>C</a:t>
            </a:r>
            <a:r>
              <a:rPr lang="zh-CN" altLang="en-US" dirty="0"/>
              <a:t>里面的最大值才是我们算法里面要求的优化函数值，也就是说满足红框里面的这个公式。</a:t>
            </a:r>
            <a:endParaRPr lang="en-US" altLang="zh-CN" dirty="0"/>
          </a:p>
          <a:p>
            <a:endParaRPr lang="en-US" altLang="zh-CN" dirty="0"/>
          </a:p>
          <a:p>
            <a:r>
              <a:rPr lang="zh-CN" altLang="en-US" dirty="0"/>
              <a:t>我们把所有的计算出来的子问题的值做一下比较，哪个值最大，那么那个值的后边界才是我们算法得到那个解的后边界。而那个值才是我们算法要求的最大子段和的值。</a:t>
            </a:r>
            <a:endParaRPr lang="en-US" altLang="zh-CN" dirty="0"/>
          </a:p>
          <a:p>
            <a:endParaRPr lang="en-US" altLang="zh-CN" dirty="0"/>
          </a:p>
          <a:p>
            <a:r>
              <a:rPr lang="zh-CN" altLang="en-US" dirty="0"/>
              <a:t>所以从这个问题我们可以看到</a:t>
            </a:r>
            <a:r>
              <a:rPr lang="en-US" altLang="zh-CN" dirty="0"/>
              <a:t>,</a:t>
            </a:r>
            <a:r>
              <a:rPr lang="zh-CN" altLang="en-US" dirty="0"/>
              <a:t>对于你所定义的优化函数，可以和原始问题的优化函数不一样，做一下变通。</a:t>
            </a:r>
            <a:endParaRPr lang="en-US" altLang="zh-CN" dirty="0"/>
          </a:p>
          <a:p>
            <a:endParaRPr lang="en-US" altLang="zh-CN" dirty="0"/>
          </a:p>
          <a:p>
            <a:r>
              <a:rPr lang="zh-CN" altLang="en-US" dirty="0"/>
              <a:t>做下变通有什么好处呢</a:t>
            </a:r>
            <a:r>
              <a:rPr lang="en-US" altLang="zh-CN" dirty="0"/>
              <a:t>?</a:t>
            </a:r>
          </a:p>
          <a:p>
            <a:endParaRPr lang="en-US" altLang="zh-CN" dirty="0"/>
          </a:p>
          <a:p>
            <a:r>
              <a:rPr lang="zh-CN" altLang="en-US" dirty="0"/>
              <a:t>好处在于，如果原始问题的子问题的个数比较多，原始优化函数的时间复杂度是</a:t>
            </a:r>
            <a:r>
              <a:rPr lang="en-US" altLang="zh-CN" dirty="0"/>
              <a:t>n</a:t>
            </a:r>
            <a:r>
              <a:rPr lang="zh-CN" altLang="en-US" dirty="0"/>
              <a:t>平方量级，就不可能再把算法的复杂度降下来了。</a:t>
            </a:r>
            <a:endParaRPr lang="en-US" altLang="zh-CN" dirty="0"/>
          </a:p>
          <a:p>
            <a:endParaRPr lang="en-US" altLang="zh-CN" dirty="0"/>
          </a:p>
          <a:p>
            <a:r>
              <a:rPr lang="zh-CN" altLang="en-US" dirty="0"/>
              <a:t>但是我们现在这个优化函数只有一个边界。它的子问题的个数是</a:t>
            </a:r>
            <a:r>
              <a:rPr lang="en-US" altLang="zh-CN" dirty="0"/>
              <a:t>n</a:t>
            </a:r>
            <a:r>
              <a:rPr lang="zh-CN" altLang="en-US" dirty="0"/>
              <a:t>的量级。而每个的计算呢，又是常数次操作。</a:t>
            </a:r>
            <a:r>
              <a:rPr lang="zh-CN" altLang="en-US" b="1" dirty="0"/>
              <a:t>因为</a:t>
            </a:r>
            <a:r>
              <a:rPr lang="en-US" altLang="zh-CN" b="1" dirty="0"/>
              <a:t>C[i-1]</a:t>
            </a:r>
            <a:r>
              <a:rPr lang="zh-CN" altLang="en-US" b="1" dirty="0"/>
              <a:t>这一项的值是可以查的，做一次加法，做一次比较，就可以了</a:t>
            </a:r>
            <a:r>
              <a:rPr lang="zh-CN" altLang="en-US" dirty="0"/>
              <a:t>。所以这种情况下，它的算法的时间可以降到</a:t>
            </a:r>
            <a:r>
              <a:rPr lang="en-US" altLang="zh-CN" dirty="0"/>
              <a:t>O(n)</a:t>
            </a:r>
            <a:r>
              <a:rPr lang="zh-CN" altLang="en-US" dirty="0"/>
              <a:t>的时间。</a:t>
            </a:r>
            <a:endParaRPr lang="en-US" altLang="zh-CN" dirty="0"/>
          </a:p>
          <a:p>
            <a:endParaRPr lang="en-US" altLang="zh-CN" dirty="0"/>
          </a:p>
          <a:p>
            <a:r>
              <a:rPr lang="zh-CN" altLang="en-US" dirty="0"/>
              <a:t>那么有了这个解，我们同时就可以通过计算所有的</a:t>
            </a:r>
            <a:r>
              <a:rPr lang="en-US" altLang="zh-CN" dirty="0"/>
              <a:t>C1</a:t>
            </a:r>
            <a:r>
              <a:rPr lang="zh-CN" altLang="en-US" dirty="0"/>
              <a:t>、</a:t>
            </a:r>
            <a:r>
              <a:rPr lang="en-US" altLang="zh-CN" dirty="0"/>
              <a:t>C2</a:t>
            </a:r>
            <a:r>
              <a:rPr lang="zh-CN" altLang="en-US" dirty="0"/>
              <a:t>到</a:t>
            </a:r>
            <a:r>
              <a:rPr lang="en-US" altLang="zh-CN" dirty="0"/>
              <a:t>C[n],</a:t>
            </a:r>
            <a:r>
              <a:rPr lang="zh-CN" altLang="en-US" dirty="0"/>
              <a:t>一边计算一边比较</a:t>
            </a:r>
            <a:r>
              <a:rPr lang="en-US" altLang="zh-CN" dirty="0"/>
              <a:t>,</a:t>
            </a:r>
            <a:r>
              <a:rPr lang="zh-CN" altLang="en-US" dirty="0"/>
              <a:t>最终保留下来那个最大的值，正好是我们算法所得到的优化函数值。</a:t>
            </a:r>
            <a:endParaRPr lang="en-US" altLang="zh-CN" dirty="0"/>
          </a:p>
          <a:p>
            <a:endParaRPr lang="en-US" altLang="zh-CN" dirty="0"/>
          </a:p>
          <a:p>
            <a:r>
              <a:rPr lang="zh-CN" altLang="en-US" dirty="0"/>
              <a:t>因此算法的解可以把它找出来。这个需要花的时间</a:t>
            </a:r>
            <a:r>
              <a:rPr lang="en-US" altLang="zh-CN" dirty="0"/>
              <a:t>,</a:t>
            </a:r>
            <a:r>
              <a:rPr lang="zh-CN" altLang="en-US" dirty="0"/>
              <a:t>也不是更多的时间，还是</a:t>
            </a:r>
            <a:r>
              <a:rPr lang="en-US" altLang="zh-CN" dirty="0"/>
              <a:t>O[n)</a:t>
            </a:r>
            <a:r>
              <a:rPr lang="zh-CN" altLang="en-US" dirty="0"/>
              <a:t>的时间。</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204</a:t>
            </a:fld>
            <a:endParaRPr lang="en-US" altLang="zh-CN"/>
          </a:p>
        </p:txBody>
      </p:sp>
    </p:spTree>
    <p:extLst>
      <p:ext uri="{BB962C8B-B14F-4D97-AF65-F5344CB8AC3E}">
        <p14:creationId xmlns:p14="http://schemas.microsoft.com/office/powerpoint/2010/main" val="29253215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下边儿看一下它的伪码。</a:t>
            </a:r>
            <a:endParaRPr lang="en-US" altLang="zh-CN" dirty="0"/>
          </a:p>
          <a:p>
            <a:endParaRPr lang="en-US" altLang="zh-CN" dirty="0"/>
          </a:p>
          <a:p>
            <a:r>
              <a:rPr lang="zh-CN" altLang="en-US" dirty="0"/>
              <a:t>这个伪码，一开始和的值赋成</a:t>
            </a:r>
            <a:r>
              <a:rPr lang="en-US" altLang="zh-CN" dirty="0"/>
              <a:t>0</a:t>
            </a:r>
            <a:r>
              <a:rPr lang="zh-CN" altLang="en-US" dirty="0"/>
              <a:t>。</a:t>
            </a:r>
            <a:endParaRPr lang="en-US" altLang="zh-CN" dirty="0"/>
          </a:p>
          <a:p>
            <a:endParaRPr lang="en-US" altLang="zh-CN" dirty="0"/>
          </a:p>
          <a:p>
            <a:r>
              <a:rPr lang="zh-CN" altLang="en-US" dirty="0"/>
              <a:t>然后这个第三行就是保证它的问题的后边界。所以这个边界是从</a:t>
            </a:r>
            <a:r>
              <a:rPr lang="en-US" altLang="zh-CN" dirty="0" err="1"/>
              <a:t>i</a:t>
            </a:r>
            <a:r>
              <a:rPr lang="zh-CN" altLang="en-US" dirty="0"/>
              <a:t>、从</a:t>
            </a:r>
            <a:r>
              <a:rPr lang="en-US" altLang="zh-CN" dirty="0"/>
              <a:t>1</a:t>
            </a:r>
            <a:r>
              <a:rPr lang="zh-CN" altLang="en-US" dirty="0"/>
              <a:t>到</a:t>
            </a:r>
            <a:r>
              <a:rPr lang="en-US" altLang="zh-CN" dirty="0"/>
              <a:t>n,</a:t>
            </a:r>
            <a:r>
              <a:rPr lang="zh-CN" altLang="en-US" dirty="0"/>
              <a:t>这是它的后边界。</a:t>
            </a:r>
            <a:endParaRPr lang="en-US" altLang="zh-CN" dirty="0"/>
          </a:p>
          <a:p>
            <a:endParaRPr lang="en-US" altLang="zh-CN" dirty="0"/>
          </a:p>
          <a:p>
            <a:r>
              <a:rPr lang="zh-CN" altLang="en-US" dirty="0"/>
              <a:t>那么对这个子问题的计算</a:t>
            </a:r>
            <a:r>
              <a:rPr lang="en-US" altLang="zh-CN" dirty="0"/>
              <a:t>,</a:t>
            </a:r>
            <a:r>
              <a:rPr lang="zh-CN" altLang="en-US" dirty="0"/>
              <a:t>我们拿前边儿那个子问题的值</a:t>
            </a:r>
            <a:r>
              <a:rPr lang="en-US" altLang="zh-CN" dirty="0"/>
              <a:t>b</a:t>
            </a:r>
            <a:r>
              <a:rPr lang="zh-CN" altLang="en-US" dirty="0"/>
              <a:t>拿过来，然后加上最后</a:t>
            </a:r>
            <a:r>
              <a:rPr lang="en-US" altLang="zh-CN" dirty="0"/>
              <a:t>A[</a:t>
            </a:r>
            <a:r>
              <a:rPr lang="en-US" altLang="zh-CN" dirty="0" err="1"/>
              <a:t>i</a:t>
            </a:r>
            <a:r>
              <a:rPr lang="en-US" altLang="zh-CN" dirty="0"/>
              <a:t>]</a:t>
            </a:r>
            <a:r>
              <a:rPr lang="zh-CN" altLang="en-US" dirty="0"/>
              <a:t>（第五行）。</a:t>
            </a:r>
            <a:endParaRPr lang="en-US" altLang="zh-CN" dirty="0"/>
          </a:p>
          <a:p>
            <a:endParaRPr lang="en-US" altLang="zh-CN" dirty="0"/>
          </a:p>
          <a:p>
            <a:r>
              <a:rPr lang="zh-CN" altLang="en-US" dirty="0"/>
              <a:t>如果</a:t>
            </a:r>
            <a:r>
              <a:rPr lang="en-US" altLang="zh-CN" dirty="0"/>
              <a:t>b&gt;0</a:t>
            </a:r>
            <a:r>
              <a:rPr lang="zh-CN" altLang="en-US" dirty="0"/>
              <a:t>，加完了以后得到的值更大，那这个就是更好的解（第五行）。如果加完以后要是不大的话，就取最后一项值（第六行）。刚好是</a:t>
            </a:r>
            <a:r>
              <a:rPr lang="en-US" altLang="zh-CN" dirty="0"/>
              <a:t>Ci</a:t>
            </a:r>
            <a:r>
              <a:rPr lang="zh-CN" altLang="en-US" dirty="0"/>
              <a:t>的递推公式（第五行第六行）。</a:t>
            </a:r>
            <a:endParaRPr lang="en-US" altLang="zh-CN" dirty="0"/>
          </a:p>
          <a:p>
            <a:endParaRPr lang="en-US" altLang="zh-CN" dirty="0"/>
          </a:p>
          <a:p>
            <a:r>
              <a:rPr lang="zh-CN" altLang="en-US" dirty="0"/>
              <a:t>根据这样的做法呢，我们就可以找到那个大的值</a:t>
            </a:r>
            <a:r>
              <a:rPr lang="en-US" altLang="zh-CN" dirty="0"/>
              <a:t>,</a:t>
            </a:r>
            <a:r>
              <a:rPr lang="zh-CN" altLang="en-US" dirty="0"/>
              <a:t>把它存到</a:t>
            </a:r>
            <a:r>
              <a:rPr lang="en-US" altLang="zh-CN" dirty="0"/>
              <a:t>sum</a:t>
            </a:r>
            <a:r>
              <a:rPr lang="zh-CN" altLang="en-US" dirty="0"/>
              <a:t>，如果</a:t>
            </a:r>
            <a:r>
              <a:rPr lang="en-US" altLang="zh-CN" dirty="0"/>
              <a:t>b</a:t>
            </a:r>
            <a:r>
              <a:rPr lang="zh-CN" altLang="en-US" dirty="0"/>
              <a:t>比原来的值</a:t>
            </a:r>
            <a:r>
              <a:rPr lang="en-US" altLang="zh-CN" dirty="0"/>
              <a:t>sum</a:t>
            </a:r>
            <a:r>
              <a:rPr lang="zh-CN" altLang="en-US" dirty="0"/>
              <a:t>大，把这个最大的和的数值替换（第</a:t>
            </a:r>
            <a:r>
              <a:rPr lang="en-US" altLang="zh-CN" dirty="0"/>
              <a:t>8</a:t>
            </a:r>
            <a:r>
              <a:rPr lang="zh-CN" altLang="en-US" dirty="0"/>
              <a:t>行）</a:t>
            </a:r>
            <a:r>
              <a:rPr lang="en-US" altLang="zh-CN" dirty="0"/>
              <a:t>,</a:t>
            </a:r>
            <a:r>
              <a:rPr lang="zh-CN" altLang="en-US" dirty="0"/>
              <a:t>而且把它的后边界记下来（第</a:t>
            </a:r>
            <a:r>
              <a:rPr lang="en-US" altLang="zh-CN" dirty="0"/>
              <a:t>9</a:t>
            </a:r>
            <a:r>
              <a:rPr lang="zh-CN" altLang="en-US" dirty="0"/>
              <a:t>行）。这个后边界是为了追踪将来问题的解。就是将来问题所取的那个最大子段和的后边界</a:t>
            </a:r>
            <a:r>
              <a:rPr lang="en-US" altLang="zh-CN" dirty="0"/>
              <a:t>,</a:t>
            </a:r>
            <a:r>
              <a:rPr lang="zh-CN" altLang="en-US" dirty="0"/>
              <a:t>可以通过这个值把它追踪出来。</a:t>
            </a:r>
            <a:endParaRPr lang="en-US" altLang="zh-CN" dirty="0"/>
          </a:p>
          <a:p>
            <a:endParaRPr lang="en-US" altLang="zh-CN" dirty="0"/>
          </a:p>
          <a:p>
            <a:r>
              <a:rPr lang="zh-CN" altLang="en-US" dirty="0"/>
              <a:t>这就是算法的基本的思想。那么这个地方就相当于我们是替换的过程（找到更大的和），和追踪解的标记函数的记录（第</a:t>
            </a:r>
            <a:r>
              <a:rPr lang="en-US" altLang="zh-CN" dirty="0"/>
              <a:t>10</a:t>
            </a:r>
            <a:r>
              <a:rPr lang="zh-CN" altLang="en-US" dirty="0"/>
              <a:t>行）。</a:t>
            </a:r>
            <a:endParaRPr lang="en-US" altLang="zh-CN" dirty="0"/>
          </a:p>
          <a:p>
            <a:endParaRPr lang="en-US" altLang="zh-CN" dirty="0"/>
          </a:p>
          <a:p>
            <a:r>
              <a:rPr lang="zh-CN" altLang="en-US" dirty="0"/>
              <a:t>最后</a:t>
            </a:r>
            <a:r>
              <a:rPr lang="en-US" altLang="zh-CN" dirty="0"/>
              <a:t>,</a:t>
            </a:r>
            <a:r>
              <a:rPr lang="zh-CN" altLang="en-US" dirty="0"/>
              <a:t>我们看一下这个算法的复杂度。这个复杂度是</a:t>
            </a:r>
            <a:r>
              <a:rPr lang="en-US" altLang="zh-CN" dirty="0"/>
              <a:t>O(n)</a:t>
            </a:r>
            <a:r>
              <a:rPr lang="zh-CN" altLang="en-US" dirty="0"/>
              <a:t>的复杂度，因为我们看到只有这样</a:t>
            </a:r>
            <a:r>
              <a:rPr lang="en-US" altLang="zh-CN" dirty="0"/>
              <a:t>—</a:t>
            </a:r>
            <a:r>
              <a:rPr lang="zh-CN" altLang="en-US" dirty="0"/>
              <a:t>个循环是</a:t>
            </a:r>
            <a:r>
              <a:rPr lang="en-US" altLang="zh-CN" dirty="0"/>
              <a:t>O(n)</a:t>
            </a:r>
            <a:r>
              <a:rPr lang="zh-CN" altLang="en-US" dirty="0"/>
              <a:t>，而里边儿的操作都是常数时间，空间复杂度也是</a:t>
            </a:r>
            <a:r>
              <a:rPr lang="en-US" altLang="zh-CN" dirty="0"/>
              <a:t>O(n)</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205</a:t>
            </a:fld>
            <a:endParaRPr lang="en-US" altLang="zh-CN"/>
          </a:p>
        </p:txBody>
      </p:sp>
    </p:spTree>
    <p:extLst>
      <p:ext uri="{BB962C8B-B14F-4D97-AF65-F5344CB8AC3E}">
        <p14:creationId xmlns:p14="http://schemas.microsoft.com/office/powerpoint/2010/main" val="37649844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我们把这个算法小结一下。一共有三种算法提出来求最大子段和；蛮力算法、分治算法和动态规划的算法。这三个算法它的时间复杂度是不一样的。蛮力算法是</a:t>
            </a:r>
            <a:r>
              <a:rPr lang="en-US" altLang="zh-CN" dirty="0"/>
              <a:t>n</a:t>
            </a:r>
            <a:r>
              <a:rPr lang="zh-CN" altLang="en-US" dirty="0"/>
              <a:t>的立方</a:t>
            </a:r>
            <a:r>
              <a:rPr lang="en-US" altLang="zh-CN" dirty="0"/>
              <a:t>;</a:t>
            </a:r>
            <a:r>
              <a:rPr lang="zh-CN" altLang="en-US" dirty="0"/>
              <a:t>分治的算法呢是</a:t>
            </a:r>
            <a:r>
              <a:rPr lang="en-US" altLang="zh-CN" dirty="0" err="1"/>
              <a:t>nlog</a:t>
            </a:r>
            <a:r>
              <a:rPr lang="en-US" altLang="zh-CN" dirty="0"/>
              <a:t>(n);</a:t>
            </a:r>
            <a:r>
              <a:rPr lang="zh-CN" altLang="en-US" dirty="0"/>
              <a:t>而动态规划算法呢是</a:t>
            </a:r>
            <a:r>
              <a:rPr lang="en-US" altLang="zh-CN" dirty="0"/>
              <a:t>O(n)</a:t>
            </a:r>
            <a:r>
              <a:rPr lang="zh-CN" altLang="en-US" dirty="0"/>
              <a:t>，这是一个最快的算法。</a:t>
            </a:r>
            <a:endParaRPr lang="en-US" altLang="zh-CN" dirty="0"/>
          </a:p>
          <a:p>
            <a:endParaRPr lang="en-US" altLang="zh-CN" dirty="0"/>
          </a:p>
          <a:p>
            <a:r>
              <a:rPr lang="zh-CN" altLang="en-US" dirty="0"/>
              <a:t>下边儿我们看一下动态规划算法</a:t>
            </a:r>
            <a:r>
              <a:rPr lang="en-US" altLang="zh-CN" dirty="0"/>
              <a:t>,</a:t>
            </a:r>
            <a:r>
              <a:rPr lang="zh-CN" altLang="en-US" dirty="0"/>
              <a:t>它里边儿有哪些注意的地方。</a:t>
            </a:r>
            <a:endParaRPr lang="en-US" altLang="zh-CN" dirty="0"/>
          </a:p>
          <a:p>
            <a:endParaRPr lang="en-US" altLang="zh-CN" dirty="0"/>
          </a:p>
          <a:p>
            <a:r>
              <a:rPr lang="zh-CN" altLang="en-US" dirty="0"/>
              <a:t>一个是子问题界定，算法的复杂度低，相对于子问题的边界是简单，我们只有一个边界，这样才能保证它是</a:t>
            </a:r>
            <a:r>
              <a:rPr lang="en-US" altLang="zh-CN" dirty="0"/>
              <a:t>O(n)</a:t>
            </a:r>
            <a:r>
              <a:rPr lang="zh-CN" altLang="en-US" dirty="0"/>
              <a:t>个子问题。而每个子问题计算时间是常数时间才能把复杂性降下来。</a:t>
            </a:r>
            <a:endParaRPr lang="en-US" altLang="zh-CN" dirty="0"/>
          </a:p>
          <a:p>
            <a:endParaRPr lang="en-US" altLang="zh-CN" dirty="0"/>
          </a:p>
          <a:p>
            <a:r>
              <a:rPr lang="zh-CN" altLang="en-US" dirty="0"/>
              <a:t>另外我们要注意列优化函数的递推方程和边界条件。这个优化函数不一定是原始问题的优化函数</a:t>
            </a:r>
            <a:r>
              <a:rPr lang="en-US" altLang="zh-CN" dirty="0"/>
              <a:t>,</a:t>
            </a:r>
            <a:r>
              <a:rPr lang="zh-CN" altLang="en-US" dirty="0"/>
              <a:t>可能做一个简单的改变。那么这个新定义的优化函数和原始问题的优化函数</a:t>
            </a:r>
            <a:r>
              <a:rPr lang="en-US" altLang="zh-CN" dirty="0"/>
              <a:t>,</a:t>
            </a:r>
            <a:r>
              <a:rPr lang="zh-CN" altLang="en-US" dirty="0"/>
              <a:t>存在着简单的依赖关系。</a:t>
            </a:r>
            <a:endParaRPr lang="en-US" altLang="zh-CN" dirty="0"/>
          </a:p>
          <a:p>
            <a:endParaRPr lang="en-US" altLang="zh-CN" dirty="0"/>
          </a:p>
          <a:p>
            <a:r>
              <a:rPr lang="zh-CN" altLang="en-US" dirty="0"/>
              <a:t>当我们把这个优化函数都计算出来以后，可以很容易就找到原问题的优化函数和它的值。这是最大子段和的特点，就是我们可以改变优化函数，不一定是原问题的优化函数。</a:t>
            </a:r>
            <a:endParaRPr lang="en-US" altLang="zh-CN" dirty="0"/>
          </a:p>
          <a:p>
            <a:endParaRPr lang="en-US" altLang="zh-CN" dirty="0"/>
          </a:p>
          <a:p>
            <a:r>
              <a:rPr lang="zh-CN" altLang="en-US" dirty="0"/>
              <a:t>计算次序自底向上。设计备忘录，存储的表格。</a:t>
            </a:r>
            <a:endParaRPr lang="en-US" altLang="zh-CN" dirty="0"/>
          </a:p>
          <a:p>
            <a:endParaRPr lang="en-US" altLang="zh-CN" dirty="0"/>
          </a:p>
          <a:p>
            <a:r>
              <a:rPr lang="zh-CN" altLang="en-US" dirty="0"/>
              <a:t>另外我们要找到根据动态规划计算的解，怎么找原问题的解，这个找的方法要清楚。</a:t>
            </a:r>
            <a:endParaRPr lang="en-US" altLang="zh-CN" dirty="0"/>
          </a:p>
          <a:p>
            <a:r>
              <a:rPr lang="zh-CN" altLang="en-US" b="1" i="0" dirty="0">
                <a:effectLst/>
                <a:latin typeface="Inter"/>
              </a:rPr>
              <a:t>这里伪代码只记录了子段最后位置 </a:t>
            </a:r>
            <a:r>
              <a:rPr lang="en-US" altLang="zh-CN" b="1" dirty="0"/>
              <a:t>c</a:t>
            </a:r>
            <a:r>
              <a:rPr lang="zh-CN" altLang="en-US" b="1" i="0" dirty="0">
                <a:effectLst/>
                <a:latin typeface="Inter"/>
              </a:rPr>
              <a:t> 。要找到起始位置，我们可以从位置 </a:t>
            </a:r>
            <a:r>
              <a:rPr lang="en-US" altLang="zh-CN" b="1" dirty="0"/>
              <a:t>c</a:t>
            </a:r>
            <a:r>
              <a:rPr lang="zh-CN" altLang="en-US" b="1" i="0" dirty="0">
                <a:effectLst/>
                <a:latin typeface="Inter"/>
              </a:rPr>
              <a:t> 向前回溯。从 </a:t>
            </a:r>
            <a:r>
              <a:rPr lang="en-US" altLang="zh-CN" b="1" dirty="0"/>
              <a:t>c</a:t>
            </a:r>
            <a:r>
              <a:rPr lang="zh-CN" altLang="en-US" b="1" i="0" dirty="0">
                <a:effectLst/>
                <a:latin typeface="Inter"/>
              </a:rPr>
              <a:t> 开始向前遍历数组，当累加和等于 </a:t>
            </a:r>
            <a:r>
              <a:rPr lang="en-US" altLang="zh-CN" b="1" dirty="0"/>
              <a:t>sum</a:t>
            </a:r>
            <a:r>
              <a:rPr lang="zh-CN" altLang="en-US" b="1" i="0" dirty="0">
                <a:effectLst/>
                <a:latin typeface="Inter"/>
              </a:rPr>
              <a:t> 时，对应的位置就是子段起始位置。例如，假设数组 </a:t>
            </a:r>
            <a:r>
              <a:rPr lang="en-US" altLang="zh-CN" b="1" dirty="0"/>
              <a:t>A = [1, -2, 3, 4, -5]</a:t>
            </a:r>
            <a:r>
              <a:rPr lang="zh-CN" altLang="en-US" b="1" i="0" dirty="0">
                <a:effectLst/>
                <a:latin typeface="Inter"/>
              </a:rPr>
              <a:t> ，得到 </a:t>
            </a:r>
            <a:r>
              <a:rPr lang="en-US" altLang="zh-CN" b="1" dirty="0"/>
              <a:t>sum = 7</a:t>
            </a:r>
            <a:r>
              <a:rPr lang="zh-CN" altLang="en-US" b="1" i="0" dirty="0">
                <a:effectLst/>
                <a:latin typeface="Inter"/>
              </a:rPr>
              <a:t> ，</a:t>
            </a:r>
            <a:r>
              <a:rPr lang="en-US" altLang="zh-CN" b="1" dirty="0"/>
              <a:t>c = 3</a:t>
            </a:r>
            <a:r>
              <a:rPr lang="zh-CN" altLang="en-US" b="1" i="0" dirty="0">
                <a:effectLst/>
                <a:latin typeface="Inter"/>
              </a:rPr>
              <a:t>（假设数组下标从 </a:t>
            </a:r>
            <a:r>
              <a:rPr lang="en-US" altLang="zh-CN" b="1" i="0" dirty="0">
                <a:effectLst/>
                <a:latin typeface="Inter"/>
              </a:rPr>
              <a:t>0 </a:t>
            </a:r>
            <a:r>
              <a:rPr lang="zh-CN" altLang="en-US" b="1" i="0" dirty="0">
                <a:effectLst/>
                <a:latin typeface="Inter"/>
              </a:rPr>
              <a:t>开始 ），从 </a:t>
            </a:r>
            <a:r>
              <a:rPr lang="en-US" altLang="zh-CN" b="1" dirty="0"/>
              <a:t>A[3]</a:t>
            </a:r>
            <a:r>
              <a:rPr lang="zh-CN" altLang="en-US" b="1" i="0" dirty="0">
                <a:effectLst/>
                <a:latin typeface="Inter"/>
              </a:rPr>
              <a:t> 往前累加，当累加到 </a:t>
            </a:r>
            <a:r>
              <a:rPr lang="en-US" altLang="zh-CN" b="1" dirty="0"/>
              <a:t>A[1]</a:t>
            </a:r>
            <a:r>
              <a:rPr lang="zh-CN" altLang="en-US" b="1" i="0" dirty="0">
                <a:effectLst/>
                <a:latin typeface="Inter"/>
              </a:rPr>
              <a:t> 时和为 </a:t>
            </a:r>
            <a:r>
              <a:rPr lang="en-US" altLang="zh-CN" b="1" i="0" dirty="0">
                <a:effectLst/>
                <a:latin typeface="Inter"/>
              </a:rPr>
              <a:t>7</a:t>
            </a:r>
            <a:r>
              <a:rPr lang="zh-CN" altLang="en-US" b="1" i="0" dirty="0">
                <a:effectLst/>
                <a:latin typeface="Inter"/>
              </a:rPr>
              <a:t>，那么子段就是 </a:t>
            </a:r>
            <a:r>
              <a:rPr lang="en-US" altLang="zh-CN" b="1" dirty="0"/>
              <a:t>A[1]</a:t>
            </a:r>
            <a:r>
              <a:rPr lang="zh-CN" altLang="en-US" b="1" i="0" dirty="0">
                <a:effectLst/>
                <a:latin typeface="Inter"/>
              </a:rPr>
              <a:t> 到 </a:t>
            </a:r>
            <a:r>
              <a:rPr lang="en-US" altLang="zh-CN" b="1" dirty="0"/>
              <a:t>A[3]</a:t>
            </a:r>
            <a:r>
              <a:rPr lang="zh-CN" altLang="en-US" b="1" i="0" dirty="0">
                <a:effectLst/>
                <a:latin typeface="Inter"/>
              </a:rPr>
              <a:t> 。</a:t>
            </a:r>
            <a:endParaRPr lang="en-US" altLang="zh-CN" b="1" dirty="0"/>
          </a:p>
          <a:p>
            <a:endParaRPr lang="en-US" altLang="zh-CN" dirty="0"/>
          </a:p>
          <a:p>
            <a:r>
              <a:rPr lang="zh-CN" altLang="en-US" dirty="0"/>
              <a:t>时间复杂度的估计呢，这个就比较简单了。它的时间是</a:t>
            </a:r>
            <a:r>
              <a:rPr lang="en-US" altLang="zh-CN" dirty="0"/>
              <a:t>O(n)</a:t>
            </a:r>
            <a:r>
              <a:rPr lang="zh-CN" altLang="en-US" dirty="0"/>
              <a:t>的时间。</a:t>
            </a:r>
            <a:endParaRPr lang="en-US" altLang="zh-CN" dirty="0"/>
          </a:p>
          <a:p>
            <a:endParaRPr lang="en-US" altLang="zh-CN" dirty="0"/>
          </a:p>
          <a:p>
            <a:r>
              <a:rPr lang="zh-CN" altLang="en-US" dirty="0"/>
              <a:t>这就是关于最大子段和的动态规划算法的介绍。</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206</a:t>
            </a:fld>
            <a:endParaRPr lang="en-US" altLang="zh-CN"/>
          </a:p>
        </p:txBody>
      </p:sp>
    </p:spTree>
    <p:extLst>
      <p:ext uri="{BB962C8B-B14F-4D97-AF65-F5344CB8AC3E}">
        <p14:creationId xmlns:p14="http://schemas.microsoft.com/office/powerpoint/2010/main" val="15629133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B8B3B-550F-9FB9-31C4-E0D35264A9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9CE1DB-4000-3A5C-7D30-C0F4E37DEE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27DB98-0CF1-3E2A-E697-CA33A200422A}"/>
              </a:ext>
            </a:extLst>
          </p:cNvPr>
          <p:cNvSpPr>
            <a:spLocks noGrp="1"/>
          </p:cNvSpPr>
          <p:nvPr>
            <p:ph type="body" idx="1"/>
          </p:nvPr>
        </p:nvSpPr>
        <p:spPr/>
        <p:txBody>
          <a:bodyPr/>
          <a:lstStyle/>
          <a:p>
            <a:r>
              <a:rPr lang="zh-CN" altLang="en-US" dirty="0"/>
              <a:t>我们把这个算法小结一下。一共有三种算法提出来求最大子段和；蛮力算法、分治算法和动态规划的算法。这三个算法它的时间复杂度是不一样的。蛮力算法是</a:t>
            </a:r>
            <a:r>
              <a:rPr lang="en-US" altLang="zh-CN" dirty="0"/>
              <a:t>n</a:t>
            </a:r>
            <a:r>
              <a:rPr lang="zh-CN" altLang="en-US" dirty="0"/>
              <a:t>的立方</a:t>
            </a:r>
            <a:r>
              <a:rPr lang="en-US" altLang="zh-CN" dirty="0"/>
              <a:t>;</a:t>
            </a:r>
            <a:r>
              <a:rPr lang="zh-CN" altLang="en-US" dirty="0"/>
              <a:t>分治的算法呢是</a:t>
            </a:r>
            <a:r>
              <a:rPr lang="en-US" altLang="zh-CN" dirty="0" err="1"/>
              <a:t>nlog</a:t>
            </a:r>
            <a:r>
              <a:rPr lang="en-US" altLang="zh-CN" dirty="0"/>
              <a:t>(n);</a:t>
            </a:r>
            <a:r>
              <a:rPr lang="zh-CN" altLang="en-US" dirty="0"/>
              <a:t>而动态规划算法呢是</a:t>
            </a:r>
            <a:r>
              <a:rPr lang="en-US" altLang="zh-CN" dirty="0"/>
              <a:t>O(n)</a:t>
            </a:r>
            <a:r>
              <a:rPr lang="zh-CN" altLang="en-US" dirty="0"/>
              <a:t>，这是一个最快的算法。</a:t>
            </a:r>
            <a:endParaRPr lang="en-US" altLang="zh-CN" dirty="0"/>
          </a:p>
          <a:p>
            <a:endParaRPr lang="en-US" altLang="zh-CN" dirty="0"/>
          </a:p>
          <a:p>
            <a:r>
              <a:rPr lang="zh-CN" altLang="en-US" dirty="0"/>
              <a:t>下边儿我们看一下动态规划算法</a:t>
            </a:r>
            <a:r>
              <a:rPr lang="en-US" altLang="zh-CN" dirty="0"/>
              <a:t>,</a:t>
            </a:r>
            <a:r>
              <a:rPr lang="zh-CN" altLang="en-US" dirty="0"/>
              <a:t>它里边儿有哪些注意的地方。</a:t>
            </a:r>
            <a:endParaRPr lang="en-US" altLang="zh-CN" dirty="0"/>
          </a:p>
          <a:p>
            <a:endParaRPr lang="en-US" altLang="zh-CN" dirty="0"/>
          </a:p>
          <a:p>
            <a:r>
              <a:rPr lang="zh-CN" altLang="en-US" dirty="0"/>
              <a:t>一个是子问题界定，算法的复杂度低，相对于子问题的边界是简单，我们只有一个边界，这样才能保证它是</a:t>
            </a:r>
            <a:r>
              <a:rPr lang="en-US" altLang="zh-CN" dirty="0"/>
              <a:t>O(n)</a:t>
            </a:r>
            <a:r>
              <a:rPr lang="zh-CN" altLang="en-US" dirty="0"/>
              <a:t>个子问题。而每个子问题计算时间是常数时间才能把复杂性降下来。</a:t>
            </a:r>
            <a:endParaRPr lang="en-US" altLang="zh-CN" dirty="0"/>
          </a:p>
          <a:p>
            <a:endParaRPr lang="en-US" altLang="zh-CN" dirty="0"/>
          </a:p>
          <a:p>
            <a:r>
              <a:rPr lang="zh-CN" altLang="en-US" dirty="0"/>
              <a:t>另外我们要注意列优化函数的递推方程和边界条件。这个优化函数不一定是原始问题的优化函数</a:t>
            </a:r>
            <a:r>
              <a:rPr lang="en-US" altLang="zh-CN" dirty="0"/>
              <a:t>,</a:t>
            </a:r>
            <a:r>
              <a:rPr lang="zh-CN" altLang="en-US" dirty="0"/>
              <a:t>可能做一个简单的改变。那么这个新定义的优化函数和原始问题的优化函数</a:t>
            </a:r>
            <a:r>
              <a:rPr lang="en-US" altLang="zh-CN" dirty="0"/>
              <a:t>,</a:t>
            </a:r>
            <a:r>
              <a:rPr lang="zh-CN" altLang="en-US" dirty="0"/>
              <a:t>存在着简单的依赖关系。</a:t>
            </a:r>
            <a:endParaRPr lang="en-US" altLang="zh-CN" dirty="0"/>
          </a:p>
          <a:p>
            <a:endParaRPr lang="en-US" altLang="zh-CN" dirty="0"/>
          </a:p>
          <a:p>
            <a:r>
              <a:rPr lang="zh-CN" altLang="en-US" dirty="0"/>
              <a:t>当我们把这个优化函数都计算出来以后，可以很容易就找到原问题的优化函数和它的值。这是最大子段和的特点，就是我们可以改变优化函数，不一定是原问题的优化函数。</a:t>
            </a:r>
            <a:endParaRPr lang="en-US" altLang="zh-CN" dirty="0"/>
          </a:p>
          <a:p>
            <a:endParaRPr lang="en-US" altLang="zh-CN" dirty="0"/>
          </a:p>
          <a:p>
            <a:r>
              <a:rPr lang="zh-CN" altLang="en-US" dirty="0"/>
              <a:t>计算次序自底向上。设计备忘录，存储的表格。</a:t>
            </a:r>
            <a:endParaRPr lang="en-US" altLang="zh-CN" dirty="0"/>
          </a:p>
          <a:p>
            <a:endParaRPr lang="en-US" altLang="zh-CN" dirty="0"/>
          </a:p>
          <a:p>
            <a:r>
              <a:rPr lang="zh-CN" altLang="en-US" dirty="0"/>
              <a:t>另外我们要找到根据动态规划计算的解，怎么找原问题的解，这个找的方法要清楚。</a:t>
            </a:r>
            <a:endParaRPr lang="en-US" altLang="zh-CN" dirty="0"/>
          </a:p>
          <a:p>
            <a:r>
              <a:rPr lang="zh-CN" altLang="en-US" b="1" i="0" dirty="0">
                <a:effectLst/>
                <a:latin typeface="Inter"/>
              </a:rPr>
              <a:t>这里伪代码只记录了子段最后位置 </a:t>
            </a:r>
            <a:r>
              <a:rPr lang="en-US" altLang="zh-CN" b="1" dirty="0"/>
              <a:t>c</a:t>
            </a:r>
            <a:r>
              <a:rPr lang="zh-CN" altLang="en-US" b="1" i="0" dirty="0">
                <a:effectLst/>
                <a:latin typeface="Inter"/>
              </a:rPr>
              <a:t> 。要找到起始位置，我们可以从位置 </a:t>
            </a:r>
            <a:r>
              <a:rPr lang="en-US" altLang="zh-CN" b="1" dirty="0"/>
              <a:t>c</a:t>
            </a:r>
            <a:r>
              <a:rPr lang="zh-CN" altLang="en-US" b="1" i="0" dirty="0">
                <a:effectLst/>
                <a:latin typeface="Inter"/>
              </a:rPr>
              <a:t> 向前回溯。从 </a:t>
            </a:r>
            <a:r>
              <a:rPr lang="en-US" altLang="zh-CN" b="1" dirty="0"/>
              <a:t>c</a:t>
            </a:r>
            <a:r>
              <a:rPr lang="zh-CN" altLang="en-US" b="1" i="0" dirty="0">
                <a:effectLst/>
                <a:latin typeface="Inter"/>
              </a:rPr>
              <a:t> 开始向前遍历数组，当累加和等于 </a:t>
            </a:r>
            <a:r>
              <a:rPr lang="en-US" altLang="zh-CN" b="1" dirty="0"/>
              <a:t>sum</a:t>
            </a:r>
            <a:r>
              <a:rPr lang="zh-CN" altLang="en-US" b="1" i="0" dirty="0">
                <a:effectLst/>
                <a:latin typeface="Inter"/>
              </a:rPr>
              <a:t> 时，对应的位置就是子段起始位置。例如，假设数组 </a:t>
            </a:r>
            <a:r>
              <a:rPr lang="en-US" altLang="zh-CN" b="1" dirty="0"/>
              <a:t>A = [1, -2, 3, 4, -5]</a:t>
            </a:r>
            <a:r>
              <a:rPr lang="zh-CN" altLang="en-US" b="1" i="0" dirty="0">
                <a:effectLst/>
                <a:latin typeface="Inter"/>
              </a:rPr>
              <a:t> ，得到 </a:t>
            </a:r>
            <a:r>
              <a:rPr lang="en-US" altLang="zh-CN" b="1" dirty="0"/>
              <a:t>sum = 7</a:t>
            </a:r>
            <a:r>
              <a:rPr lang="zh-CN" altLang="en-US" b="1" i="0" dirty="0">
                <a:effectLst/>
                <a:latin typeface="Inter"/>
              </a:rPr>
              <a:t> ，</a:t>
            </a:r>
            <a:r>
              <a:rPr lang="en-US" altLang="zh-CN" b="1" dirty="0"/>
              <a:t>c = 3</a:t>
            </a:r>
            <a:r>
              <a:rPr lang="zh-CN" altLang="en-US" b="1" i="0" dirty="0">
                <a:effectLst/>
                <a:latin typeface="Inter"/>
              </a:rPr>
              <a:t>（假设数组下标从 </a:t>
            </a:r>
            <a:r>
              <a:rPr lang="en-US" altLang="zh-CN" b="1" i="0" dirty="0">
                <a:effectLst/>
                <a:latin typeface="Inter"/>
              </a:rPr>
              <a:t>0 </a:t>
            </a:r>
            <a:r>
              <a:rPr lang="zh-CN" altLang="en-US" b="1" i="0" dirty="0">
                <a:effectLst/>
                <a:latin typeface="Inter"/>
              </a:rPr>
              <a:t>开始 ），从 </a:t>
            </a:r>
            <a:r>
              <a:rPr lang="en-US" altLang="zh-CN" b="1" dirty="0"/>
              <a:t>A[3]</a:t>
            </a:r>
            <a:r>
              <a:rPr lang="zh-CN" altLang="en-US" b="1" i="0" dirty="0">
                <a:effectLst/>
                <a:latin typeface="Inter"/>
              </a:rPr>
              <a:t> 往前累加，当累加到 </a:t>
            </a:r>
            <a:r>
              <a:rPr lang="en-US" altLang="zh-CN" b="1" dirty="0"/>
              <a:t>A[1]</a:t>
            </a:r>
            <a:r>
              <a:rPr lang="zh-CN" altLang="en-US" b="1" i="0" dirty="0">
                <a:effectLst/>
                <a:latin typeface="Inter"/>
              </a:rPr>
              <a:t> 时和为 </a:t>
            </a:r>
            <a:r>
              <a:rPr lang="en-US" altLang="zh-CN" b="1" i="0" dirty="0">
                <a:effectLst/>
                <a:latin typeface="Inter"/>
              </a:rPr>
              <a:t>7</a:t>
            </a:r>
            <a:r>
              <a:rPr lang="zh-CN" altLang="en-US" b="1" i="0" dirty="0">
                <a:effectLst/>
                <a:latin typeface="Inter"/>
              </a:rPr>
              <a:t>，那么子段就是 </a:t>
            </a:r>
            <a:r>
              <a:rPr lang="en-US" altLang="zh-CN" b="1" dirty="0"/>
              <a:t>A[1]</a:t>
            </a:r>
            <a:r>
              <a:rPr lang="zh-CN" altLang="en-US" b="1" i="0" dirty="0">
                <a:effectLst/>
                <a:latin typeface="Inter"/>
              </a:rPr>
              <a:t> 到 </a:t>
            </a:r>
            <a:r>
              <a:rPr lang="en-US" altLang="zh-CN" b="1" dirty="0"/>
              <a:t>A[3]</a:t>
            </a:r>
            <a:r>
              <a:rPr lang="zh-CN" altLang="en-US" b="1" i="0" dirty="0">
                <a:effectLst/>
                <a:latin typeface="Inter"/>
              </a:rPr>
              <a:t> 。</a:t>
            </a:r>
            <a:endParaRPr lang="en-US" altLang="zh-CN" b="1" dirty="0"/>
          </a:p>
          <a:p>
            <a:endParaRPr lang="en-US" altLang="zh-CN" dirty="0"/>
          </a:p>
          <a:p>
            <a:r>
              <a:rPr lang="zh-CN" altLang="en-US" dirty="0"/>
              <a:t>时间复杂度的估计呢，这个就比较简单了。它的时间是</a:t>
            </a:r>
            <a:r>
              <a:rPr lang="en-US" altLang="zh-CN" dirty="0"/>
              <a:t>O(n)</a:t>
            </a:r>
            <a:r>
              <a:rPr lang="zh-CN" altLang="en-US" dirty="0"/>
              <a:t>的时间。</a:t>
            </a:r>
            <a:endParaRPr lang="en-US" altLang="zh-CN" dirty="0"/>
          </a:p>
          <a:p>
            <a:endParaRPr lang="en-US" altLang="zh-CN" dirty="0"/>
          </a:p>
          <a:p>
            <a:r>
              <a:rPr lang="zh-CN" altLang="en-US" dirty="0"/>
              <a:t>这就是关于最大子段和的动态规划算法的介绍。</a:t>
            </a:r>
          </a:p>
        </p:txBody>
      </p:sp>
      <p:sp>
        <p:nvSpPr>
          <p:cNvPr id="4" name="灯片编号占位符 3">
            <a:extLst>
              <a:ext uri="{FF2B5EF4-FFF2-40B4-BE49-F238E27FC236}">
                <a16:creationId xmlns:a16="http://schemas.microsoft.com/office/drawing/2014/main" id="{8607019B-01B5-EB11-5FF6-EE29C47C660A}"/>
              </a:ext>
            </a:extLst>
          </p:cNvPr>
          <p:cNvSpPr>
            <a:spLocks noGrp="1"/>
          </p:cNvSpPr>
          <p:nvPr>
            <p:ph type="sldNum" sz="quarter" idx="5"/>
          </p:nvPr>
        </p:nvSpPr>
        <p:spPr/>
        <p:txBody>
          <a:bodyPr/>
          <a:lstStyle/>
          <a:p>
            <a:fld id="{A5787A47-6388-498D-AC8B-B914444E8F82}" type="slidenum">
              <a:rPr lang="zh-CN" altLang="en-US" smtClean="0"/>
              <a:pPr/>
              <a:t>207</a:t>
            </a:fld>
            <a:endParaRPr lang="en-US" altLang="zh-CN"/>
          </a:p>
        </p:txBody>
      </p:sp>
    </p:spTree>
    <p:extLst>
      <p:ext uri="{BB962C8B-B14F-4D97-AF65-F5344CB8AC3E}">
        <p14:creationId xmlns:p14="http://schemas.microsoft.com/office/powerpoint/2010/main" val="376825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线性规划算法里面有几个基本的概念，</a:t>
            </a:r>
            <a:endParaRPr lang="en-US" altLang="zh-CN" dirty="0"/>
          </a:p>
          <a:p>
            <a:endParaRPr lang="en-US" altLang="zh-CN" dirty="0"/>
          </a:p>
          <a:p>
            <a:r>
              <a:rPr lang="zh-CN" altLang="en-US" dirty="0"/>
              <a:t>第一个是状态和状态表示，我们刚才介绍了动态规划算法，它是一个</a:t>
            </a:r>
            <a:r>
              <a:rPr lang="zh-CN" altLang="en-US" b="1" dirty="0"/>
              <a:t>多阶段决策</a:t>
            </a:r>
            <a:r>
              <a:rPr lang="zh-CN" altLang="en-US" dirty="0"/>
              <a:t>的过程，那对于每一个阶段来说，这个问题或者说这个系统所处的一个客观的一个状态，我们是需要去描述的，因此，我们就用</a:t>
            </a:r>
            <a:r>
              <a:rPr lang="zh-CN" altLang="en-US" b="1" i="0" dirty="0"/>
              <a:t>状态来表示</a:t>
            </a:r>
            <a:r>
              <a:rPr lang="zh-CN" altLang="en-US" dirty="0"/>
              <a:t>这个问题求解在当前所处的一个客观的情况。它可以是各个阶段的起点，也可以是某一个阶段的终点。当然我们整个在多阶段决策的过程中，任何一个阶段，他有可能会存在有多个状态。对于每一个状态来说，我们一般用多元组来描述。比如说用</a:t>
            </a:r>
            <a:r>
              <a:rPr lang="en-US" altLang="zh-CN" sz="1200" dirty="0">
                <a:solidFill>
                  <a:srgbClr val="000000"/>
                </a:solidFill>
                <a:latin typeface="微软雅黑" panose="020B0503020204020204" pitchFamily="34" charset="-122"/>
              </a:rPr>
              <a:t>S(p</a:t>
            </a:r>
            <a:r>
              <a:rPr lang="en-US" altLang="zh-CN" sz="1000" dirty="0">
                <a:solidFill>
                  <a:srgbClr val="000000"/>
                </a:solidFill>
                <a:latin typeface="微软雅黑" panose="020B0503020204020204" pitchFamily="34" charset="-122"/>
              </a:rPr>
              <a:t>1</a:t>
            </a:r>
            <a:r>
              <a:rPr lang="en-US" altLang="zh-CN" sz="1200" dirty="0">
                <a:solidFill>
                  <a:srgbClr val="000000"/>
                </a:solidFill>
                <a:latin typeface="微软雅黑" panose="020B0503020204020204" pitchFamily="34" charset="-122"/>
              </a:rPr>
              <a:t>, p</a:t>
            </a:r>
            <a:r>
              <a:rPr lang="en-US" altLang="zh-CN" sz="1000" dirty="0">
                <a:solidFill>
                  <a:srgbClr val="000000"/>
                </a:solidFill>
                <a:latin typeface="微软雅黑" panose="020B0503020204020204" pitchFamily="34" charset="-122"/>
              </a:rPr>
              <a:t>2</a:t>
            </a:r>
            <a:r>
              <a:rPr lang="en-US" altLang="zh-CN" sz="1200" dirty="0">
                <a:solidFill>
                  <a:srgbClr val="000000"/>
                </a:solidFill>
                <a:latin typeface="微软雅黑" panose="020B0503020204020204" pitchFamily="34" charset="-122"/>
              </a:rPr>
              <a:t>,…,p</a:t>
            </a:r>
            <a:r>
              <a:rPr lang="en-US" altLang="zh-CN" sz="1000" dirty="0">
                <a:solidFill>
                  <a:srgbClr val="000000"/>
                </a:solidFill>
                <a:latin typeface="微软雅黑" panose="020B0503020204020204" pitchFamily="34" charset="-122"/>
              </a:rPr>
              <a:t>k</a:t>
            </a:r>
            <a:r>
              <a:rPr lang="en-US" altLang="zh-CN" sz="1200" dirty="0">
                <a:solidFill>
                  <a:srgbClr val="000000"/>
                </a:solidFill>
                <a:latin typeface="微软雅黑" panose="020B0503020204020204" pitchFamily="34" charset="-122"/>
              </a:rPr>
              <a:t>)</a:t>
            </a:r>
            <a:r>
              <a:rPr lang="zh-CN" altLang="en-US" dirty="0"/>
              <a:t>来表示，它的值域表示状态值，它的参数是表示来描述当前状态的一些变量。</a:t>
            </a:r>
            <a:endParaRPr lang="en-US" altLang="zh-CN" dirty="0"/>
          </a:p>
          <a:p>
            <a:endParaRPr lang="en-US" altLang="zh-CN" dirty="0"/>
          </a:p>
          <a:p>
            <a:r>
              <a:rPr lang="zh-CN" altLang="en-US" dirty="0"/>
              <a:t>有了每一个阶段的状态表示，在整个</a:t>
            </a:r>
            <a:r>
              <a:rPr lang="zh-CN" altLang="en-US" sz="1200" dirty="0">
                <a:solidFill>
                  <a:srgbClr val="001C2A"/>
                </a:solidFill>
                <a:latin typeface="微软雅黑" panose="020B0503020204020204" pitchFamily="34" charset="-122"/>
              </a:rPr>
              <a:t>多阶段</a:t>
            </a:r>
            <a:r>
              <a:rPr lang="zh-CN" altLang="en-US" dirty="0"/>
              <a:t>决策过程中，每一步的角色都会由一个状态转移到另外一个状态，那这个状态转移的过程我们一般来说是用递推方程来描述的，因此我们也称之为是状态转移方程。</a:t>
            </a:r>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在我们整个动态规划的</a:t>
            </a:r>
            <a:r>
              <a:rPr lang="zh-CN" altLang="en-US" b="1" dirty="0"/>
              <a:t>多</a:t>
            </a:r>
            <a:r>
              <a:rPr lang="zh-CN" altLang="en-US" sz="1200" b="1" dirty="0">
                <a:solidFill>
                  <a:srgbClr val="001C2A"/>
                </a:solidFill>
                <a:latin typeface="微软雅黑" panose="020B0503020204020204" pitchFamily="34" charset="-122"/>
              </a:rPr>
              <a:t>阶段</a:t>
            </a:r>
            <a:r>
              <a:rPr lang="zh-CN" altLang="en-US" b="1" dirty="0"/>
              <a:t>决策过程</a:t>
            </a:r>
            <a:r>
              <a:rPr lang="zh-CN" altLang="en-US" dirty="0"/>
              <a:t>中，它有一个非常重要的性质，</a:t>
            </a:r>
            <a:r>
              <a:rPr lang="zh-CN" altLang="en-US" b="0" dirty="0"/>
              <a:t>称之为是状态的无后效性。它可以这么理解，</a:t>
            </a:r>
            <a:r>
              <a:rPr lang="zh-CN" altLang="en-US" sz="1200" b="0" dirty="0">
                <a:solidFill>
                  <a:srgbClr val="000000"/>
                </a:solidFill>
                <a:latin typeface="微软雅黑" panose="020B0503020204020204" pitchFamily="34" charset="-122"/>
              </a:rPr>
              <a:t>如果某个阶段状态给定后，则该阶段以后过程的发展不受该阶段以前各阶段状态的影响，这个状态也称为</a:t>
            </a:r>
            <a:r>
              <a:rPr lang="zh-CN" altLang="en-US" sz="1200" b="0" dirty="0">
                <a:solidFill>
                  <a:srgbClr val="F77A2D"/>
                </a:solidFill>
                <a:latin typeface="微软雅黑" panose="020B0503020204020204" pitchFamily="34" charset="-122"/>
              </a:rPr>
              <a:t>马尔科夫性</a:t>
            </a:r>
            <a:r>
              <a:rPr lang="zh-CN" altLang="en-US" sz="1200" b="0" dirty="0">
                <a:solidFill>
                  <a:srgbClr val="000000"/>
                </a:solidFill>
                <a:latin typeface="微软雅黑" panose="020B0503020204020204" pitchFamily="34" charset="-122"/>
              </a:rPr>
              <a:t>。</a:t>
            </a:r>
            <a:endParaRPr lang="en-US" altLang="zh-CN" sz="1200" b="0" dirty="0">
              <a:solidFill>
                <a:srgbClr val="000000"/>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0" dirty="0">
              <a:solidFill>
                <a:srgbClr val="000000"/>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dirty="0">
                <a:solidFill>
                  <a:srgbClr val="000000"/>
                </a:solidFill>
                <a:latin typeface="微软雅黑" panose="020B0503020204020204" pitchFamily="34" charset="-122"/>
              </a:rPr>
              <a:t>另外一个重要的原理，称为</a:t>
            </a:r>
            <a:r>
              <a:rPr lang="en-US" altLang="zh-CN" sz="1200" b="0" dirty="0">
                <a:solidFill>
                  <a:srgbClr val="F77A2D"/>
                </a:solidFill>
                <a:latin typeface="微软雅黑" panose="020B0503020204020204" pitchFamily="34" charset="-122"/>
              </a:rPr>
              <a:t>Bellman</a:t>
            </a:r>
            <a:r>
              <a:rPr lang="zh-CN" altLang="en-US" sz="1200" b="0" dirty="0">
                <a:solidFill>
                  <a:srgbClr val="F77A2D"/>
                </a:solidFill>
                <a:latin typeface="微软雅黑" panose="020B0503020204020204" pitchFamily="34" charset="-122"/>
              </a:rPr>
              <a:t>最优性原理。最优性的原理可以简单的描述为，</a:t>
            </a:r>
            <a:r>
              <a:rPr lang="zh-CN" altLang="en-US" sz="1200" dirty="0">
                <a:solidFill>
                  <a:srgbClr val="000000"/>
                </a:solidFill>
                <a:latin typeface="微软雅黑" panose="020B0503020204020204" pitchFamily="34" charset="-122"/>
              </a:rPr>
              <a:t>求解</a:t>
            </a:r>
            <a:r>
              <a:rPr lang="zh-CN" altLang="en-US" sz="1200" b="0" dirty="0">
                <a:solidFill>
                  <a:srgbClr val="F77A2D"/>
                </a:solidFill>
                <a:latin typeface="微软雅黑" panose="020B0503020204020204" pitchFamily="34" charset="-122"/>
              </a:rPr>
              <a:t>问题的</a:t>
            </a:r>
            <a:r>
              <a:rPr lang="zh-CN" altLang="en-US" sz="1200" b="1" dirty="0">
                <a:solidFill>
                  <a:srgbClr val="F77A2D"/>
                </a:solidFill>
                <a:latin typeface="微软雅黑" panose="020B0503020204020204" pitchFamily="34" charset="-122"/>
              </a:rPr>
              <a:t>一个最优的决策序列的子序列，它也是某一个子问题的最优序列</a:t>
            </a:r>
            <a:r>
              <a:rPr lang="zh-CN" altLang="en-US" sz="1200" b="0" dirty="0">
                <a:solidFill>
                  <a:srgbClr val="F77A2D"/>
                </a:solidFill>
                <a:latin typeface="微软雅黑" panose="020B0503020204020204" pitchFamily="34" charset="-122"/>
              </a:rPr>
              <a:t>。也就是说一个问题只有满足最优性原理，我们才可以用动态规划算法来求解。</a:t>
            </a:r>
            <a:endParaRPr lang="en-US" altLang="zh-CN" sz="1200" b="0" dirty="0">
              <a:solidFill>
                <a:srgbClr val="000000"/>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b="1" dirty="0">
              <a:solidFill>
                <a:srgbClr val="000000"/>
              </a:solidFill>
              <a:latin typeface="微软雅黑" panose="020B0503020204020204" pitchFamily="34"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sz="1200" b="1" dirty="0">
              <a:solidFill>
                <a:srgbClr val="000000"/>
              </a:solidFill>
              <a:latin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23</a:t>
            </a:fld>
            <a:endParaRPr lang="en-US" altLang="zh-CN"/>
          </a:p>
        </p:txBody>
      </p:sp>
    </p:spTree>
    <p:extLst>
      <p:ext uri="{BB962C8B-B14F-4D97-AF65-F5344CB8AC3E}">
        <p14:creationId xmlns:p14="http://schemas.microsoft.com/office/powerpoint/2010/main" val="29516161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今天我们向大家介绍流水线作业调度问题的求解方法。</a:t>
            </a:r>
            <a:endParaRPr lang="en-US" altLang="zh-CN" dirty="0"/>
          </a:p>
          <a:p>
            <a:r>
              <a:rPr lang="zh-CN" altLang="en-US" dirty="0"/>
              <a:t>在这节中，我们分四部分来讲解流水线作业调度方法，</a:t>
            </a:r>
            <a:endParaRPr lang="en-US" altLang="zh-CN" dirty="0"/>
          </a:p>
          <a:p>
            <a:r>
              <a:rPr lang="zh-CN" altLang="en-US" dirty="0"/>
              <a:t>第一部分，对流水作业调度问题进行了描述，</a:t>
            </a:r>
            <a:endParaRPr lang="en-US" altLang="zh-CN" dirty="0"/>
          </a:p>
          <a:p>
            <a:r>
              <a:rPr lang="zh-CN" altLang="en-US" dirty="0"/>
              <a:t>第二部分，对流水作业调度问题进行了分析，</a:t>
            </a:r>
            <a:endParaRPr lang="en-US" altLang="zh-CN" dirty="0"/>
          </a:p>
          <a:p>
            <a:r>
              <a:rPr lang="zh-CN" altLang="en-US" dirty="0"/>
              <a:t>第三部分，通过一个实例演示着流水作业调度问题的求解过程，</a:t>
            </a:r>
            <a:endParaRPr lang="en-US" altLang="zh-CN" dirty="0"/>
          </a:p>
          <a:p>
            <a:r>
              <a:rPr lang="zh-CN" altLang="en-US" dirty="0"/>
              <a:t>第四部分，对流水作业调度算法进行介绍。</a:t>
            </a:r>
            <a:endParaRPr lang="en-US" altLang="zh-CN" dirty="0"/>
          </a:p>
          <a:p>
            <a:endParaRPr lang="en-US" altLang="zh-CN" dirty="0"/>
          </a:p>
          <a:p>
            <a:r>
              <a:rPr lang="zh-CN" altLang="en-US" dirty="0"/>
              <a:t>首先向大家介绍流水作业调度的问题：。。。</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208</a:t>
            </a:fld>
            <a:endParaRPr lang="en-US" altLang="zh-CN"/>
          </a:p>
        </p:txBody>
      </p:sp>
    </p:spTree>
    <p:extLst>
      <p:ext uri="{BB962C8B-B14F-4D97-AF65-F5344CB8AC3E}">
        <p14:creationId xmlns:p14="http://schemas.microsoft.com/office/powerpoint/2010/main" val="8169294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接下来，对作业调度问题进行分析，看看是否具有动态规划的基本要素。</a:t>
            </a:r>
            <a:endParaRPr lang="en-US" altLang="zh-CN" dirty="0"/>
          </a:p>
          <a:p>
            <a:endParaRPr lang="en-US" altLang="zh-CN" dirty="0"/>
          </a:p>
          <a:p>
            <a:r>
              <a:rPr lang="zh-CN" altLang="en-US" dirty="0"/>
              <a:t>若</a:t>
            </a:r>
            <a:r>
              <a:rPr lang="en-US" altLang="zh-CN" dirty="0"/>
              <a:t>M1</a:t>
            </a:r>
            <a:r>
              <a:rPr lang="zh-CN" altLang="en-US" dirty="0"/>
              <a:t>和</a:t>
            </a:r>
            <a:r>
              <a:rPr lang="en-US" altLang="zh-CN" dirty="0"/>
              <a:t>M2</a:t>
            </a:r>
            <a:r>
              <a:rPr lang="zh-CN" altLang="en-US" dirty="0"/>
              <a:t>加工作业</a:t>
            </a:r>
            <a:r>
              <a:rPr lang="en-US" altLang="zh-CN" dirty="0" err="1"/>
              <a:t>i</a:t>
            </a:r>
            <a:r>
              <a:rPr lang="zh-CN" altLang="en-US" dirty="0"/>
              <a:t>所需要的时间分别为</a:t>
            </a:r>
            <a:r>
              <a:rPr lang="en-US" altLang="zh-CN" dirty="0"/>
              <a:t>ai</a:t>
            </a:r>
            <a:r>
              <a:rPr lang="zh-CN" altLang="en-US" dirty="0"/>
              <a:t>和</a:t>
            </a:r>
            <a:r>
              <a:rPr lang="en-US" altLang="zh-CN" dirty="0"/>
              <a:t>bi</a:t>
            </a:r>
            <a:r>
              <a:rPr lang="zh-CN" altLang="en-US" dirty="0"/>
              <a:t>。</a:t>
            </a:r>
            <a:endParaRPr lang="en-US" altLang="zh-CN" dirty="0"/>
          </a:p>
          <a:p>
            <a:endParaRPr lang="en-US" altLang="zh-CN" dirty="0"/>
          </a:p>
          <a:p>
            <a:r>
              <a:rPr lang="zh-CN" altLang="en-US" dirty="0"/>
              <a:t>对</a:t>
            </a:r>
            <a:r>
              <a:rPr lang="en-US" altLang="zh-CN" dirty="0"/>
              <a:t>M1</a:t>
            </a:r>
            <a:r>
              <a:rPr lang="zh-CN" altLang="en-US" dirty="0"/>
              <a:t>来说，整个作业无论以任何顺序加工，都是依次在</a:t>
            </a:r>
            <a:r>
              <a:rPr lang="en-US" altLang="zh-CN" dirty="0"/>
              <a:t>M1</a:t>
            </a:r>
            <a:r>
              <a:rPr lang="zh-CN" altLang="en-US" dirty="0"/>
              <a:t>上连续加工，无需等待。因此，加工时间取决于作业本身的加工时间。</a:t>
            </a:r>
            <a:endParaRPr lang="en-US" altLang="zh-CN" dirty="0"/>
          </a:p>
          <a:p>
            <a:endParaRPr lang="en-US" altLang="zh-CN" dirty="0"/>
          </a:p>
          <a:p>
            <a:r>
              <a:rPr lang="zh-CN" altLang="en-US" dirty="0"/>
              <a:t>对于</a:t>
            </a:r>
            <a:r>
              <a:rPr lang="en-US" altLang="zh-CN" dirty="0"/>
              <a:t>M2</a:t>
            </a:r>
            <a:r>
              <a:rPr lang="zh-CN" altLang="en-US" dirty="0"/>
              <a:t>来说，情况则有较大不同。由于作业要先在</a:t>
            </a:r>
            <a:r>
              <a:rPr lang="en-US" altLang="zh-CN" dirty="0"/>
              <a:t>M1</a:t>
            </a:r>
            <a:r>
              <a:rPr lang="zh-CN" altLang="en-US" dirty="0"/>
              <a:t>上加工，再在</a:t>
            </a:r>
            <a:r>
              <a:rPr lang="en-US" altLang="zh-CN" dirty="0"/>
              <a:t>M2</a:t>
            </a:r>
            <a:r>
              <a:rPr lang="zh-CN" altLang="en-US" dirty="0"/>
              <a:t>上加工，因此作业在</a:t>
            </a:r>
            <a:r>
              <a:rPr lang="en-US" altLang="zh-CN" dirty="0"/>
              <a:t>M2</a:t>
            </a:r>
            <a:r>
              <a:rPr lang="zh-CN" altLang="en-US" dirty="0"/>
              <a:t>的加工时间受限于作业在</a:t>
            </a:r>
            <a:r>
              <a:rPr lang="en-US" altLang="zh-CN" dirty="0"/>
              <a:t>M1</a:t>
            </a:r>
            <a:r>
              <a:rPr lang="zh-CN" altLang="en-US" dirty="0"/>
              <a:t>和</a:t>
            </a:r>
            <a:r>
              <a:rPr lang="en-US" altLang="zh-CN" dirty="0"/>
              <a:t>M2</a:t>
            </a:r>
            <a:r>
              <a:rPr lang="zh-CN" altLang="en-US" dirty="0"/>
              <a:t>上加工时间的双重因素的影响。其在</a:t>
            </a:r>
            <a:r>
              <a:rPr lang="en-US" altLang="zh-CN" dirty="0"/>
              <a:t>M2</a:t>
            </a:r>
            <a:r>
              <a:rPr lang="zh-CN" altLang="en-US" dirty="0"/>
              <a:t>上加工的时间，包括等待时间，在很大程度上对总的加工时间有较大的影响。</a:t>
            </a:r>
            <a:endParaRPr lang="en-US" altLang="zh-CN" dirty="0"/>
          </a:p>
          <a:p>
            <a:endParaRPr lang="en-US" altLang="zh-CN" dirty="0"/>
          </a:p>
          <a:p>
            <a:r>
              <a:rPr lang="zh-CN" altLang="en-US" dirty="0"/>
              <a:t>我们主要讨论作业在</a:t>
            </a:r>
            <a:r>
              <a:rPr lang="en-US" altLang="zh-CN" dirty="0"/>
              <a:t>M2</a:t>
            </a:r>
            <a:r>
              <a:rPr lang="zh-CN" altLang="en-US" dirty="0"/>
              <a:t>处理的情况</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209</a:t>
            </a:fld>
            <a:endParaRPr lang="en-US" altLang="zh-CN"/>
          </a:p>
        </p:txBody>
      </p:sp>
    </p:spTree>
    <p:extLst>
      <p:ext uri="{BB962C8B-B14F-4D97-AF65-F5344CB8AC3E}">
        <p14:creationId xmlns:p14="http://schemas.microsoft.com/office/powerpoint/2010/main" val="31789141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分两种情况进行讨论。</a:t>
            </a:r>
            <a:endParaRPr lang="en-US" altLang="zh-CN" dirty="0"/>
          </a:p>
          <a:p>
            <a:endParaRPr lang="en-US" altLang="zh-CN" dirty="0"/>
          </a:p>
          <a:p>
            <a:r>
              <a:rPr lang="zh-CN" altLang="en-US" dirty="0"/>
              <a:t>第一种情况，假设作业加工顺序为派</a:t>
            </a:r>
            <a:r>
              <a:rPr lang="en-US" altLang="zh-CN" dirty="0"/>
              <a:t>1</a:t>
            </a:r>
            <a:r>
              <a:rPr lang="zh-CN" altLang="en-US" dirty="0"/>
              <a:t>，派</a:t>
            </a:r>
            <a:r>
              <a:rPr lang="en-US" altLang="zh-CN" dirty="0"/>
              <a:t>2…</a:t>
            </a:r>
            <a:r>
              <a:rPr lang="zh-CN" altLang="en-US" dirty="0"/>
              <a:t>到派</a:t>
            </a:r>
            <a:r>
              <a:rPr lang="en-US" altLang="zh-CN" dirty="0"/>
              <a:t>n</a:t>
            </a:r>
            <a:r>
              <a:rPr lang="zh-CN" altLang="en-US" dirty="0"/>
              <a:t>，我们考虑作业派</a:t>
            </a:r>
            <a:r>
              <a:rPr lang="en-US" altLang="zh-CN" dirty="0"/>
              <a:t>1</a:t>
            </a:r>
            <a:r>
              <a:rPr lang="zh-CN" altLang="en-US" dirty="0"/>
              <a:t>在</a:t>
            </a:r>
            <a:r>
              <a:rPr lang="en-US" altLang="zh-CN" dirty="0"/>
              <a:t>M1</a:t>
            </a:r>
            <a:r>
              <a:rPr lang="zh-CN" altLang="en-US" dirty="0"/>
              <a:t>上加工完成后，在</a:t>
            </a:r>
            <a:r>
              <a:rPr lang="en-US" altLang="zh-CN" dirty="0"/>
              <a:t>M2</a:t>
            </a:r>
            <a:r>
              <a:rPr lang="zh-CN" altLang="en-US" dirty="0"/>
              <a:t>上加工还未完成。此时，作业派</a:t>
            </a:r>
            <a:r>
              <a:rPr lang="en-US" altLang="zh-CN" dirty="0"/>
              <a:t>2</a:t>
            </a:r>
            <a:r>
              <a:rPr lang="zh-CN" altLang="en-US" dirty="0"/>
              <a:t>已经在</a:t>
            </a:r>
            <a:r>
              <a:rPr lang="en-US" altLang="zh-CN" dirty="0"/>
              <a:t>M1</a:t>
            </a:r>
            <a:r>
              <a:rPr lang="zh-CN" altLang="en-US" dirty="0"/>
              <a:t>上完成了加工，需要到</a:t>
            </a:r>
            <a:r>
              <a:rPr lang="en-US" altLang="zh-CN" dirty="0"/>
              <a:t>M2</a:t>
            </a:r>
            <a:r>
              <a:rPr lang="zh-CN" altLang="en-US" dirty="0"/>
              <a:t>进行处理。</a:t>
            </a:r>
            <a:endParaRPr lang="en-US" altLang="zh-CN" dirty="0"/>
          </a:p>
          <a:p>
            <a:endParaRPr lang="en-US" altLang="zh-CN" dirty="0"/>
          </a:p>
          <a:p>
            <a:r>
              <a:rPr lang="zh-CN" altLang="en-US" dirty="0"/>
              <a:t>但由于</a:t>
            </a:r>
            <a:r>
              <a:rPr lang="en-US" altLang="zh-CN" dirty="0"/>
              <a:t>M2</a:t>
            </a:r>
            <a:r>
              <a:rPr lang="zh-CN" altLang="en-US" dirty="0"/>
              <a:t>还在加工派</a:t>
            </a:r>
            <a:r>
              <a:rPr lang="en-US" altLang="zh-CN" dirty="0"/>
              <a:t>1</a:t>
            </a:r>
            <a:r>
              <a:rPr lang="zh-CN" altLang="en-US" dirty="0"/>
              <a:t>。因此，作业派</a:t>
            </a:r>
            <a:r>
              <a:rPr lang="en-US" altLang="zh-CN" dirty="0"/>
              <a:t>2</a:t>
            </a:r>
            <a:r>
              <a:rPr lang="zh-CN" altLang="en-US" dirty="0"/>
              <a:t>需要等待作业派</a:t>
            </a:r>
            <a:r>
              <a:rPr lang="en-US" altLang="zh-CN" dirty="0"/>
              <a:t>1</a:t>
            </a:r>
            <a:r>
              <a:rPr lang="zh-CN" altLang="en-US" dirty="0"/>
              <a:t>完成。这种情况会在</a:t>
            </a:r>
            <a:r>
              <a:rPr lang="en-US" altLang="zh-CN" dirty="0"/>
              <a:t>M2</a:t>
            </a:r>
            <a:r>
              <a:rPr lang="zh-CN" altLang="en-US" dirty="0"/>
              <a:t>上造成作业积压。由于</a:t>
            </a:r>
            <a:r>
              <a:rPr lang="en-US" altLang="zh-CN" dirty="0"/>
              <a:t>M2</a:t>
            </a:r>
            <a:r>
              <a:rPr lang="zh-CN" altLang="en-US" dirty="0"/>
              <a:t>一直处于加工状态，没有空闲，因此对总的加工时间没有影响。</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210</a:t>
            </a:fld>
            <a:endParaRPr lang="en-US" altLang="zh-CN"/>
          </a:p>
        </p:txBody>
      </p:sp>
    </p:spTree>
    <p:extLst>
      <p:ext uri="{BB962C8B-B14F-4D97-AF65-F5344CB8AC3E}">
        <p14:creationId xmlns:p14="http://schemas.microsoft.com/office/powerpoint/2010/main" val="5918127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第二种情况，假设作业加工顺序为派</a:t>
            </a:r>
            <a:r>
              <a:rPr lang="en-US" altLang="zh-CN" dirty="0"/>
              <a:t>1</a:t>
            </a:r>
            <a:r>
              <a:rPr lang="zh-CN" altLang="en-US" dirty="0"/>
              <a:t>，派</a:t>
            </a:r>
            <a:r>
              <a:rPr lang="en-US" altLang="zh-CN" dirty="0"/>
              <a:t>2…</a:t>
            </a:r>
            <a:r>
              <a:rPr lang="zh-CN" altLang="en-US" dirty="0"/>
              <a:t>到派</a:t>
            </a:r>
            <a:r>
              <a:rPr lang="en-US" altLang="zh-CN" dirty="0"/>
              <a:t>n</a:t>
            </a:r>
            <a:r>
              <a:rPr lang="zh-CN" altLang="en-US" dirty="0"/>
              <a:t>，我们考虑作业派</a:t>
            </a:r>
            <a:r>
              <a:rPr lang="en-US" altLang="zh-CN" dirty="0"/>
              <a:t>1</a:t>
            </a:r>
            <a:r>
              <a:rPr lang="zh-CN" altLang="en-US" dirty="0"/>
              <a:t>在</a:t>
            </a:r>
            <a:r>
              <a:rPr lang="en-US" altLang="zh-CN" dirty="0"/>
              <a:t>M1</a:t>
            </a:r>
            <a:r>
              <a:rPr lang="zh-CN" altLang="en-US" dirty="0"/>
              <a:t>上加工完成后，到</a:t>
            </a:r>
            <a:r>
              <a:rPr lang="en-US" altLang="zh-CN" dirty="0"/>
              <a:t>M2</a:t>
            </a:r>
            <a:r>
              <a:rPr lang="zh-CN" altLang="en-US" dirty="0"/>
              <a:t>上加工，且已完成作业，派</a:t>
            </a:r>
            <a:r>
              <a:rPr lang="en-US" altLang="zh-CN" dirty="0"/>
              <a:t>2</a:t>
            </a:r>
            <a:r>
              <a:rPr lang="zh-CN" altLang="en-US" dirty="0"/>
              <a:t>在</a:t>
            </a:r>
            <a:r>
              <a:rPr lang="en-US" altLang="zh-CN" dirty="0"/>
              <a:t>M1</a:t>
            </a:r>
            <a:r>
              <a:rPr lang="zh-CN" altLang="en-US" dirty="0"/>
              <a:t>上仍未完成。</a:t>
            </a:r>
            <a:endParaRPr lang="en-US" altLang="zh-CN" dirty="0"/>
          </a:p>
          <a:p>
            <a:endParaRPr lang="en-US" altLang="zh-CN" dirty="0"/>
          </a:p>
          <a:p>
            <a:r>
              <a:rPr lang="en-US" altLang="zh-CN" dirty="0"/>
              <a:t>M2</a:t>
            </a:r>
            <a:r>
              <a:rPr lang="zh-CN" altLang="en-US" dirty="0"/>
              <a:t>会出现空闲等待，等待作业派</a:t>
            </a:r>
            <a:r>
              <a:rPr lang="en-US" altLang="zh-CN" dirty="0"/>
              <a:t>2</a:t>
            </a:r>
            <a:r>
              <a:rPr lang="zh-CN" altLang="en-US" dirty="0"/>
              <a:t>在</a:t>
            </a:r>
            <a:r>
              <a:rPr lang="en-US" altLang="zh-CN" dirty="0"/>
              <a:t>M1</a:t>
            </a:r>
            <a:r>
              <a:rPr lang="zh-CN" altLang="en-US" dirty="0"/>
              <a:t>上加工完成后才能继续。这种情况导致</a:t>
            </a:r>
            <a:r>
              <a:rPr lang="en-US" altLang="zh-CN" dirty="0"/>
              <a:t>M2</a:t>
            </a:r>
            <a:r>
              <a:rPr lang="zh-CN" altLang="en-US" dirty="0"/>
              <a:t>未能充分利用。</a:t>
            </a:r>
            <a:endParaRPr lang="en-US" altLang="zh-CN" dirty="0"/>
          </a:p>
          <a:p>
            <a:endParaRPr lang="en-US" altLang="zh-CN" dirty="0"/>
          </a:p>
          <a:p>
            <a:r>
              <a:rPr lang="zh-CN" altLang="en-US" dirty="0"/>
              <a:t>有可能造成总的加工时间增长</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211</a:t>
            </a:fld>
            <a:endParaRPr lang="en-US" altLang="zh-CN"/>
          </a:p>
        </p:txBody>
      </p:sp>
    </p:spTree>
    <p:extLst>
      <p:ext uri="{BB962C8B-B14F-4D97-AF65-F5344CB8AC3E}">
        <p14:creationId xmlns:p14="http://schemas.microsoft.com/office/powerpoint/2010/main" val="19234970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通过上述分析，我们发现，对于流水作业调度问题，实际上是要确定</a:t>
            </a:r>
            <a:r>
              <a:rPr lang="en-US" altLang="zh-CN" dirty="0"/>
              <a:t>n</a:t>
            </a:r>
            <a:r>
              <a:rPr lang="zh-CN" altLang="en-US" dirty="0"/>
              <a:t>个作业的最优加工顺序。</a:t>
            </a:r>
            <a:endParaRPr lang="en-US" altLang="zh-CN" dirty="0"/>
          </a:p>
          <a:p>
            <a:endParaRPr lang="en-US" altLang="zh-CN" dirty="0"/>
          </a:p>
          <a:p>
            <a:r>
              <a:rPr lang="zh-CN" altLang="en-US" dirty="0"/>
              <a:t>尽量使机器</a:t>
            </a:r>
            <a:r>
              <a:rPr lang="en-US" altLang="zh-CN" dirty="0"/>
              <a:t>M2</a:t>
            </a:r>
            <a:r>
              <a:rPr lang="zh-CN" altLang="en-US" dirty="0"/>
              <a:t>上加工完成所需要的时间最少，同时也是总的作业，加工时间最短。</a:t>
            </a:r>
            <a:endParaRPr lang="en-US" altLang="zh-CN" dirty="0"/>
          </a:p>
          <a:p>
            <a:endParaRPr lang="en-US" altLang="zh-CN" dirty="0"/>
          </a:p>
          <a:p>
            <a:r>
              <a:rPr lang="zh-CN" altLang="en-US" dirty="0"/>
              <a:t>为此安排作业的加工顺序要遵循两个原则：</a:t>
            </a:r>
            <a:endParaRPr lang="en-US" altLang="zh-CN" dirty="0"/>
          </a:p>
          <a:p>
            <a:r>
              <a:rPr lang="en-US" altLang="zh-CN" dirty="0"/>
              <a:t>1.</a:t>
            </a:r>
            <a:r>
              <a:rPr lang="zh-CN" altLang="en-US" dirty="0"/>
              <a:t>在</a:t>
            </a:r>
            <a:r>
              <a:rPr lang="en-US" altLang="zh-CN" dirty="0"/>
              <a:t>M1</a:t>
            </a:r>
            <a:r>
              <a:rPr lang="zh-CN" altLang="en-US" dirty="0"/>
              <a:t>上加工时间短的作业排在前面，目的是快速给</a:t>
            </a:r>
            <a:r>
              <a:rPr lang="en-US" altLang="zh-CN" dirty="0"/>
              <a:t>M2</a:t>
            </a:r>
            <a:r>
              <a:rPr lang="zh-CN" altLang="en-US" dirty="0"/>
              <a:t>提供作业。</a:t>
            </a:r>
            <a:endParaRPr lang="en-US" altLang="zh-CN" dirty="0"/>
          </a:p>
          <a:p>
            <a:r>
              <a:rPr lang="en-US" altLang="zh-CN" dirty="0"/>
              <a:t>2.M2</a:t>
            </a:r>
            <a:r>
              <a:rPr lang="zh-CN" altLang="en-US" dirty="0"/>
              <a:t>上加工时间长的作业应排在前面，目的是尽量不要让</a:t>
            </a:r>
            <a:r>
              <a:rPr lang="en-US" altLang="zh-CN" dirty="0"/>
              <a:t>M2</a:t>
            </a:r>
            <a:r>
              <a:rPr lang="zh-CN" altLang="en-US" dirty="0"/>
              <a:t>机器空闲</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212</a:t>
            </a:fld>
            <a:endParaRPr lang="en-US" altLang="zh-CN"/>
          </a:p>
        </p:txBody>
      </p:sp>
    </p:spTree>
    <p:extLst>
      <p:ext uri="{BB962C8B-B14F-4D97-AF65-F5344CB8AC3E}">
        <p14:creationId xmlns:p14="http://schemas.microsoft.com/office/powerpoint/2010/main" val="5802477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上面两个原则就是约翰逊法则。</a:t>
            </a:r>
            <a:endParaRPr lang="en-US" altLang="zh-CN" dirty="0"/>
          </a:p>
          <a:p>
            <a:endParaRPr lang="en-US" altLang="zh-CN" dirty="0"/>
          </a:p>
          <a:p>
            <a:r>
              <a:rPr lang="zh-CN" altLang="en-US" dirty="0"/>
              <a:t>如果作业</a:t>
            </a:r>
            <a:r>
              <a:rPr lang="en-US" altLang="zh-CN" dirty="0" err="1"/>
              <a:t>i</a:t>
            </a:r>
            <a:r>
              <a:rPr lang="zh-CN" altLang="en-US" dirty="0"/>
              <a:t>和作业</a:t>
            </a:r>
            <a:r>
              <a:rPr lang="en-US" altLang="zh-CN" dirty="0"/>
              <a:t>j</a:t>
            </a:r>
            <a:r>
              <a:rPr lang="zh-CN" altLang="en-US" dirty="0"/>
              <a:t>满足：</a:t>
            </a:r>
            <a:r>
              <a:rPr lang="en-US" altLang="zh-CN" dirty="0"/>
              <a:t>Bi</a:t>
            </a:r>
            <a:r>
              <a:rPr lang="zh-CN" altLang="en-US" dirty="0"/>
              <a:t>和</a:t>
            </a:r>
            <a:r>
              <a:rPr lang="en-US" altLang="zh-CN" dirty="0" err="1"/>
              <a:t>aj</a:t>
            </a:r>
            <a:r>
              <a:rPr lang="zh-CN" altLang="en-US" dirty="0"/>
              <a:t>当中较小的值 大于等于 </a:t>
            </a:r>
            <a:r>
              <a:rPr lang="en-US" altLang="zh-CN" dirty="0" err="1"/>
              <a:t>Bj</a:t>
            </a:r>
            <a:r>
              <a:rPr lang="zh-CN" altLang="en-US" dirty="0"/>
              <a:t>和</a:t>
            </a:r>
            <a:r>
              <a:rPr lang="en-US" altLang="zh-CN" dirty="0"/>
              <a:t>ai</a:t>
            </a:r>
            <a:r>
              <a:rPr lang="zh-CN" altLang="en-US" dirty="0"/>
              <a:t>当中较小的值，则称作业</a:t>
            </a:r>
            <a:r>
              <a:rPr lang="en-US" altLang="zh-CN" dirty="0" err="1"/>
              <a:t>i</a:t>
            </a:r>
            <a:r>
              <a:rPr lang="zh-CN" altLang="en-US" dirty="0"/>
              <a:t>和</a:t>
            </a:r>
            <a:r>
              <a:rPr lang="en-US" altLang="zh-CN" dirty="0"/>
              <a:t>j</a:t>
            </a:r>
            <a:r>
              <a:rPr lang="zh-CN" altLang="en-US" dirty="0"/>
              <a:t>满足约翰逊不等式。</a:t>
            </a:r>
            <a:endParaRPr lang="en-US" altLang="zh-CN" dirty="0"/>
          </a:p>
          <a:p>
            <a:endParaRPr lang="en-US" altLang="zh-CN" dirty="0"/>
          </a:p>
          <a:p>
            <a:r>
              <a:rPr lang="zh-CN" altLang="en-US" dirty="0"/>
              <a:t>若约翰逊不等式成立。作业</a:t>
            </a:r>
            <a:r>
              <a:rPr lang="en-US" altLang="zh-CN" dirty="0" err="1"/>
              <a:t>i</a:t>
            </a:r>
            <a:r>
              <a:rPr lang="zh-CN" altLang="en-US" dirty="0"/>
              <a:t>应排在作业</a:t>
            </a:r>
            <a:r>
              <a:rPr lang="en-US" altLang="zh-CN" dirty="0"/>
              <a:t>j</a:t>
            </a:r>
            <a:r>
              <a:rPr lang="zh-CN" altLang="en-US" dirty="0"/>
              <a:t>之前加工。</a:t>
            </a:r>
            <a:endParaRPr lang="en-US" altLang="zh-CN" dirty="0"/>
          </a:p>
          <a:p>
            <a:endParaRPr lang="en-US" altLang="zh-CN" dirty="0"/>
          </a:p>
          <a:p>
            <a:r>
              <a:rPr lang="zh-CN" altLang="en-US" dirty="0"/>
              <a:t>约翰逊法则的实际含义是尽可能早安排在</a:t>
            </a:r>
            <a:r>
              <a:rPr lang="en-US" altLang="zh-CN" dirty="0"/>
              <a:t>M1</a:t>
            </a:r>
            <a:r>
              <a:rPr lang="zh-CN" altLang="en-US" dirty="0"/>
              <a:t>上加工时间小于在</a:t>
            </a:r>
            <a:r>
              <a:rPr lang="en-US" altLang="zh-CN" dirty="0"/>
              <a:t>M2</a:t>
            </a:r>
            <a:r>
              <a:rPr lang="zh-CN" altLang="en-US" dirty="0"/>
              <a:t>上加工时间的作业。</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213</a:t>
            </a:fld>
            <a:endParaRPr lang="en-US" altLang="zh-CN"/>
          </a:p>
        </p:txBody>
      </p:sp>
    </p:spTree>
    <p:extLst>
      <p:ext uri="{BB962C8B-B14F-4D97-AF65-F5344CB8AC3E}">
        <p14:creationId xmlns:p14="http://schemas.microsoft.com/office/powerpoint/2010/main" val="6003689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接下来我们介绍如何安排流水作业的调度顺序。</a:t>
            </a:r>
            <a:endParaRPr lang="en-US" altLang="zh-CN" dirty="0"/>
          </a:p>
          <a:p>
            <a:endParaRPr lang="en-US" altLang="zh-CN" dirty="0"/>
          </a:p>
          <a:p>
            <a:r>
              <a:rPr lang="zh-CN" altLang="en-US" dirty="0"/>
              <a:t>流水作业调度方法把作业分成两类，</a:t>
            </a:r>
            <a:endParaRPr lang="en-US" altLang="zh-CN" dirty="0"/>
          </a:p>
          <a:p>
            <a:endParaRPr lang="en-US" altLang="zh-CN" dirty="0"/>
          </a:p>
          <a:p>
            <a:r>
              <a:rPr lang="zh-CN" altLang="en-US" dirty="0"/>
              <a:t>第一类中的作业在</a:t>
            </a:r>
            <a:r>
              <a:rPr lang="en-US" altLang="zh-CN" dirty="0"/>
              <a:t>M1</a:t>
            </a:r>
            <a:r>
              <a:rPr lang="zh-CN" altLang="en-US" dirty="0"/>
              <a:t>上加工时间小于在</a:t>
            </a:r>
            <a:r>
              <a:rPr lang="en-US" altLang="zh-CN" dirty="0"/>
              <a:t>M2</a:t>
            </a:r>
            <a:r>
              <a:rPr lang="zh-CN" altLang="en-US" dirty="0"/>
              <a:t>上的加工时间（</a:t>
            </a:r>
            <a:r>
              <a:rPr lang="en-US" altLang="zh-CN" dirty="0"/>
              <a:t>N1</a:t>
            </a:r>
            <a:r>
              <a:rPr lang="zh-CN" altLang="en-US" dirty="0"/>
              <a:t>）。并且按照在</a:t>
            </a:r>
            <a:r>
              <a:rPr lang="en-US" altLang="zh-CN" dirty="0"/>
              <a:t>M1</a:t>
            </a:r>
            <a:r>
              <a:rPr lang="zh-CN" altLang="en-US" dirty="0"/>
              <a:t>上加工时间非减序排序。</a:t>
            </a:r>
            <a:endParaRPr lang="en-US" altLang="zh-CN" dirty="0"/>
          </a:p>
          <a:p>
            <a:endParaRPr lang="en-US" altLang="zh-CN" dirty="0"/>
          </a:p>
          <a:p>
            <a:r>
              <a:rPr lang="zh-CN" altLang="en-US" dirty="0"/>
              <a:t>第二类当中作业在</a:t>
            </a:r>
            <a:r>
              <a:rPr lang="en-US" altLang="zh-CN" dirty="0"/>
              <a:t>M1</a:t>
            </a:r>
            <a:r>
              <a:rPr lang="zh-CN" altLang="en-US" dirty="0"/>
              <a:t>上的加工时间大于等于在</a:t>
            </a:r>
            <a:r>
              <a:rPr lang="en-US" altLang="zh-CN" dirty="0"/>
              <a:t>M2</a:t>
            </a:r>
            <a:r>
              <a:rPr lang="zh-CN" altLang="en-US" dirty="0"/>
              <a:t>上的加工时间（</a:t>
            </a:r>
            <a:r>
              <a:rPr lang="en-US" altLang="zh-CN" dirty="0"/>
              <a:t>N2</a:t>
            </a:r>
            <a:r>
              <a:rPr lang="zh-CN" altLang="en-US" dirty="0"/>
              <a:t>）。并按照在</a:t>
            </a:r>
            <a:r>
              <a:rPr lang="en-US" altLang="zh-CN" dirty="0"/>
              <a:t>M2</a:t>
            </a:r>
            <a:r>
              <a:rPr lang="zh-CN" altLang="en-US" dirty="0"/>
              <a:t>上加工时间非增序排序。</a:t>
            </a:r>
            <a:endParaRPr lang="en-US" altLang="zh-CN" dirty="0"/>
          </a:p>
          <a:p>
            <a:endParaRPr lang="en-US" altLang="zh-CN" dirty="0"/>
          </a:p>
          <a:p>
            <a:r>
              <a:rPr lang="zh-CN" altLang="en-US" dirty="0"/>
              <a:t>第一类当中的作业接第二类当中的作业构成满足约翰逊法则的最优调度。</a:t>
            </a:r>
            <a:endParaRPr lang="en-US" altLang="zh-CN" dirty="0"/>
          </a:p>
          <a:p>
            <a:endParaRPr lang="en-US" altLang="zh-CN" dirty="0"/>
          </a:p>
          <a:p>
            <a:r>
              <a:rPr lang="zh-CN" altLang="en-US" dirty="0"/>
              <a:t>接下来，我们通过一个实例说明，流水作业调度求解问题的求解过程。</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214</a:t>
            </a:fld>
            <a:endParaRPr lang="en-US" altLang="zh-CN"/>
          </a:p>
        </p:txBody>
      </p:sp>
    </p:spTree>
    <p:extLst>
      <p:ext uri="{BB962C8B-B14F-4D97-AF65-F5344CB8AC3E}">
        <p14:creationId xmlns:p14="http://schemas.microsoft.com/office/powerpoint/2010/main" val="30797373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例如：有六个作业，分别是</a:t>
            </a:r>
            <a:r>
              <a:rPr lang="en-US" altLang="zh-CN" dirty="0"/>
              <a:t>J1</a:t>
            </a:r>
            <a:r>
              <a:rPr lang="zh-CN" altLang="en-US" dirty="0"/>
              <a:t>，</a:t>
            </a:r>
            <a:r>
              <a:rPr lang="en-US" altLang="zh-CN" dirty="0"/>
              <a:t>J2</a:t>
            </a:r>
            <a:r>
              <a:rPr lang="zh-CN" altLang="en-US" dirty="0"/>
              <a:t>，</a:t>
            </a:r>
            <a:r>
              <a:rPr lang="en-US" altLang="zh-CN" dirty="0"/>
              <a:t>J3</a:t>
            </a:r>
            <a:r>
              <a:rPr lang="zh-CN" altLang="en-US" dirty="0"/>
              <a:t>，</a:t>
            </a:r>
            <a:r>
              <a:rPr lang="en-US" altLang="zh-CN" dirty="0"/>
              <a:t>J4</a:t>
            </a:r>
            <a:r>
              <a:rPr lang="zh-CN" altLang="en-US" dirty="0"/>
              <a:t>，</a:t>
            </a:r>
            <a:r>
              <a:rPr lang="en-US" altLang="zh-CN" dirty="0"/>
              <a:t>J5</a:t>
            </a:r>
            <a:r>
              <a:rPr lang="zh-CN" altLang="en-US" dirty="0"/>
              <a:t>，</a:t>
            </a:r>
            <a:r>
              <a:rPr lang="en-US" altLang="zh-CN" dirty="0"/>
              <a:t>J6</a:t>
            </a:r>
            <a:r>
              <a:rPr lang="zh-CN" altLang="en-US" dirty="0"/>
              <a:t>，其中</a:t>
            </a:r>
            <a:r>
              <a:rPr lang="en-US" altLang="zh-CN" dirty="0"/>
              <a:t>J1</a:t>
            </a:r>
            <a:r>
              <a:rPr lang="zh-CN" altLang="en-US" dirty="0"/>
              <a:t>在</a:t>
            </a:r>
            <a:r>
              <a:rPr lang="en-US" altLang="zh-CN" dirty="0"/>
              <a:t>M1</a:t>
            </a:r>
            <a:r>
              <a:rPr lang="zh-CN" altLang="en-US" dirty="0"/>
              <a:t>上加工的时间是</a:t>
            </a:r>
            <a:r>
              <a:rPr lang="en-US" altLang="zh-CN" dirty="0"/>
              <a:t>30</a:t>
            </a:r>
            <a:r>
              <a:rPr lang="zh-CN" altLang="en-US" dirty="0"/>
              <a:t>，在</a:t>
            </a:r>
            <a:r>
              <a:rPr lang="en-US" altLang="zh-CN" dirty="0"/>
              <a:t>M2</a:t>
            </a:r>
            <a:r>
              <a:rPr lang="zh-CN" altLang="en-US" dirty="0"/>
              <a:t>加工的时间是</a:t>
            </a:r>
            <a:r>
              <a:rPr lang="en-US" altLang="zh-CN" dirty="0"/>
              <a:t>80</a:t>
            </a:r>
            <a:r>
              <a:rPr lang="zh-CN" altLang="en-US" dirty="0"/>
              <a:t>。</a:t>
            </a:r>
            <a:r>
              <a:rPr lang="en-US" altLang="zh-CN" dirty="0"/>
              <a:t>J2</a:t>
            </a:r>
            <a:r>
              <a:rPr lang="zh-CN" altLang="en-US" dirty="0"/>
              <a:t>在</a:t>
            </a:r>
            <a:r>
              <a:rPr lang="en-US" altLang="zh-CN" dirty="0"/>
              <a:t>M1</a:t>
            </a:r>
            <a:r>
              <a:rPr lang="zh-CN" altLang="en-US" dirty="0"/>
              <a:t>上加工的时间是</a:t>
            </a:r>
            <a:r>
              <a:rPr lang="en-US" altLang="zh-CN" dirty="0"/>
              <a:t>120</a:t>
            </a:r>
            <a:r>
              <a:rPr lang="zh-CN" altLang="en-US" dirty="0"/>
              <a:t>，在</a:t>
            </a:r>
            <a:r>
              <a:rPr lang="en-US" altLang="zh-CN" dirty="0"/>
              <a:t>M2</a:t>
            </a:r>
            <a:r>
              <a:rPr lang="zh-CN" altLang="en-US" dirty="0"/>
              <a:t>加工的时间是</a:t>
            </a:r>
            <a:r>
              <a:rPr lang="en-US" altLang="zh-CN" dirty="0"/>
              <a:t>100</a:t>
            </a:r>
            <a:r>
              <a:rPr lang="zh-CN" altLang="en-US" dirty="0"/>
              <a:t>。求最佳作业安排次序及时间。</a:t>
            </a:r>
            <a:endParaRPr lang="en-US" altLang="zh-CN" dirty="0"/>
          </a:p>
          <a:p>
            <a:endParaRPr lang="en-US" altLang="zh-CN" dirty="0"/>
          </a:p>
          <a:p>
            <a:r>
              <a:rPr lang="zh-CN" altLang="en-US" dirty="0"/>
              <a:t>首先，把作业分成两类。</a:t>
            </a:r>
            <a:endParaRPr lang="en-US" altLang="zh-CN" dirty="0"/>
          </a:p>
          <a:p>
            <a:endParaRPr lang="en-US" altLang="zh-CN" dirty="0"/>
          </a:p>
          <a:p>
            <a:r>
              <a:rPr lang="zh-CN" altLang="en-US" dirty="0"/>
              <a:t>第一类作业就是</a:t>
            </a:r>
            <a:r>
              <a:rPr lang="en-US" altLang="zh-CN" dirty="0"/>
              <a:t>N1</a:t>
            </a:r>
            <a:r>
              <a:rPr lang="zh-CN" altLang="en-US" dirty="0"/>
              <a:t>，当中包含作业</a:t>
            </a:r>
            <a:r>
              <a:rPr lang="en-US" altLang="zh-CN" dirty="0"/>
              <a:t>J1</a:t>
            </a:r>
            <a:r>
              <a:rPr lang="zh-CN" altLang="en-US" dirty="0"/>
              <a:t>、</a:t>
            </a:r>
            <a:r>
              <a:rPr lang="en-US" altLang="zh-CN" dirty="0"/>
              <a:t>J3</a:t>
            </a:r>
            <a:r>
              <a:rPr lang="zh-CN" altLang="en-US" dirty="0"/>
              <a:t>、</a:t>
            </a:r>
            <a:r>
              <a:rPr lang="en-US" altLang="zh-CN" dirty="0"/>
              <a:t>J4</a:t>
            </a:r>
            <a:r>
              <a:rPr lang="zh-CN" altLang="en-US" dirty="0"/>
              <a:t>。特点是在</a:t>
            </a:r>
            <a:r>
              <a:rPr lang="en-US" altLang="zh-CN" dirty="0"/>
              <a:t>M1</a:t>
            </a:r>
            <a:r>
              <a:rPr lang="zh-CN" altLang="en-US" dirty="0"/>
              <a:t>上加工的时间要小于在</a:t>
            </a:r>
            <a:r>
              <a:rPr lang="en-US" altLang="zh-CN" dirty="0"/>
              <a:t>M2</a:t>
            </a:r>
            <a:r>
              <a:rPr lang="zh-CN" altLang="en-US" dirty="0"/>
              <a:t>加工的时间。</a:t>
            </a:r>
            <a:endParaRPr lang="en-US" altLang="zh-CN" dirty="0"/>
          </a:p>
          <a:p>
            <a:endParaRPr lang="en-US" altLang="zh-CN" dirty="0"/>
          </a:p>
          <a:p>
            <a:r>
              <a:rPr lang="zh-CN" altLang="en-US" dirty="0"/>
              <a:t>第二类作业是</a:t>
            </a:r>
            <a:r>
              <a:rPr lang="en-US" altLang="zh-CN" dirty="0"/>
              <a:t>N2</a:t>
            </a:r>
            <a:r>
              <a:rPr lang="zh-CN" altLang="en-US" dirty="0"/>
              <a:t>，当中包含</a:t>
            </a:r>
            <a:r>
              <a:rPr lang="en-US" altLang="zh-CN" dirty="0"/>
              <a:t>J2,J5,J6</a:t>
            </a:r>
            <a:r>
              <a:rPr lang="zh-CN" altLang="en-US" dirty="0"/>
              <a:t>。特点是在</a:t>
            </a:r>
            <a:r>
              <a:rPr lang="en-US" altLang="zh-CN" dirty="0"/>
              <a:t>M1</a:t>
            </a:r>
            <a:r>
              <a:rPr lang="zh-CN" altLang="en-US" dirty="0"/>
              <a:t>上加工的时间要大于在</a:t>
            </a:r>
            <a:r>
              <a:rPr lang="en-US" altLang="zh-CN" dirty="0"/>
              <a:t>M2</a:t>
            </a:r>
            <a:r>
              <a:rPr lang="zh-CN" altLang="en-US" dirty="0"/>
              <a:t>上加工时间。</a:t>
            </a:r>
            <a:endParaRPr lang="en-US" altLang="zh-CN" dirty="0"/>
          </a:p>
          <a:p>
            <a:endParaRPr lang="en-US" altLang="zh-CN" dirty="0"/>
          </a:p>
          <a:p>
            <a:r>
              <a:rPr lang="zh-CN" altLang="en-US" dirty="0"/>
              <a:t>首先我们对第一类作业当中的进行排序，按照</a:t>
            </a:r>
            <a:r>
              <a:rPr lang="en-US" altLang="zh-CN" dirty="0"/>
              <a:t>M1</a:t>
            </a:r>
            <a:r>
              <a:rPr lang="zh-CN" altLang="en-US" dirty="0"/>
              <a:t>上加工的时间非降序排列，也就是时间短的排在前面。</a:t>
            </a:r>
            <a:endParaRPr lang="en-US" altLang="zh-CN" dirty="0"/>
          </a:p>
          <a:p>
            <a:endParaRPr lang="en-US" altLang="zh-CN" dirty="0"/>
          </a:p>
          <a:p>
            <a:r>
              <a:rPr lang="zh-CN" altLang="en-US" dirty="0"/>
              <a:t>第二类，作业按</a:t>
            </a:r>
            <a:r>
              <a:rPr lang="en-US" altLang="zh-CN" dirty="0"/>
              <a:t>M2</a:t>
            </a:r>
            <a:r>
              <a:rPr lang="zh-CN" altLang="en-US" dirty="0"/>
              <a:t>上加工的时间非增序排，也就是说在</a:t>
            </a:r>
            <a:r>
              <a:rPr lang="en-US" altLang="zh-CN" dirty="0"/>
              <a:t>M2</a:t>
            </a:r>
            <a:r>
              <a:rPr lang="zh-CN" altLang="en-US" dirty="0"/>
              <a:t>上加工时间大的排在前面。</a:t>
            </a:r>
            <a:endParaRPr lang="en-US" altLang="zh-CN" dirty="0"/>
          </a:p>
          <a:p>
            <a:endParaRPr lang="en-US" altLang="zh-CN" dirty="0"/>
          </a:p>
          <a:p>
            <a:r>
              <a:rPr lang="zh-CN" altLang="en-US" dirty="0"/>
              <a:t>排完序之后，</a:t>
            </a:r>
            <a:r>
              <a:rPr lang="en-US" altLang="zh-CN" dirty="0"/>
              <a:t>N1</a:t>
            </a:r>
            <a:r>
              <a:rPr lang="zh-CN" altLang="en-US" dirty="0"/>
              <a:t>当中的作业顺序是</a:t>
            </a:r>
            <a:r>
              <a:rPr lang="en-US" altLang="zh-CN" dirty="0"/>
              <a:t>J4</a:t>
            </a:r>
            <a:r>
              <a:rPr lang="zh-CN" altLang="en-US" dirty="0"/>
              <a:t>，</a:t>
            </a:r>
            <a:r>
              <a:rPr lang="en-US" altLang="zh-CN" dirty="0"/>
              <a:t>J1, J3</a:t>
            </a:r>
            <a:r>
              <a:rPr lang="zh-CN" altLang="en-US" dirty="0"/>
              <a:t>，</a:t>
            </a:r>
            <a:r>
              <a:rPr lang="en-US" altLang="zh-CN" dirty="0"/>
              <a:t>N2</a:t>
            </a:r>
            <a:r>
              <a:rPr lang="zh-CN" altLang="en-US" dirty="0"/>
              <a:t>中作业的顺序是</a:t>
            </a:r>
            <a:r>
              <a:rPr lang="en-US" altLang="zh-CN" dirty="0"/>
              <a:t>J2</a:t>
            </a:r>
            <a:r>
              <a:rPr lang="zh-CN" altLang="en-US" dirty="0"/>
              <a:t>，</a:t>
            </a:r>
            <a:r>
              <a:rPr lang="en-US" altLang="zh-CN" dirty="0"/>
              <a:t>J5</a:t>
            </a:r>
            <a:r>
              <a:rPr lang="zh-CN" altLang="en-US" dirty="0"/>
              <a:t>，</a:t>
            </a:r>
            <a:r>
              <a:rPr lang="en-US" altLang="zh-CN" dirty="0"/>
              <a:t>J6</a:t>
            </a:r>
            <a:r>
              <a:rPr lang="zh-CN" altLang="en-US" dirty="0"/>
              <a:t>。</a:t>
            </a:r>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第一类作业接第二类作业构成作业的加工顺序即最优的次序：为</a:t>
            </a:r>
            <a:r>
              <a:rPr lang="en-US" altLang="zh-CN" dirty="0"/>
              <a:t>J4</a:t>
            </a:r>
            <a:r>
              <a:rPr lang="zh-CN" altLang="en-US" dirty="0"/>
              <a:t>，</a:t>
            </a:r>
            <a:r>
              <a:rPr lang="en-US" altLang="zh-CN" dirty="0"/>
              <a:t>J1, J3</a:t>
            </a:r>
            <a:r>
              <a:rPr lang="zh-CN" altLang="en-US" dirty="0"/>
              <a:t>，</a:t>
            </a:r>
            <a:r>
              <a:rPr lang="en-US" altLang="zh-CN" dirty="0"/>
              <a:t>J2</a:t>
            </a:r>
            <a:r>
              <a:rPr lang="zh-CN" altLang="en-US" dirty="0"/>
              <a:t>，</a:t>
            </a:r>
            <a:r>
              <a:rPr lang="en-US" altLang="zh-CN" dirty="0"/>
              <a:t>J5</a:t>
            </a:r>
            <a:r>
              <a:rPr lang="zh-CN" altLang="en-US" dirty="0"/>
              <a:t>，</a:t>
            </a:r>
            <a:r>
              <a:rPr lang="en-US" altLang="zh-CN" dirty="0"/>
              <a:t>J6</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215</a:t>
            </a:fld>
            <a:endParaRPr lang="en-US" altLang="zh-CN"/>
          </a:p>
        </p:txBody>
      </p:sp>
    </p:spTree>
    <p:extLst>
      <p:ext uri="{BB962C8B-B14F-4D97-AF65-F5344CB8AC3E}">
        <p14:creationId xmlns:p14="http://schemas.microsoft.com/office/powerpoint/2010/main" val="9020040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接下来让我们计算完成作业共需要多长时间。</a:t>
            </a:r>
            <a:endParaRPr lang="en-US" altLang="zh-CN" dirty="0"/>
          </a:p>
          <a:p>
            <a:endParaRPr lang="en-US" altLang="zh-CN" dirty="0"/>
          </a:p>
          <a:p>
            <a:r>
              <a:rPr lang="zh-CN" altLang="en-US" dirty="0"/>
              <a:t>假设作业开始加工的时间是从零时刻计算。</a:t>
            </a:r>
            <a:endParaRPr lang="en-US" altLang="zh-CN" dirty="0"/>
          </a:p>
          <a:p>
            <a:endParaRPr lang="en-US" altLang="zh-CN" dirty="0"/>
          </a:p>
          <a:p>
            <a:r>
              <a:rPr lang="zh-CN" altLang="en-US" dirty="0"/>
              <a:t>对作业</a:t>
            </a:r>
            <a:r>
              <a:rPr lang="en-US" altLang="zh-CN" dirty="0"/>
              <a:t>J4</a:t>
            </a:r>
            <a:r>
              <a:rPr lang="zh-CN" altLang="en-US" dirty="0"/>
              <a:t>，首先在</a:t>
            </a:r>
            <a:r>
              <a:rPr lang="en-US" altLang="zh-CN" dirty="0"/>
              <a:t>M1</a:t>
            </a:r>
            <a:r>
              <a:rPr lang="zh-CN" altLang="en-US" dirty="0"/>
              <a:t>上加工，在零时刻开始，耗时</a:t>
            </a:r>
            <a:r>
              <a:rPr lang="en-US" altLang="zh-CN" dirty="0"/>
              <a:t>20</a:t>
            </a:r>
            <a:r>
              <a:rPr lang="zh-CN" altLang="en-US" dirty="0"/>
              <a:t>，在</a:t>
            </a:r>
            <a:r>
              <a:rPr lang="en-US" altLang="zh-CN" dirty="0"/>
              <a:t>20</a:t>
            </a:r>
            <a:r>
              <a:rPr lang="zh-CN" altLang="en-US" dirty="0"/>
              <a:t>时刻完成。</a:t>
            </a:r>
            <a:endParaRPr lang="en-US" altLang="zh-CN" dirty="0"/>
          </a:p>
          <a:p>
            <a:endParaRPr lang="en-US" altLang="zh-CN" dirty="0"/>
          </a:p>
          <a:p>
            <a:r>
              <a:rPr lang="zh-CN" altLang="en-US" dirty="0"/>
              <a:t>然后到</a:t>
            </a:r>
            <a:r>
              <a:rPr lang="en-US" altLang="zh-CN" dirty="0"/>
              <a:t>M2</a:t>
            </a:r>
            <a:r>
              <a:rPr lang="zh-CN" altLang="en-US" dirty="0"/>
              <a:t>的加工，在</a:t>
            </a:r>
            <a:r>
              <a:rPr lang="en-US" altLang="zh-CN" dirty="0"/>
              <a:t>20</a:t>
            </a:r>
            <a:r>
              <a:rPr lang="zh-CN" altLang="en-US" dirty="0"/>
              <a:t>时刻开始耗时</a:t>
            </a:r>
            <a:r>
              <a:rPr lang="en-US" altLang="zh-CN" dirty="0"/>
              <a:t>60</a:t>
            </a:r>
            <a:r>
              <a:rPr lang="zh-CN" altLang="en-US" dirty="0"/>
              <a:t>，在</a:t>
            </a:r>
            <a:r>
              <a:rPr lang="en-US" altLang="zh-CN" dirty="0"/>
              <a:t>80</a:t>
            </a:r>
            <a:r>
              <a:rPr lang="zh-CN" altLang="en-US" dirty="0"/>
              <a:t>时刻完成。</a:t>
            </a:r>
            <a:endParaRPr lang="en-US" altLang="zh-CN" dirty="0"/>
          </a:p>
          <a:p>
            <a:endParaRPr lang="en-US" altLang="zh-CN" dirty="0"/>
          </a:p>
          <a:p>
            <a:r>
              <a:rPr lang="zh-CN" altLang="en-US" dirty="0"/>
              <a:t>对作业</a:t>
            </a:r>
            <a:r>
              <a:rPr lang="en-US" altLang="zh-CN" dirty="0"/>
              <a:t>J1 M1</a:t>
            </a:r>
            <a:r>
              <a:rPr lang="zh-CN" altLang="en-US" dirty="0"/>
              <a:t>加工完成</a:t>
            </a:r>
            <a:r>
              <a:rPr lang="en-US" altLang="zh-CN" dirty="0"/>
              <a:t>J4</a:t>
            </a:r>
            <a:r>
              <a:rPr lang="zh-CN" altLang="en-US" dirty="0"/>
              <a:t>后开始，即在</a:t>
            </a:r>
            <a:r>
              <a:rPr lang="en-US" altLang="zh-CN" dirty="0"/>
              <a:t>20</a:t>
            </a:r>
            <a:r>
              <a:rPr lang="zh-CN" altLang="en-US" dirty="0"/>
              <a:t>时刻开始耗时</a:t>
            </a:r>
            <a:r>
              <a:rPr lang="en-US" altLang="zh-CN" dirty="0"/>
              <a:t>30</a:t>
            </a:r>
            <a:r>
              <a:rPr lang="zh-CN" altLang="en-US" dirty="0"/>
              <a:t>，在</a:t>
            </a:r>
            <a:r>
              <a:rPr lang="en-US" altLang="zh-CN" dirty="0"/>
              <a:t>50</a:t>
            </a:r>
            <a:r>
              <a:rPr lang="zh-CN" altLang="en-US" dirty="0"/>
              <a:t>时刻完成，然后到</a:t>
            </a:r>
            <a:r>
              <a:rPr lang="en-US" altLang="zh-CN" dirty="0"/>
              <a:t>M2</a:t>
            </a:r>
            <a:r>
              <a:rPr lang="zh-CN" altLang="en-US" dirty="0"/>
              <a:t>上加工。</a:t>
            </a:r>
            <a:endParaRPr lang="en-US" altLang="zh-CN" dirty="0"/>
          </a:p>
          <a:p>
            <a:endParaRPr lang="en-US" altLang="zh-CN" dirty="0"/>
          </a:p>
          <a:p>
            <a:r>
              <a:rPr lang="zh-CN" altLang="en-US" dirty="0"/>
              <a:t>此时，</a:t>
            </a:r>
            <a:r>
              <a:rPr lang="en-US" altLang="zh-CN" dirty="0"/>
              <a:t>M2</a:t>
            </a:r>
            <a:r>
              <a:rPr lang="zh-CN" altLang="en-US" dirty="0"/>
              <a:t>正在加工作业</a:t>
            </a:r>
            <a:r>
              <a:rPr lang="en-US" altLang="zh-CN" dirty="0"/>
              <a:t>J4</a:t>
            </a:r>
            <a:r>
              <a:rPr lang="zh-CN" altLang="en-US" dirty="0"/>
              <a:t>，</a:t>
            </a:r>
            <a:r>
              <a:rPr lang="en-US" altLang="zh-CN" dirty="0"/>
              <a:t>J4</a:t>
            </a:r>
            <a:r>
              <a:rPr lang="zh-CN" altLang="en-US" dirty="0"/>
              <a:t>完成要等待到</a:t>
            </a:r>
            <a:r>
              <a:rPr lang="en-US" altLang="zh-CN" dirty="0"/>
              <a:t>80</a:t>
            </a:r>
            <a:r>
              <a:rPr lang="zh-CN" altLang="en-US" dirty="0"/>
              <a:t>，此刻开始耗时</a:t>
            </a:r>
            <a:r>
              <a:rPr lang="en-US" altLang="zh-CN" dirty="0"/>
              <a:t>80</a:t>
            </a:r>
            <a:r>
              <a:rPr lang="zh-CN" altLang="en-US" dirty="0"/>
              <a:t>，在</a:t>
            </a:r>
            <a:r>
              <a:rPr lang="en-US" altLang="zh-CN" dirty="0"/>
              <a:t>160</a:t>
            </a:r>
            <a:r>
              <a:rPr lang="zh-CN" altLang="en-US" dirty="0"/>
              <a:t>时刻完成。</a:t>
            </a:r>
            <a:endParaRPr lang="en-US" altLang="zh-CN" dirty="0"/>
          </a:p>
          <a:p>
            <a:endParaRPr lang="en-US" altLang="zh-CN" dirty="0"/>
          </a:p>
          <a:p>
            <a:r>
              <a:rPr lang="zh-CN" altLang="en-US" dirty="0"/>
              <a:t>对于做业</a:t>
            </a:r>
            <a:r>
              <a:rPr lang="en-US" altLang="zh-CN" dirty="0"/>
              <a:t>J3</a:t>
            </a:r>
            <a:r>
              <a:rPr lang="zh-CN" altLang="en-US" dirty="0"/>
              <a:t>，</a:t>
            </a:r>
            <a:r>
              <a:rPr lang="en-US" altLang="zh-CN" dirty="0"/>
              <a:t>M1</a:t>
            </a:r>
            <a:r>
              <a:rPr lang="zh-CN" altLang="en-US" dirty="0"/>
              <a:t>加工完成</a:t>
            </a:r>
            <a:r>
              <a:rPr lang="en-US" altLang="zh-CN" dirty="0"/>
              <a:t>J1</a:t>
            </a:r>
            <a:r>
              <a:rPr lang="zh-CN" altLang="en-US" dirty="0"/>
              <a:t>后开始，即在</a:t>
            </a:r>
            <a:r>
              <a:rPr lang="en-US" altLang="zh-CN" dirty="0"/>
              <a:t>50</a:t>
            </a:r>
            <a:r>
              <a:rPr lang="zh-CN" altLang="en-US" dirty="0"/>
              <a:t>时刻开始，耗时</a:t>
            </a:r>
            <a:r>
              <a:rPr lang="en-US" altLang="zh-CN" dirty="0"/>
              <a:t>50</a:t>
            </a:r>
            <a:r>
              <a:rPr lang="zh-CN" altLang="en-US" dirty="0"/>
              <a:t>，在</a:t>
            </a:r>
            <a:r>
              <a:rPr lang="en-US" altLang="zh-CN" dirty="0"/>
              <a:t>100</a:t>
            </a:r>
            <a:r>
              <a:rPr lang="zh-CN" altLang="en-US" dirty="0"/>
              <a:t>时刻完成，然后到</a:t>
            </a:r>
            <a:r>
              <a:rPr lang="en-US" altLang="zh-CN" dirty="0"/>
              <a:t>M2</a:t>
            </a:r>
            <a:r>
              <a:rPr lang="zh-CN" altLang="en-US" dirty="0"/>
              <a:t>厂加工。</a:t>
            </a:r>
            <a:endParaRPr lang="en-US" altLang="zh-CN" dirty="0"/>
          </a:p>
          <a:p>
            <a:endParaRPr lang="en-US" altLang="zh-CN" dirty="0"/>
          </a:p>
          <a:p>
            <a:r>
              <a:rPr lang="zh-CN" altLang="en-US" dirty="0"/>
              <a:t>此时，</a:t>
            </a:r>
            <a:r>
              <a:rPr lang="en-US" altLang="zh-CN" dirty="0"/>
              <a:t>M2</a:t>
            </a:r>
            <a:r>
              <a:rPr lang="zh-CN" altLang="en-US" dirty="0"/>
              <a:t>正在加工作业</a:t>
            </a:r>
            <a:r>
              <a:rPr lang="en-US" altLang="zh-CN" dirty="0"/>
              <a:t>J1</a:t>
            </a:r>
            <a:r>
              <a:rPr lang="zh-CN" altLang="en-US" dirty="0"/>
              <a:t>，要等待到</a:t>
            </a:r>
            <a:r>
              <a:rPr lang="en-US" altLang="zh-CN" dirty="0"/>
              <a:t>160</a:t>
            </a:r>
            <a:r>
              <a:rPr lang="zh-CN" altLang="en-US" dirty="0"/>
              <a:t>时刻开始，耗时</a:t>
            </a:r>
            <a:r>
              <a:rPr lang="en-US" altLang="zh-CN" dirty="0"/>
              <a:t>90</a:t>
            </a:r>
            <a:r>
              <a:rPr lang="zh-CN" altLang="en-US" dirty="0"/>
              <a:t>，在</a:t>
            </a:r>
            <a:r>
              <a:rPr lang="en-US" altLang="zh-CN" dirty="0"/>
              <a:t>250</a:t>
            </a:r>
            <a:r>
              <a:rPr lang="zh-CN" altLang="en-US" dirty="0"/>
              <a:t>时刻完成。。。以此类推</a:t>
            </a:r>
            <a:endParaRPr lang="en-US" altLang="zh-CN" dirty="0"/>
          </a:p>
          <a:p>
            <a:endParaRPr lang="en-US" altLang="zh-CN" dirty="0"/>
          </a:p>
          <a:p>
            <a:r>
              <a:rPr lang="zh-CN" altLang="en-US" dirty="0"/>
              <a:t>通过分析。我们不难发现，作业</a:t>
            </a:r>
            <a:r>
              <a:rPr lang="en-US" altLang="zh-CN" dirty="0"/>
              <a:t>J4</a:t>
            </a:r>
            <a:r>
              <a:rPr lang="zh-CN" altLang="en-US" dirty="0"/>
              <a:t>，</a:t>
            </a:r>
            <a:r>
              <a:rPr lang="en-US" altLang="zh-CN" dirty="0"/>
              <a:t>J1</a:t>
            </a:r>
            <a:r>
              <a:rPr lang="zh-CN" altLang="en-US" dirty="0"/>
              <a:t>，。。。， </a:t>
            </a:r>
            <a:r>
              <a:rPr lang="en-US" altLang="zh-CN" dirty="0"/>
              <a:t>J6</a:t>
            </a:r>
            <a:r>
              <a:rPr lang="zh-CN" altLang="en-US" dirty="0"/>
              <a:t>在</a:t>
            </a:r>
            <a:r>
              <a:rPr lang="en-US" altLang="zh-CN" dirty="0"/>
              <a:t>M1</a:t>
            </a:r>
            <a:r>
              <a:rPr lang="zh-CN" altLang="en-US" dirty="0"/>
              <a:t>上结束的时间点分别为</a:t>
            </a:r>
            <a:r>
              <a:rPr lang="en-US" altLang="zh-CN" dirty="0"/>
              <a:t>20</a:t>
            </a:r>
            <a:r>
              <a:rPr lang="zh-CN" altLang="en-US" dirty="0"/>
              <a:t>，</a:t>
            </a:r>
            <a:r>
              <a:rPr lang="en-US" altLang="zh-CN" dirty="0"/>
              <a:t>50</a:t>
            </a:r>
            <a:r>
              <a:rPr lang="zh-CN" altLang="en-US" dirty="0"/>
              <a:t>，。。。，</a:t>
            </a:r>
            <a:r>
              <a:rPr lang="en-US" altLang="zh-CN" dirty="0"/>
              <a:t>420</a:t>
            </a:r>
            <a:r>
              <a:rPr lang="zh-CN" altLang="en-US" dirty="0"/>
              <a:t>。</a:t>
            </a:r>
            <a:endParaRPr lang="en-US" altLang="zh-CN" dirty="0"/>
          </a:p>
          <a:p>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作业</a:t>
            </a:r>
            <a:r>
              <a:rPr lang="en-US" altLang="zh-CN" dirty="0"/>
              <a:t>J4</a:t>
            </a:r>
            <a:r>
              <a:rPr lang="zh-CN" altLang="en-US" dirty="0"/>
              <a:t>，</a:t>
            </a:r>
            <a:r>
              <a:rPr lang="en-US" altLang="zh-CN" dirty="0"/>
              <a:t>J1</a:t>
            </a:r>
            <a:r>
              <a:rPr lang="zh-CN" altLang="en-US" dirty="0"/>
              <a:t>，。。。， </a:t>
            </a:r>
            <a:r>
              <a:rPr lang="en-US" altLang="zh-CN" dirty="0"/>
              <a:t>J6</a:t>
            </a:r>
            <a:r>
              <a:rPr lang="zh-CN" altLang="en-US" dirty="0"/>
              <a:t>在</a:t>
            </a:r>
            <a:r>
              <a:rPr lang="en-US" altLang="zh-CN" dirty="0"/>
              <a:t>M2</a:t>
            </a:r>
            <a:r>
              <a:rPr lang="zh-CN" altLang="en-US" dirty="0"/>
              <a:t>上结束的时间点分别为</a:t>
            </a:r>
            <a:r>
              <a:rPr lang="en-US" altLang="zh-CN" dirty="0"/>
              <a:t>80</a:t>
            </a:r>
            <a:r>
              <a:rPr lang="zh-CN" altLang="en-US" dirty="0"/>
              <a:t>，</a:t>
            </a:r>
            <a:r>
              <a:rPr lang="en-US" altLang="zh-CN" dirty="0"/>
              <a:t>160</a:t>
            </a:r>
            <a:r>
              <a:rPr lang="zh-CN" altLang="en-US" dirty="0"/>
              <a:t>，。。。，</a:t>
            </a:r>
            <a:r>
              <a:rPr lang="en-US" altLang="zh-CN" dirty="0"/>
              <a:t>380</a:t>
            </a:r>
            <a:r>
              <a:rPr lang="zh-CN" altLang="en-US" dirty="0"/>
              <a:t>。</a:t>
            </a:r>
            <a:endParaRPr lang="en-US" altLang="zh-CN" dirty="0"/>
          </a:p>
          <a:p>
            <a:endParaRPr lang="en-US" altLang="zh-CN" dirty="0"/>
          </a:p>
          <a:p>
            <a:r>
              <a:rPr lang="zh-CN" altLang="en-US" dirty="0"/>
              <a:t>在</a:t>
            </a:r>
            <a:r>
              <a:rPr lang="en-US" altLang="zh-CN" dirty="0"/>
              <a:t>M2</a:t>
            </a:r>
            <a:r>
              <a:rPr lang="zh-CN" altLang="en-US" dirty="0"/>
              <a:t>上完</a:t>
            </a:r>
            <a:r>
              <a:rPr lang="en-US" altLang="zh-CN" dirty="0"/>
              <a:t>J5</a:t>
            </a:r>
            <a:r>
              <a:rPr lang="zh-CN" altLang="en-US" dirty="0"/>
              <a:t>之前，</a:t>
            </a:r>
            <a:r>
              <a:rPr lang="en-US" altLang="zh-CN" dirty="0"/>
              <a:t>M2</a:t>
            </a:r>
            <a:r>
              <a:rPr lang="zh-CN" altLang="en-US" dirty="0"/>
              <a:t>始终有作业积压，因此</a:t>
            </a:r>
            <a:r>
              <a:rPr lang="en-US" altLang="zh-CN" dirty="0"/>
              <a:t>M2</a:t>
            </a:r>
            <a:r>
              <a:rPr lang="zh-CN" altLang="en-US" dirty="0"/>
              <a:t>不会有空闲时间，而在</a:t>
            </a:r>
            <a:r>
              <a:rPr lang="en-US" altLang="zh-CN" dirty="0"/>
              <a:t>M2</a:t>
            </a:r>
            <a:r>
              <a:rPr lang="zh-CN" altLang="en-US" dirty="0"/>
              <a:t>完成</a:t>
            </a:r>
            <a:r>
              <a:rPr lang="en-US" altLang="zh-CN" dirty="0"/>
              <a:t>J5</a:t>
            </a:r>
            <a:r>
              <a:rPr lang="zh-CN" altLang="en-US" dirty="0"/>
              <a:t>后时刻是</a:t>
            </a:r>
            <a:r>
              <a:rPr lang="en-US" altLang="zh-CN" dirty="0"/>
              <a:t>380</a:t>
            </a:r>
            <a:r>
              <a:rPr lang="zh-CN" altLang="en-US" dirty="0"/>
              <a:t>。此刻，</a:t>
            </a:r>
            <a:r>
              <a:rPr lang="en-US" altLang="zh-CN" dirty="0"/>
              <a:t>M1</a:t>
            </a:r>
            <a:r>
              <a:rPr lang="zh-CN" altLang="en-US" dirty="0"/>
              <a:t>还未完成记录，此时</a:t>
            </a:r>
            <a:r>
              <a:rPr lang="en-US" altLang="zh-CN" dirty="0"/>
              <a:t>M2</a:t>
            </a:r>
            <a:r>
              <a:rPr lang="zh-CN" altLang="en-US" dirty="0"/>
              <a:t>等待</a:t>
            </a:r>
            <a:r>
              <a:rPr lang="en-US" altLang="zh-CN" dirty="0"/>
              <a:t>M1</a:t>
            </a:r>
            <a:r>
              <a:rPr lang="zh-CN" altLang="en-US" dirty="0"/>
              <a:t>完成记录的时间点到</a:t>
            </a:r>
            <a:r>
              <a:rPr lang="en-US" altLang="zh-CN" dirty="0"/>
              <a:t>420</a:t>
            </a:r>
            <a:r>
              <a:rPr lang="zh-CN" altLang="en-US" dirty="0"/>
              <a:t>才开始加工记录。需要耗时</a:t>
            </a:r>
            <a:r>
              <a:rPr lang="en-US" altLang="zh-CN" dirty="0"/>
              <a:t>10</a:t>
            </a:r>
            <a:r>
              <a:rPr lang="zh-CN" altLang="en-US" dirty="0"/>
              <a:t>，到</a:t>
            </a:r>
            <a:r>
              <a:rPr lang="en-US" altLang="zh-CN" dirty="0"/>
              <a:t>430</a:t>
            </a:r>
            <a:r>
              <a:rPr lang="zh-CN" altLang="en-US" dirty="0"/>
              <a:t>时刻才完成。因此，总的加工时间为</a:t>
            </a:r>
            <a:r>
              <a:rPr lang="en-US" altLang="zh-CN" dirty="0"/>
              <a:t>430</a:t>
            </a:r>
            <a:r>
              <a:rPr lang="zh-CN" altLang="en-US" dirty="0"/>
              <a:t>。</a:t>
            </a:r>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216</a:t>
            </a:fld>
            <a:endParaRPr lang="en-US" altLang="zh-CN"/>
          </a:p>
        </p:txBody>
      </p:sp>
    </p:spTree>
    <p:extLst>
      <p:ext uri="{BB962C8B-B14F-4D97-AF65-F5344CB8AC3E}">
        <p14:creationId xmlns:p14="http://schemas.microsoft.com/office/powerpoint/2010/main" val="22748396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流水作业调度的算法描述如屏幕所示，请大家在认真学习本节内容的基础上，深入理解使用动态规划方法，求解流水作业调度问题的基本原理，参考屏幕上给出的代码进行编程实践，加深理解。</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5787A47-6388-498D-AC8B-B914444E8F82}" type="slidenum">
              <a:rPr lang="zh-CN" altLang="en-US" smtClean="0"/>
              <a:pPr/>
              <a:t>217</a:t>
            </a:fld>
            <a:endParaRPr lang="en-US" altLang="zh-CN"/>
          </a:p>
        </p:txBody>
      </p:sp>
    </p:spTree>
    <p:extLst>
      <p:ext uri="{BB962C8B-B14F-4D97-AF65-F5344CB8AC3E}">
        <p14:creationId xmlns:p14="http://schemas.microsoft.com/office/powerpoint/2010/main" val="244230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9788" r="40189"/>
          <a:stretch>
            <a:fillRect/>
          </a:stretch>
        </p:blipFill>
        <p:spPr>
          <a:xfrm>
            <a:off x="1" y="1"/>
            <a:ext cx="2318993" cy="6879215"/>
          </a:xfrm>
          <a:prstGeom prst="rect">
            <a:avLst/>
          </a:prstGeom>
        </p:spPr>
      </p:pic>
      <p:sp>
        <p:nvSpPr>
          <p:cNvPr id="9" name="矩形 8"/>
          <p:cNvSpPr/>
          <p:nvPr/>
        </p:nvSpPr>
        <p:spPr>
          <a:xfrm>
            <a:off x="0" y="-1"/>
            <a:ext cx="2318993" cy="6879215"/>
          </a:xfrm>
          <a:prstGeom prst="rect">
            <a:avLst/>
          </a:prstGeom>
          <a:solidFill>
            <a:srgbClr val="7E0C6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43679" y="789084"/>
            <a:ext cx="1385468" cy="5301047"/>
            <a:chOff x="494010" y="778476"/>
            <a:chExt cx="1847290" cy="5301047"/>
          </a:xfrm>
        </p:grpSpPr>
        <p:sp>
          <p:nvSpPr>
            <p:cNvPr id="11" name="文本框 10"/>
            <p:cNvSpPr txBox="1"/>
            <p:nvPr/>
          </p:nvSpPr>
          <p:spPr>
            <a:xfrm>
              <a:off x="1356415" y="778476"/>
              <a:ext cx="984885" cy="3111500"/>
            </a:xfrm>
            <a:prstGeom prst="rect">
              <a:avLst/>
            </a:prstGeom>
            <a:noFill/>
          </p:spPr>
          <p:txBody>
            <a:bodyPr vert="eaVert" wrap="square" rtlCol="0">
              <a:spAutoFit/>
            </a:bodyPr>
            <a:lstStyle/>
            <a:p>
              <a:pPr algn="ctr"/>
              <a:r>
                <a:rPr lang="zh-CN" altLang="en-US" sz="3600" b="0" dirty="0">
                  <a:solidFill>
                    <a:schemeClr val="bg1"/>
                  </a:solidFill>
                  <a:latin typeface="华文隶书" panose="02010800040101010101" pitchFamily="2" charset="-122"/>
                  <a:ea typeface="华文隶书" panose="02010800040101010101" pitchFamily="2" charset="-122"/>
                </a:rPr>
                <a:t>允公允能</a:t>
              </a:r>
            </a:p>
          </p:txBody>
        </p:sp>
        <p:sp>
          <p:nvSpPr>
            <p:cNvPr id="12" name="文本框 11"/>
            <p:cNvSpPr txBox="1"/>
            <p:nvPr/>
          </p:nvSpPr>
          <p:spPr>
            <a:xfrm>
              <a:off x="494010" y="2968023"/>
              <a:ext cx="984885" cy="3111500"/>
            </a:xfrm>
            <a:prstGeom prst="rect">
              <a:avLst/>
            </a:prstGeom>
            <a:noFill/>
          </p:spPr>
          <p:txBody>
            <a:bodyPr vert="eaVert" wrap="square" rtlCol="0">
              <a:spAutoFit/>
            </a:bodyPr>
            <a:lstStyle/>
            <a:p>
              <a:pPr algn="ctr"/>
              <a:r>
                <a:rPr lang="zh-CN" altLang="en-US" sz="3600" b="0" kern="1200" dirty="0">
                  <a:solidFill>
                    <a:schemeClr val="bg1"/>
                  </a:solidFill>
                  <a:latin typeface="华文隶书" panose="02010800040101010101" pitchFamily="2" charset="-122"/>
                  <a:ea typeface="华文隶书" panose="02010800040101010101" pitchFamily="2" charset="-122"/>
                  <a:cs typeface="+mn-cs"/>
                </a:rPr>
                <a:t>日新月异</a:t>
              </a:r>
            </a:p>
          </p:txBody>
        </p:sp>
      </p:grpSp>
      <p:sp>
        <p:nvSpPr>
          <p:cNvPr id="13" name="矩形 12"/>
          <p:cNvSpPr/>
          <p:nvPr/>
        </p:nvSpPr>
        <p:spPr>
          <a:xfrm>
            <a:off x="1" y="-10607"/>
            <a:ext cx="2318993"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7505665" y="445443"/>
            <a:ext cx="1224971" cy="1633295"/>
            <a:chOff x="9995625" y="454847"/>
            <a:chExt cx="1737980" cy="1737980"/>
          </a:xfrm>
        </p:grpSpPr>
        <p:grpSp>
          <p:nvGrpSpPr>
            <p:cNvPr id="15" name="组合 14"/>
            <p:cNvGrpSpPr/>
            <p:nvPr/>
          </p:nvGrpSpPr>
          <p:grpSpPr>
            <a:xfrm>
              <a:off x="10270615" y="719123"/>
              <a:ext cx="1188000" cy="1188000"/>
              <a:chOff x="9655860" y="955908"/>
              <a:chExt cx="1188000" cy="1188000"/>
            </a:xfrm>
          </p:grpSpPr>
          <p:cxnSp>
            <p:nvCxnSpPr>
              <p:cNvPr id="19" name="直接连接符 18"/>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a:off x="10230734" y="1549908"/>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9995625" y="454847"/>
              <a:ext cx="1737980" cy="1737980"/>
              <a:chOff x="9655860" y="963609"/>
              <a:chExt cx="1188000" cy="1188000"/>
            </a:xfrm>
          </p:grpSpPr>
          <p:cxnSp>
            <p:nvCxnSpPr>
              <p:cNvPr id="17" name="直接连接符 16"/>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10236976" y="1557609"/>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sp>
        <p:nvSpPr>
          <p:cNvPr id="21" name="矩形 20"/>
          <p:cNvSpPr/>
          <p:nvPr/>
        </p:nvSpPr>
        <p:spPr>
          <a:xfrm>
            <a:off x="2395094" y="3397969"/>
            <a:ext cx="6745778" cy="3559269"/>
          </a:xfrm>
          <a:prstGeom prst="rect">
            <a:avLst/>
          </a:prstGeom>
          <a:blipFill dpi="0" rotWithShape="1">
            <a:blip r:embed="rId3">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958447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4A456E-5DDB-490D-A0E7-3737CA662502}" type="slidenum">
              <a:rPr lang="en-US" altLang="zh-CN" smtClean="0"/>
              <a:pPr/>
              <a:t>‹#›</a:t>
            </a:fld>
            <a:endParaRPr lang="en-US" altLang="zh-CN"/>
          </a:p>
        </p:txBody>
      </p:sp>
    </p:spTree>
    <p:extLst>
      <p:ext uri="{BB962C8B-B14F-4D97-AF65-F5344CB8AC3E}">
        <p14:creationId xmlns:p14="http://schemas.microsoft.com/office/powerpoint/2010/main" val="2471456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B2E77-FD22-41A0-BF15-020008C7BB52}" type="slidenum">
              <a:rPr lang="en-US" altLang="zh-CN" smtClean="0"/>
              <a:pPr/>
              <a:t>‹#›</a:t>
            </a:fld>
            <a:endParaRPr lang="en-US" altLang="zh-CN"/>
          </a:p>
        </p:txBody>
      </p:sp>
    </p:spTree>
    <p:extLst>
      <p:ext uri="{BB962C8B-B14F-4D97-AF65-F5344CB8AC3E}">
        <p14:creationId xmlns:p14="http://schemas.microsoft.com/office/powerpoint/2010/main" val="334492000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2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3"/>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16B2E77-FD22-41A0-BF15-020008C7BB52}" type="slidenum">
              <a:rPr lang="en-US" altLang="zh-CN" smtClean="0"/>
              <a:pPr/>
              <a:t>‹#›</a:t>
            </a:fld>
            <a:endParaRPr lang="en-US" altLang="zh-CN"/>
          </a:p>
        </p:txBody>
      </p:sp>
    </p:spTree>
    <p:extLst>
      <p:ext uri="{BB962C8B-B14F-4D97-AF65-F5344CB8AC3E}">
        <p14:creationId xmlns:p14="http://schemas.microsoft.com/office/powerpoint/2010/main" val="3009169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8F889924-2678-4DDF-86D8-FA1BA29B4E34}" type="slidenum">
              <a:rPr lang="en-US" altLang="zh-CN"/>
              <a:pPr/>
              <a:t>‹#›</a:t>
            </a:fld>
            <a:endParaRPr lang="en-US" altLang="zh-CN"/>
          </a:p>
        </p:txBody>
      </p:sp>
    </p:spTree>
    <p:extLst>
      <p:ext uri="{BB962C8B-B14F-4D97-AF65-F5344CB8AC3E}">
        <p14:creationId xmlns:p14="http://schemas.microsoft.com/office/powerpoint/2010/main" val="2413342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BBBF7-7A4A-4903-930E-BB27244E06CD}"/>
              </a:ext>
            </a:extLst>
          </p:cNvPr>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34C4444-1549-4D50-88A6-10EF9720FE54}"/>
              </a:ext>
            </a:extLst>
          </p:cNvPr>
          <p:cNvSpPr>
            <a:spLocks noGrp="1"/>
          </p:cNvSpPr>
          <p:nvPr>
            <p:ph type="body" sz="half" idx="1"/>
          </p:nvPr>
        </p:nvSpPr>
        <p:spPr>
          <a:xfrm>
            <a:off x="11826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419CF59-45EB-4D67-833B-19171B370F17}"/>
              </a:ext>
            </a:extLst>
          </p:cNvPr>
          <p:cNvSpPr>
            <a:spLocks noGrp="1"/>
          </p:cNvSpPr>
          <p:nvPr>
            <p:ph sz="half" idx="2"/>
          </p:nvPr>
        </p:nvSpPr>
        <p:spPr>
          <a:xfrm>
            <a:off x="51450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831E07FF-2B3D-4B87-957C-D77651C3AD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DE948967-1F14-484D-AF0B-565468B6BC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5B6DEF59-9ECA-45E2-B9C0-CC2E5E926181}"/>
              </a:ext>
            </a:extLst>
          </p:cNvPr>
          <p:cNvSpPr>
            <a:spLocks noGrp="1" noChangeArrowheads="1"/>
          </p:cNvSpPr>
          <p:nvPr>
            <p:ph type="sldNum" sz="quarter" idx="12"/>
          </p:nvPr>
        </p:nvSpPr>
        <p:spPr>
          <a:ln/>
        </p:spPr>
        <p:txBody>
          <a:bodyPr/>
          <a:lstStyle>
            <a:lvl1pPr>
              <a:defRPr/>
            </a:lvl1pPr>
          </a:lstStyle>
          <a:p>
            <a:pPr>
              <a:defRPr/>
            </a:pPr>
            <a:fld id="{4937E713-423D-4FA6-8EE3-53589B33F92D}" type="slidenum">
              <a:rPr lang="zh-CN" altLang="en-US"/>
              <a:pPr>
                <a:defRPr/>
              </a:pPr>
              <a:t>‹#›</a:t>
            </a:fld>
            <a:endParaRPr lang="en-US" altLang="zh-CN"/>
          </a:p>
        </p:txBody>
      </p:sp>
    </p:spTree>
    <p:extLst>
      <p:ext uri="{BB962C8B-B14F-4D97-AF65-F5344CB8AC3E}">
        <p14:creationId xmlns:p14="http://schemas.microsoft.com/office/powerpoint/2010/main" val="331509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39788" r="40189"/>
          <a:stretch>
            <a:fillRect/>
          </a:stretch>
        </p:blipFill>
        <p:spPr>
          <a:xfrm>
            <a:off x="865023" y="-5304"/>
            <a:ext cx="2318993" cy="6879215"/>
          </a:xfrm>
          <a:prstGeom prst="rect">
            <a:avLst/>
          </a:prstGeom>
        </p:spPr>
      </p:pic>
      <p:sp>
        <p:nvSpPr>
          <p:cNvPr id="12" name="矩形 11"/>
          <p:cNvSpPr/>
          <p:nvPr/>
        </p:nvSpPr>
        <p:spPr>
          <a:xfrm>
            <a:off x="865022" y="-5305"/>
            <a:ext cx="2318993" cy="6879215"/>
          </a:xfrm>
          <a:prstGeom prst="rect">
            <a:avLst/>
          </a:prstGeom>
          <a:solidFill>
            <a:srgbClr val="7E0C6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865021" y="1"/>
            <a:ext cx="2318993"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3247518" y="3813436"/>
            <a:ext cx="5896482" cy="3111155"/>
          </a:xfrm>
          <a:prstGeom prst="rect">
            <a:avLst/>
          </a:prstGeom>
          <a:blipFill dpi="0" rotWithShape="1">
            <a:blip r:embed="rId3">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7328" y="524137"/>
            <a:ext cx="1251523" cy="481027"/>
          </a:xfrm>
          <a:prstGeom prst="rect">
            <a:avLst/>
          </a:prstGeom>
        </p:spPr>
      </p:pic>
    </p:spTree>
    <p:extLst>
      <p:ext uri="{BB962C8B-B14F-4D97-AF65-F5344CB8AC3E}">
        <p14:creationId xmlns:p14="http://schemas.microsoft.com/office/powerpoint/2010/main" val="21334115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bg>
      <p:bgPr>
        <a:gradFill>
          <a:gsLst>
            <a:gs pos="11000">
              <a:srgbClr val="7E0C6E">
                <a:alpha val="75000"/>
              </a:srgbClr>
            </a:gs>
            <a:gs pos="100000">
              <a:srgbClr val="7E0C6E"/>
            </a:gs>
          </a:gsLst>
          <a:lin ang="5400000" scaled="1"/>
        </a:gradFill>
        <a:effectLst/>
      </p:bgPr>
    </p:bg>
    <p:spTree>
      <p:nvGrpSpPr>
        <p:cNvPr id="1" name=""/>
        <p:cNvGrpSpPr/>
        <p:nvPr/>
      </p:nvGrpSpPr>
      <p:grpSpPr>
        <a:xfrm>
          <a:off x="0" y="0"/>
          <a:ext cx="0" cy="0"/>
          <a:chOff x="0" y="0"/>
          <a:chExt cx="0" cy="0"/>
        </a:xfrm>
      </p:grpSpPr>
      <p:grpSp>
        <p:nvGrpSpPr>
          <p:cNvPr id="10" name="组合 9"/>
          <p:cNvGrpSpPr/>
          <p:nvPr/>
        </p:nvGrpSpPr>
        <p:grpSpPr>
          <a:xfrm flipH="1">
            <a:off x="1260248" y="0"/>
            <a:ext cx="173903" cy="3276600"/>
            <a:chOff x="4399082" y="1624876"/>
            <a:chExt cx="231871" cy="3276600"/>
          </a:xfrm>
        </p:grpSpPr>
        <p:cxnSp>
          <p:nvCxnSpPr>
            <p:cNvPr id="11" name="直接连接符 10"/>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5564838" y="-417609"/>
            <a:ext cx="5769913" cy="769321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3199838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9788" r="40189"/>
          <a:stretch>
            <a:fillRect/>
          </a:stretch>
        </p:blipFill>
        <p:spPr>
          <a:xfrm>
            <a:off x="6825007" y="1"/>
            <a:ext cx="2318993" cy="6879215"/>
          </a:xfrm>
          <a:prstGeom prst="rect">
            <a:avLst/>
          </a:prstGeom>
        </p:spPr>
      </p:pic>
      <p:sp>
        <p:nvSpPr>
          <p:cNvPr id="9" name="矩形 8"/>
          <p:cNvSpPr/>
          <p:nvPr/>
        </p:nvSpPr>
        <p:spPr>
          <a:xfrm>
            <a:off x="6848476" y="1"/>
            <a:ext cx="2318993" cy="6879215"/>
          </a:xfrm>
          <a:prstGeom prst="rect">
            <a:avLst/>
          </a:prstGeom>
          <a:solidFill>
            <a:srgbClr val="7E0C6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rot="16200000">
            <a:off x="344703" y="945768"/>
            <a:ext cx="1633295" cy="1224971"/>
            <a:chOff x="9995625" y="454847"/>
            <a:chExt cx="1737980" cy="1737980"/>
          </a:xfrm>
        </p:grpSpPr>
        <p:grpSp>
          <p:nvGrpSpPr>
            <p:cNvPr id="15" name="组合 14"/>
            <p:cNvGrpSpPr/>
            <p:nvPr/>
          </p:nvGrpSpPr>
          <p:grpSpPr>
            <a:xfrm>
              <a:off x="10270615" y="719123"/>
              <a:ext cx="1188000" cy="1188000"/>
              <a:chOff x="9655860" y="955908"/>
              <a:chExt cx="1188000" cy="1188000"/>
            </a:xfrm>
          </p:grpSpPr>
          <p:cxnSp>
            <p:nvCxnSpPr>
              <p:cNvPr id="19" name="直接连接符 18"/>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a:off x="10230734" y="1549908"/>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9995625" y="454847"/>
              <a:ext cx="1737980" cy="1737980"/>
              <a:chOff x="9655860" y="963609"/>
              <a:chExt cx="1188000" cy="1188000"/>
            </a:xfrm>
          </p:grpSpPr>
          <p:cxnSp>
            <p:nvCxnSpPr>
              <p:cNvPr id="17" name="直接连接符 16"/>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10236976" y="1557609"/>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a:off x="7292156" y="789084"/>
            <a:ext cx="1385468" cy="5301047"/>
            <a:chOff x="494010" y="778476"/>
            <a:chExt cx="1847290" cy="5301047"/>
          </a:xfrm>
        </p:grpSpPr>
        <p:sp>
          <p:nvSpPr>
            <p:cNvPr id="22" name="文本框 21"/>
            <p:cNvSpPr txBox="1"/>
            <p:nvPr/>
          </p:nvSpPr>
          <p:spPr>
            <a:xfrm>
              <a:off x="1356415" y="778476"/>
              <a:ext cx="984885" cy="3111500"/>
            </a:xfrm>
            <a:prstGeom prst="rect">
              <a:avLst/>
            </a:prstGeom>
            <a:noFill/>
          </p:spPr>
          <p:txBody>
            <a:bodyPr vert="eaVert" wrap="square" rtlCol="0">
              <a:spAutoFit/>
            </a:bodyPr>
            <a:lstStyle/>
            <a:p>
              <a:pPr algn="ctr"/>
              <a:r>
                <a:rPr lang="zh-CN" altLang="en-US" sz="3600" b="0" dirty="0">
                  <a:solidFill>
                    <a:schemeClr val="bg1"/>
                  </a:solidFill>
                  <a:latin typeface="华文隶书" panose="02010800040101010101" pitchFamily="2" charset="-122"/>
                  <a:ea typeface="华文隶书" panose="02010800040101010101" pitchFamily="2" charset="-122"/>
                </a:rPr>
                <a:t>允公允能</a:t>
              </a:r>
            </a:p>
          </p:txBody>
        </p:sp>
        <p:sp>
          <p:nvSpPr>
            <p:cNvPr id="23" name="文本框 22"/>
            <p:cNvSpPr txBox="1"/>
            <p:nvPr/>
          </p:nvSpPr>
          <p:spPr>
            <a:xfrm>
              <a:off x="494010" y="2968023"/>
              <a:ext cx="984885" cy="3111500"/>
            </a:xfrm>
            <a:prstGeom prst="rect">
              <a:avLst/>
            </a:prstGeom>
            <a:noFill/>
          </p:spPr>
          <p:txBody>
            <a:bodyPr vert="eaVert" wrap="square" rtlCol="0">
              <a:spAutoFit/>
            </a:bodyPr>
            <a:lstStyle/>
            <a:p>
              <a:pPr algn="ctr"/>
              <a:r>
                <a:rPr lang="zh-CN" altLang="en-US" sz="3600" b="0" kern="1200" dirty="0">
                  <a:solidFill>
                    <a:schemeClr val="bg1"/>
                  </a:solidFill>
                  <a:latin typeface="华文隶书" panose="02010800040101010101" pitchFamily="2" charset="-122"/>
                  <a:ea typeface="华文隶书" panose="02010800040101010101" pitchFamily="2" charset="-122"/>
                  <a:cs typeface="+mn-cs"/>
                </a:rPr>
                <a:t>日新月异</a:t>
              </a:r>
            </a:p>
          </p:txBody>
        </p:sp>
      </p:grpSp>
      <p:sp>
        <p:nvSpPr>
          <p:cNvPr id="12" name="矩形 11"/>
          <p:cNvSpPr/>
          <p:nvPr/>
        </p:nvSpPr>
        <p:spPr>
          <a:xfrm>
            <a:off x="6825007" y="-10607"/>
            <a:ext cx="2318993"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117766" y="3380899"/>
            <a:ext cx="6745778" cy="3559269"/>
          </a:xfrm>
          <a:prstGeom prst="rect">
            <a:avLst/>
          </a:prstGeom>
          <a:blipFill dpi="0" rotWithShape="1">
            <a:blip r:embed="rId3">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96966266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grpSp>
        <p:nvGrpSpPr>
          <p:cNvPr id="139" name="组合 138"/>
          <p:cNvGrpSpPr/>
          <p:nvPr/>
        </p:nvGrpSpPr>
        <p:grpSpPr>
          <a:xfrm flipH="1">
            <a:off x="397300" y="1"/>
            <a:ext cx="63360" cy="1193800"/>
            <a:chOff x="4399082" y="1624876"/>
            <a:chExt cx="231871" cy="3276600"/>
          </a:xfrm>
        </p:grpSpPr>
        <p:cxnSp>
          <p:nvCxnSpPr>
            <p:cNvPr id="140" name="直接连接符 139"/>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142" name="图片 1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7328" y="524137"/>
            <a:ext cx="1251523" cy="481027"/>
          </a:xfrm>
          <a:prstGeom prst="rect">
            <a:avLst/>
          </a:prstGeom>
        </p:spPr>
      </p:pic>
      <p:grpSp>
        <p:nvGrpSpPr>
          <p:cNvPr id="2" name="组合 1"/>
          <p:cNvGrpSpPr/>
          <p:nvPr/>
        </p:nvGrpSpPr>
        <p:grpSpPr>
          <a:xfrm>
            <a:off x="-23979" y="6359109"/>
            <a:ext cx="9230491" cy="224782"/>
            <a:chOff x="-31973" y="6359109"/>
            <a:chExt cx="12307321" cy="224782"/>
          </a:xfrm>
        </p:grpSpPr>
        <p:grpSp>
          <p:nvGrpSpPr>
            <p:cNvPr id="11" name="组合 10"/>
            <p:cNvGrpSpPr/>
            <p:nvPr/>
          </p:nvGrpSpPr>
          <p:grpSpPr>
            <a:xfrm>
              <a:off x="-31973" y="6414350"/>
              <a:ext cx="9656823" cy="114300"/>
              <a:chOff x="-111800" y="6407270"/>
              <a:chExt cx="9656823" cy="114300"/>
            </a:xfrm>
          </p:grpSpPr>
          <p:cxnSp>
            <p:nvCxnSpPr>
              <p:cNvPr id="12" name="直接连接符 11"/>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11597706" y="6414350"/>
              <a:ext cx="677642" cy="114300"/>
              <a:chOff x="11597706" y="6414350"/>
              <a:chExt cx="677642" cy="114300"/>
            </a:xfrm>
          </p:grpSpPr>
          <p:cxnSp>
            <p:nvCxnSpPr>
              <p:cNvPr id="128" name="直接连接符 127"/>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36" name="图片 135"/>
            <p:cNvPicPr>
              <a:picLocks noChangeAspect="1"/>
            </p:cNvPicPr>
            <p:nvPr/>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Tree>
    <p:extLst>
      <p:ext uri="{BB962C8B-B14F-4D97-AF65-F5344CB8AC3E}">
        <p14:creationId xmlns:p14="http://schemas.microsoft.com/office/powerpoint/2010/main" val="212478160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25766" y="160806"/>
            <a:ext cx="10595531" cy="6697194"/>
          </a:xfrm>
          <a:prstGeom prst="rect">
            <a:avLst/>
          </a:prstGeom>
        </p:spPr>
      </p:pic>
      <p:grpSp>
        <p:nvGrpSpPr>
          <p:cNvPr id="132" name="组合 131"/>
          <p:cNvGrpSpPr/>
          <p:nvPr/>
        </p:nvGrpSpPr>
        <p:grpSpPr>
          <a:xfrm flipH="1">
            <a:off x="397300" y="1"/>
            <a:ext cx="63360" cy="1193800"/>
            <a:chOff x="4399082" y="1624876"/>
            <a:chExt cx="231871" cy="3276600"/>
          </a:xfrm>
        </p:grpSpPr>
        <p:cxnSp>
          <p:nvCxnSpPr>
            <p:cNvPr id="133" name="直接连接符 132"/>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135" name="图片 1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7328" y="524137"/>
            <a:ext cx="1251523" cy="481027"/>
          </a:xfrm>
          <a:prstGeom prst="rect">
            <a:avLst/>
          </a:prstGeom>
        </p:spPr>
      </p:pic>
      <p:grpSp>
        <p:nvGrpSpPr>
          <p:cNvPr id="136" name="组合 135"/>
          <p:cNvGrpSpPr/>
          <p:nvPr/>
        </p:nvGrpSpPr>
        <p:grpSpPr>
          <a:xfrm>
            <a:off x="-23979" y="6359109"/>
            <a:ext cx="9230491" cy="224782"/>
            <a:chOff x="-31973" y="6359109"/>
            <a:chExt cx="12307321" cy="224782"/>
          </a:xfrm>
        </p:grpSpPr>
        <p:grpSp>
          <p:nvGrpSpPr>
            <p:cNvPr id="137" name="组合 136"/>
            <p:cNvGrpSpPr/>
            <p:nvPr/>
          </p:nvGrpSpPr>
          <p:grpSpPr>
            <a:xfrm>
              <a:off x="-31973" y="6414350"/>
              <a:ext cx="9656823" cy="114300"/>
              <a:chOff x="-111800" y="6407270"/>
              <a:chExt cx="9656823" cy="114300"/>
            </a:xfrm>
          </p:grpSpPr>
          <p:cxnSp>
            <p:nvCxnSpPr>
              <p:cNvPr id="148" name="直接连接符 147"/>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a:off x="11597706" y="6414350"/>
              <a:ext cx="677642" cy="114300"/>
              <a:chOff x="11597706" y="6414350"/>
              <a:chExt cx="677642" cy="114300"/>
            </a:xfrm>
          </p:grpSpPr>
          <p:cxnSp>
            <p:nvCxnSpPr>
              <p:cNvPr id="140" name="直接连接符 139"/>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39" name="图片 138"/>
            <p:cNvPicPr>
              <a:picLocks noChangeAspect="1"/>
            </p:cNvPicPr>
            <p:nvPr/>
          </p:nvPicPr>
          <p:blipFill>
            <a:blip r:embed="rId4">
              <a:duotone>
                <a:schemeClr val="accent4">
                  <a:shade val="45000"/>
                  <a:satMod val="135000"/>
                </a:schemeClr>
                <a:prstClr val="white"/>
              </a:duotone>
            </a:blip>
            <a:stretch>
              <a:fillRect/>
            </a:stretch>
          </p:blipFill>
          <p:spPr>
            <a:xfrm>
              <a:off x="9749032" y="6359109"/>
              <a:ext cx="1554456" cy="224782"/>
            </a:xfrm>
            <a:prstGeom prst="rect">
              <a:avLst/>
            </a:prstGeom>
          </p:spPr>
        </p:pic>
      </p:grpSp>
    </p:spTree>
    <p:extLst>
      <p:ext uri="{BB962C8B-B14F-4D97-AF65-F5344CB8AC3E}">
        <p14:creationId xmlns:p14="http://schemas.microsoft.com/office/powerpoint/2010/main" val="424874009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408CA5-9E82-4046-8A73-D71876E0A14C}" type="slidenum">
              <a:rPr lang="en-US" altLang="zh-CN" smtClean="0"/>
              <a:pPr/>
              <a:t>‹#›</a:t>
            </a:fld>
            <a:endParaRPr lang="en-US" altLang="zh-CN"/>
          </a:p>
        </p:txBody>
      </p:sp>
    </p:spTree>
    <p:extLst>
      <p:ext uri="{BB962C8B-B14F-4D97-AF65-F5344CB8AC3E}">
        <p14:creationId xmlns:p14="http://schemas.microsoft.com/office/powerpoint/2010/main" val="10731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FC74101-ABBF-463A-A7E9-83C57CDC6015}" type="slidenum">
              <a:rPr lang="en-US" altLang="zh-CN" smtClean="0"/>
              <a:pPr/>
              <a:t>‹#›</a:t>
            </a:fld>
            <a:endParaRPr lang="en-US" altLang="zh-CN"/>
          </a:p>
        </p:txBody>
      </p:sp>
    </p:spTree>
    <p:extLst>
      <p:ext uri="{BB962C8B-B14F-4D97-AF65-F5344CB8AC3E}">
        <p14:creationId xmlns:p14="http://schemas.microsoft.com/office/powerpoint/2010/main" val="117648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666E6F-0361-4CE7-9C49-32D0F94BDBDA}" type="slidenum">
              <a:rPr lang="en-US" altLang="zh-CN" smtClean="0"/>
              <a:pPr/>
              <a:t>‹#›</a:t>
            </a:fld>
            <a:endParaRPr lang="en-US" altLang="zh-CN"/>
          </a:p>
        </p:txBody>
      </p:sp>
    </p:spTree>
    <p:extLst>
      <p:ext uri="{BB962C8B-B14F-4D97-AF65-F5344CB8AC3E}">
        <p14:creationId xmlns:p14="http://schemas.microsoft.com/office/powerpoint/2010/main" val="690460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16B2E77-FD22-41A0-BF15-020008C7BB52}" type="slidenum">
              <a:rPr lang="en-US" altLang="zh-CN" smtClean="0"/>
              <a:pPr/>
              <a:t>‹#›</a:t>
            </a:fld>
            <a:endParaRPr lang="en-US" altLang="zh-CN"/>
          </a:p>
        </p:txBody>
      </p:sp>
    </p:spTree>
    <p:extLst>
      <p:ext uri="{BB962C8B-B14F-4D97-AF65-F5344CB8AC3E}">
        <p14:creationId xmlns:p14="http://schemas.microsoft.com/office/powerpoint/2010/main" val="397764396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9.bin"/><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25.wmf"/><Relationship Id="rId5" Type="http://schemas.openxmlformats.org/officeDocument/2006/relationships/oleObject" Target="../embeddings/oleObject11.bin"/><Relationship Id="rId4" Type="http://schemas.openxmlformats.org/officeDocument/2006/relationships/image" Target="../media/image24.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3.bin"/><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4.bin"/><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customXml" Target="../ink/ink1.xml"/></Relationships>
</file>

<file path=ppt/slides/_rels/slide1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customXml" Target="../ink/ink2.xml"/></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customXml" Target="../ink/ink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5.png"/><Relationship Id="rId4" Type="http://schemas.openxmlformats.org/officeDocument/2006/relationships/notesSlide" Target="../notesSlides/notesSlide72.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douyin.com/video/7418145341473672489" TargetMode="Externa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15.bin"/><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16.bin"/><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1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8" Type="http://schemas.openxmlformats.org/officeDocument/2006/relationships/hyperlink" Target="https://www.bilibili.com/video/BV1Ew41117Ap?spm_id_from=333.788.recommend_more_video.-1&amp;vd_source=5b312e5aac65e2287383b8eb8444ed24" TargetMode="External"/><Relationship Id="rId3" Type="http://schemas.openxmlformats.org/officeDocument/2006/relationships/oleObject" Target="../embeddings/oleObject17.bin"/><Relationship Id="rId7" Type="http://schemas.openxmlformats.org/officeDocument/2006/relationships/image" Target="../media/image78.wmf"/><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oleObject" Target="../embeddings/oleObject16.bin"/><Relationship Id="rId5" Type="http://schemas.openxmlformats.org/officeDocument/2006/relationships/image" Target="../media/image82.png"/><Relationship Id="rId4" Type="http://schemas.openxmlformats.org/officeDocument/2006/relationships/image" Target="../media/image81.w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16.bin"/><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wmf"/></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18.bin"/><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19.bin"/><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20.bin"/><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20.bin"/><Relationship Id="rId1" Type="http://schemas.openxmlformats.org/officeDocument/2006/relationships/slideLayout" Target="../slideLayouts/slideLayout5.xml"/><Relationship Id="rId5" Type="http://schemas.openxmlformats.org/officeDocument/2006/relationships/image" Target="../media/image95.wmf"/><Relationship Id="rId4" Type="http://schemas.openxmlformats.org/officeDocument/2006/relationships/oleObject" Target="../embeddings/oleObject21.bin"/></Relationships>
</file>

<file path=ppt/slides/_rels/slide1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100.jpeg"/><Relationship Id="rId4" Type="http://schemas.openxmlformats.org/officeDocument/2006/relationships/image" Target="../media/image99.jpeg"/></Relationships>
</file>

<file path=ppt/slides/_rels/slide2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2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1.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2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117.png"/></Relationships>
</file>

<file path=ppt/slides/_rels/slide2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5.xml"/><Relationship Id="rId1" Type="http://schemas.openxmlformats.org/officeDocument/2006/relationships/slideLayout" Target="../slideLayouts/slideLayout5.xml"/><Relationship Id="rId5" Type="http://schemas.openxmlformats.org/officeDocument/2006/relationships/image" Target="../media/image131.png"/><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7.xml"/><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0.xml"/><Relationship Id="rId1" Type="http://schemas.openxmlformats.org/officeDocument/2006/relationships/slideLayout" Target="../slideLayouts/slideLayout5.xml"/><Relationship Id="rId5" Type="http://schemas.openxmlformats.org/officeDocument/2006/relationships/image" Target="../media/image136.png"/><Relationship Id="rId4" Type="http://schemas.openxmlformats.org/officeDocument/2006/relationships/image" Target="../media/image135.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24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 Id="rId4" Type="http://schemas.openxmlformats.org/officeDocument/2006/relationships/image" Target="../media/image141.png"/></Relationships>
</file>

<file path=ppt/slides/_rels/slide242.xml.rels><?xml version="1.0" encoding="UTF-8" standalone="yes"?>
<Relationships xmlns="http://schemas.openxmlformats.org/package/2006/relationships"><Relationship Id="rId2" Type="http://schemas.openxmlformats.org/officeDocument/2006/relationships/hyperlink" Target="https://www.bilibili.com/video/BV14Z4y1X7ZL/?vd_source=5b312e5aac65e2287383b8eb8444ed24" TargetMode="External"/><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4.bin"/><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5.bin"/><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6.bin"/><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7.bin"/><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5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9.bin"/><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5.wmf"/><Relationship Id="rId5" Type="http://schemas.openxmlformats.org/officeDocument/2006/relationships/oleObject" Target="../embeddings/oleObject11.bin"/><Relationship Id="rId4" Type="http://schemas.openxmlformats.org/officeDocument/2006/relationships/image" Target="../media/image24.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3.bin"/><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4.bin"/><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bilibili.com/video/BV1uEQaYkEk6/?vd_source=5b312e5aac65e2287383b8eb8444ed24" TargetMode="Externa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3.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4.bin"/><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5.bin"/><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ctrTitle" idx="4294967295"/>
          </p:nvPr>
        </p:nvSpPr>
        <p:spPr>
          <a:xfrm>
            <a:off x="1093185" y="2329969"/>
            <a:ext cx="8064500" cy="1081087"/>
          </a:xfrm>
        </p:spPr>
        <p:txBody>
          <a:bodyPr/>
          <a:lstStyle/>
          <a:p>
            <a:pPr algn="ctr"/>
            <a:r>
              <a:rPr lang="zh-CN" altLang="en-US" sz="3600" dirty="0">
                <a:solidFill>
                  <a:srgbClr val="800000"/>
                </a:solidFill>
                <a:effectLst>
                  <a:outerShdw blurRad="38100" dist="38100" dir="2700000" algn="tl">
                    <a:srgbClr val="C0C0C0"/>
                  </a:outerShdw>
                </a:effectLst>
                <a:latin typeface="黑体" pitchFamily="2" charset="-122"/>
                <a:ea typeface="黑体" pitchFamily="2" charset="-122"/>
              </a:rPr>
              <a:t>第</a:t>
            </a:r>
            <a:r>
              <a:rPr lang="en-US" altLang="zh-CN" sz="3600" dirty="0">
                <a:solidFill>
                  <a:srgbClr val="800000"/>
                </a:solidFill>
                <a:effectLst>
                  <a:outerShdw blurRad="38100" dist="38100" dir="2700000" algn="tl">
                    <a:srgbClr val="C0C0C0"/>
                  </a:outerShdw>
                </a:effectLst>
                <a:latin typeface="黑体" pitchFamily="2" charset="-122"/>
                <a:ea typeface="黑体" pitchFamily="2" charset="-122"/>
              </a:rPr>
              <a:t>6</a:t>
            </a:r>
            <a:r>
              <a:rPr lang="zh-CN" altLang="en-US" sz="3600" dirty="0">
                <a:solidFill>
                  <a:srgbClr val="800000"/>
                </a:solidFill>
                <a:effectLst>
                  <a:outerShdw blurRad="38100" dist="38100" dir="2700000" algn="tl">
                    <a:srgbClr val="C0C0C0"/>
                  </a:outerShdw>
                </a:effectLst>
                <a:latin typeface="黑体" pitchFamily="2" charset="-122"/>
                <a:ea typeface="黑体" pitchFamily="2" charset="-122"/>
              </a:rPr>
              <a:t>章  动态规划</a:t>
            </a:r>
          </a:p>
        </p:txBody>
      </p:sp>
      <p:sp>
        <p:nvSpPr>
          <p:cNvPr id="3" name="Rectangle 6"/>
          <p:cNvSpPr>
            <a:spLocks noGrp="1" noChangeArrowheads="1"/>
          </p:cNvSpPr>
          <p:nvPr>
            <p:ph type="sldNum" sz="quarter" idx="4294967295"/>
          </p:nvPr>
        </p:nvSpPr>
        <p:spPr>
          <a:xfrm>
            <a:off x="7086600" y="6356350"/>
            <a:ext cx="2057400" cy="365125"/>
          </a:xfrm>
        </p:spPr>
        <p:txBody>
          <a:bodyPr/>
          <a:lstStyle/>
          <a:p>
            <a:fld id="{1C0B46DE-C72A-4F6F-8595-3D2BF5374B59}" type="slidenum">
              <a:rPr lang="en-US" altLang="zh-CN"/>
              <a:pPr/>
              <a:t>1</a:t>
            </a:fld>
            <a:endParaRPr lang="en-US" altLang="zh-CN"/>
          </a:p>
        </p:txBody>
      </p:sp>
      <p:pic>
        <p:nvPicPr>
          <p:cNvPr id="2" name="图片 1">
            <a:extLst>
              <a:ext uri="{FF2B5EF4-FFF2-40B4-BE49-F238E27FC236}">
                <a16:creationId xmlns:a16="http://schemas.microsoft.com/office/drawing/2014/main" id="{124C7CE8-1628-3AC3-779B-B401BDEBAE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921" y="969318"/>
            <a:ext cx="2665029" cy="768235"/>
          </a:xfrm>
          <a:prstGeom prst="rect">
            <a:avLst/>
          </a:prstGeom>
        </p:spPr>
      </p:pic>
      <p:sp>
        <p:nvSpPr>
          <p:cNvPr id="4" name="文本框 3">
            <a:extLst>
              <a:ext uri="{FF2B5EF4-FFF2-40B4-BE49-F238E27FC236}">
                <a16:creationId xmlns:a16="http://schemas.microsoft.com/office/drawing/2014/main" id="{4D12E982-3E3B-4227-5A65-6FAE2AD98354}"/>
              </a:ext>
            </a:extLst>
          </p:cNvPr>
          <p:cNvSpPr txBox="1"/>
          <p:nvPr/>
        </p:nvSpPr>
        <p:spPr>
          <a:xfrm>
            <a:off x="2935272" y="3716300"/>
            <a:ext cx="4665406" cy="966547"/>
          </a:xfrm>
          <a:prstGeom prst="rect">
            <a:avLst/>
          </a:prstGeom>
          <a:noFill/>
        </p:spPr>
        <p:txBody>
          <a:bodyPr wrap="square">
            <a:spAutoFit/>
          </a:bodyPr>
          <a:lstStyle/>
          <a:p>
            <a:pPr algn="ctr">
              <a:lnSpc>
                <a:spcPct val="150000"/>
              </a:lnSpc>
            </a:pPr>
            <a:r>
              <a:rPr kumimoji="1" lang="zh-CN" altLang="en-US" sz="2000" dirty="0"/>
              <a:t>授课人：乔亚琼</a:t>
            </a:r>
          </a:p>
          <a:p>
            <a:pPr algn="ctr">
              <a:lnSpc>
                <a:spcPct val="150000"/>
              </a:lnSpc>
            </a:pPr>
            <a:r>
              <a:rPr kumimoji="1" lang="en-US" altLang="zh-CN" sz="2000" dirty="0"/>
              <a:t>2025</a:t>
            </a:r>
            <a:r>
              <a:rPr kumimoji="1" lang="zh-CN" altLang="en-US" sz="2000" dirty="0"/>
              <a:t>年</a:t>
            </a:r>
            <a:r>
              <a:rPr kumimoji="1" lang="en-US" altLang="zh-CN" sz="2000" dirty="0"/>
              <a:t>4</a:t>
            </a:r>
            <a:r>
              <a:rPr kumimoji="1" lang="zh-CN" altLang="en-US" sz="2000" dirty="0"/>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12488143-6CD5-46AB-8544-CAA2A5FF17C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3B275B-1079-4C84-A3BE-5E2842457452}" type="slidenum">
              <a:rPr kumimoji="0" lang="zh-CN" altLang="en-US" sz="1400" smtClean="0"/>
              <a:pPr>
                <a:spcBef>
                  <a:spcPct val="0"/>
                </a:spcBef>
                <a:buClrTx/>
                <a:buSzTx/>
                <a:buFontTx/>
                <a:buNone/>
              </a:pPr>
              <a:t>10</a:t>
            </a:fld>
            <a:endParaRPr kumimoji="0" lang="en-US" altLang="zh-CN" sz="1400"/>
          </a:p>
        </p:txBody>
      </p:sp>
      <p:sp>
        <p:nvSpPr>
          <p:cNvPr id="9219" name="Rectangle 2">
            <a:extLst>
              <a:ext uri="{FF2B5EF4-FFF2-40B4-BE49-F238E27FC236}">
                <a16:creationId xmlns:a16="http://schemas.microsoft.com/office/drawing/2014/main" id="{2442FD41-D1DF-460E-B602-EE9C896AE945}"/>
              </a:ext>
            </a:extLst>
          </p:cNvPr>
          <p:cNvSpPr>
            <a:spLocks noGrp="1" noChangeArrowheads="1"/>
          </p:cNvSpPr>
          <p:nvPr>
            <p:ph type="title" idx="4294967295"/>
          </p:nvPr>
        </p:nvSpPr>
        <p:spPr>
          <a:xfrm>
            <a:off x="467544" y="365125"/>
            <a:ext cx="7886700" cy="1325563"/>
          </a:xfrm>
        </p:spPr>
        <p:txBody>
          <a:bodyPr/>
          <a:lstStyle/>
          <a:p>
            <a:pPr eaLnBrk="1" hangingPunct="1"/>
            <a:r>
              <a:rPr lang="zh-CN" altLang="en-US" dirty="0"/>
              <a:t>动态规划应用</a:t>
            </a:r>
          </a:p>
        </p:txBody>
      </p:sp>
      <p:sp>
        <p:nvSpPr>
          <p:cNvPr id="3" name="文本框 2">
            <a:extLst>
              <a:ext uri="{FF2B5EF4-FFF2-40B4-BE49-F238E27FC236}">
                <a16:creationId xmlns:a16="http://schemas.microsoft.com/office/drawing/2014/main" id="{15B095BA-AE3C-F39A-2F55-C699C0B862F6}"/>
              </a:ext>
            </a:extLst>
          </p:cNvPr>
          <p:cNvSpPr txBox="1"/>
          <p:nvPr/>
        </p:nvSpPr>
        <p:spPr>
          <a:xfrm>
            <a:off x="477255" y="1546805"/>
            <a:ext cx="8352928" cy="4778680"/>
          </a:xfrm>
          <a:prstGeom prst="rect">
            <a:avLst/>
          </a:prstGeom>
          <a:noFill/>
        </p:spPr>
        <p:txBody>
          <a:bodyPr wrap="square">
            <a:spAutoFit/>
          </a:bodyPr>
          <a:lstStyle/>
          <a:p>
            <a:pPr algn="l">
              <a:lnSpc>
                <a:spcPct val="150000"/>
              </a:lnSpc>
              <a:spcBef>
                <a:spcPts val="600"/>
              </a:spcBef>
              <a:spcAft>
                <a:spcPts val="600"/>
              </a:spcAft>
            </a:pPr>
            <a:r>
              <a:rPr lang="en-US" altLang="zh-CN" sz="2800" b="1" i="0" dirty="0">
                <a:solidFill>
                  <a:srgbClr val="000000"/>
                </a:solidFill>
                <a:effectLst/>
                <a:latin typeface="Inter"/>
              </a:rPr>
              <a:t>2.</a:t>
            </a:r>
            <a:r>
              <a:rPr lang="zh-CN" altLang="en-US" sz="2800" b="1" i="0" dirty="0">
                <a:solidFill>
                  <a:srgbClr val="000000"/>
                </a:solidFill>
                <a:effectLst/>
                <a:latin typeface="Inter"/>
              </a:rPr>
              <a:t>控制论</a:t>
            </a:r>
            <a:endParaRPr lang="zh-CN" altLang="en-US" sz="2800" b="0" i="0" dirty="0">
              <a:solidFill>
                <a:srgbClr val="000000"/>
              </a:solidFill>
              <a:effectLst/>
              <a:latin typeface="Inter"/>
            </a:endParaRPr>
          </a:p>
          <a:p>
            <a:pPr marL="914400" lvl="1" indent="-457200" algn="l">
              <a:lnSpc>
                <a:spcPct val="150000"/>
              </a:lnSpc>
              <a:spcBef>
                <a:spcPts val="300"/>
              </a:spcBef>
              <a:spcAft>
                <a:spcPts val="600"/>
              </a:spcAft>
              <a:buFont typeface="Arial" panose="020B0604020202020204" pitchFamily="34" charset="0"/>
              <a:buChar char="•"/>
            </a:pPr>
            <a:r>
              <a:rPr lang="zh-CN" altLang="en-US" sz="2800" b="0" i="0" dirty="0">
                <a:solidFill>
                  <a:srgbClr val="000000"/>
                </a:solidFill>
                <a:effectLst/>
                <a:latin typeface="Inter"/>
              </a:rPr>
              <a:t>在机器人运动控制中，要使机器人从初始状态以最优的能量消耗、最短的时间到达目标状态，动态规划可以帮助设计控制策略。</a:t>
            </a:r>
            <a:endParaRPr lang="en-US" altLang="zh-CN" sz="2800" b="0" i="0" dirty="0">
              <a:solidFill>
                <a:srgbClr val="000000"/>
              </a:solidFill>
              <a:effectLst/>
              <a:latin typeface="Inter"/>
            </a:endParaRPr>
          </a:p>
          <a:p>
            <a:pPr marL="914400" lvl="1" indent="-457200" algn="l">
              <a:lnSpc>
                <a:spcPct val="150000"/>
              </a:lnSpc>
              <a:spcBef>
                <a:spcPts val="300"/>
              </a:spcBef>
              <a:spcAft>
                <a:spcPts val="600"/>
              </a:spcAft>
              <a:buFont typeface="Arial" panose="020B0604020202020204" pitchFamily="34" charset="0"/>
              <a:buChar char="•"/>
            </a:pPr>
            <a:r>
              <a:rPr lang="zh-CN" altLang="en-US" sz="2800" b="0" i="0" dirty="0">
                <a:solidFill>
                  <a:srgbClr val="000000"/>
                </a:solidFill>
                <a:effectLst/>
                <a:latin typeface="Inter"/>
              </a:rPr>
              <a:t>在工业生产过程控制中，对于调节生产参数以达到产量最大化、成本最小化等目标，动态规划提供了有效的求解方法。</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B39E8F57-9E45-4CF7-B2FB-A84C18DBE31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F7D7713-2945-4FEC-BC19-9A725F99C296}" type="slidenum">
              <a:rPr kumimoji="0" lang="zh-CN" altLang="en-US" sz="1400" smtClean="0"/>
              <a:pPr>
                <a:spcBef>
                  <a:spcPct val="0"/>
                </a:spcBef>
                <a:buClrTx/>
                <a:buSzTx/>
                <a:buFontTx/>
                <a:buNone/>
              </a:pPr>
              <a:t>100</a:t>
            </a:fld>
            <a:endParaRPr kumimoji="0" lang="en-US" altLang="zh-CN" sz="1400"/>
          </a:p>
        </p:txBody>
      </p:sp>
      <p:sp>
        <p:nvSpPr>
          <p:cNvPr id="43011" name="Rectangle 2">
            <a:extLst>
              <a:ext uri="{FF2B5EF4-FFF2-40B4-BE49-F238E27FC236}">
                <a16:creationId xmlns:a16="http://schemas.microsoft.com/office/drawing/2014/main" id="{7579E7C2-BD8C-435E-BD65-9939115F0DFE}"/>
              </a:ext>
            </a:extLst>
          </p:cNvPr>
          <p:cNvSpPr>
            <a:spLocks noGrp="1" noChangeArrowheads="1"/>
          </p:cNvSpPr>
          <p:nvPr>
            <p:ph type="title" idx="4294967295"/>
          </p:nvPr>
        </p:nvSpPr>
        <p:spPr>
          <a:xfrm>
            <a:off x="755576" y="320675"/>
            <a:ext cx="7886700" cy="1325563"/>
          </a:xfrm>
        </p:spPr>
        <p:txBody>
          <a:bodyPr/>
          <a:lstStyle/>
          <a:p>
            <a:pPr eaLnBrk="1" hangingPunct="1"/>
            <a:r>
              <a:rPr lang="zh-CN" altLang="en-US" dirty="0"/>
              <a:t>分段的最小二乘</a:t>
            </a:r>
            <a:endParaRPr lang="en-US" altLang="zh-CN" dirty="0"/>
          </a:p>
        </p:txBody>
      </p:sp>
      <p:sp>
        <p:nvSpPr>
          <p:cNvPr id="43012" name="Rectangle 3">
            <a:extLst>
              <a:ext uri="{FF2B5EF4-FFF2-40B4-BE49-F238E27FC236}">
                <a16:creationId xmlns:a16="http://schemas.microsoft.com/office/drawing/2014/main" id="{1B2B5DDD-DB44-418F-ADB5-8E1ADB135A08}"/>
              </a:ext>
            </a:extLst>
          </p:cNvPr>
          <p:cNvSpPr>
            <a:spLocks noGrp="1" noChangeArrowheads="1"/>
          </p:cNvSpPr>
          <p:nvPr>
            <p:ph type="body" idx="4294967295"/>
          </p:nvPr>
        </p:nvSpPr>
        <p:spPr>
          <a:xfrm>
            <a:off x="628650" y="1630537"/>
            <a:ext cx="7886700" cy="4351338"/>
          </a:xfrm>
        </p:spPr>
        <p:txBody>
          <a:bodyPr>
            <a:normAutofit fontScale="92500" lnSpcReduction="20000"/>
          </a:bodyPr>
          <a:lstStyle/>
          <a:p>
            <a:pPr eaLnBrk="1" hangingPunct="1">
              <a:lnSpc>
                <a:spcPct val="150000"/>
              </a:lnSpc>
            </a:pPr>
            <a:r>
              <a:rPr lang="zh-CN" altLang="en-US" sz="2800" dirty="0"/>
              <a:t>分段的最小二乘问题，问题形式化</a:t>
            </a:r>
          </a:p>
          <a:p>
            <a:pPr eaLnBrk="1" hangingPunct="1">
              <a:lnSpc>
                <a:spcPct val="150000"/>
              </a:lnSpc>
            </a:pPr>
            <a:r>
              <a:rPr lang="zh-CN" altLang="en-US" sz="2800" dirty="0"/>
              <a:t>给定一组点</a:t>
            </a:r>
            <a:r>
              <a:rPr lang="en-US" altLang="zh-CN" sz="2800" dirty="0"/>
              <a:t>(x</a:t>
            </a:r>
            <a:r>
              <a:rPr lang="en-US" altLang="zh-CN" sz="4400" baseline="-25000" dirty="0"/>
              <a:t>1</a:t>
            </a:r>
            <a:r>
              <a:rPr lang="en-US" altLang="zh-CN" sz="2800" dirty="0"/>
              <a:t>, y</a:t>
            </a:r>
            <a:r>
              <a:rPr lang="en-US" altLang="zh-CN" sz="4400" baseline="-25000" dirty="0"/>
              <a:t>1</a:t>
            </a:r>
            <a:r>
              <a:rPr lang="en-US" altLang="zh-CN" sz="2800" dirty="0"/>
              <a:t>), (x</a:t>
            </a:r>
            <a:r>
              <a:rPr lang="en-US" altLang="zh-CN" sz="4400" baseline="-25000" dirty="0"/>
              <a:t>2</a:t>
            </a:r>
            <a:r>
              <a:rPr lang="en-US" altLang="zh-CN" sz="2800" dirty="0"/>
              <a:t>, y</a:t>
            </a:r>
            <a:r>
              <a:rPr lang="en-US" altLang="zh-CN" sz="4400" baseline="-25000" dirty="0"/>
              <a:t>2</a:t>
            </a:r>
            <a:r>
              <a:rPr lang="en-US" altLang="zh-CN" sz="2800" dirty="0"/>
              <a:t>) , . . . , (</a:t>
            </a:r>
            <a:r>
              <a:rPr lang="en-US" altLang="zh-CN" sz="2800" dirty="0" err="1"/>
              <a:t>x</a:t>
            </a:r>
            <a:r>
              <a:rPr lang="en-US" altLang="zh-CN" sz="4400" baseline="-25000" dirty="0" err="1"/>
              <a:t>n</a:t>
            </a:r>
            <a:r>
              <a:rPr lang="en-US" altLang="zh-CN" sz="2800" dirty="0"/>
              <a:t>, </a:t>
            </a:r>
            <a:r>
              <a:rPr lang="en-US" altLang="zh-CN" sz="2800" dirty="0" err="1"/>
              <a:t>y</a:t>
            </a:r>
            <a:r>
              <a:rPr lang="en-US" altLang="zh-CN" sz="4400" baseline="-25000" dirty="0" err="1"/>
              <a:t>n</a:t>
            </a:r>
            <a:r>
              <a:rPr lang="en-US" altLang="zh-CN" sz="2800" dirty="0"/>
              <a:t>) ，</a:t>
            </a:r>
            <a:r>
              <a:rPr lang="zh-CN" altLang="en-US" sz="2800" dirty="0"/>
              <a:t>其中</a:t>
            </a:r>
            <a:r>
              <a:rPr lang="en-US" altLang="zh-CN" sz="2800" dirty="0"/>
              <a:t>x</a:t>
            </a:r>
            <a:r>
              <a:rPr lang="en-US" altLang="zh-CN" sz="4400" baseline="-25000" dirty="0"/>
              <a:t>1 </a:t>
            </a:r>
            <a:r>
              <a:rPr lang="en-US" altLang="zh-CN" sz="2800" dirty="0"/>
              <a:t>&lt; x</a:t>
            </a:r>
            <a:r>
              <a:rPr lang="en-US" altLang="zh-CN" sz="4400" baseline="-25000" dirty="0"/>
              <a:t>2 </a:t>
            </a:r>
            <a:r>
              <a:rPr lang="en-US" altLang="zh-CN" sz="2800" dirty="0"/>
              <a:t>&lt; ... &lt; </a:t>
            </a:r>
            <a:r>
              <a:rPr lang="en-US" altLang="zh-CN" sz="2800" dirty="0" err="1"/>
              <a:t>x</a:t>
            </a:r>
            <a:r>
              <a:rPr lang="en-US" altLang="zh-CN" sz="4400" baseline="-25000" dirty="0" err="1"/>
              <a:t>n</a:t>
            </a:r>
            <a:endParaRPr lang="en-US" altLang="zh-CN" sz="4400" baseline="-25000" dirty="0"/>
          </a:p>
          <a:p>
            <a:pPr eaLnBrk="1" hangingPunct="1">
              <a:lnSpc>
                <a:spcPct val="150000"/>
              </a:lnSpc>
            </a:pPr>
            <a:r>
              <a:rPr lang="zh-CN" altLang="en-US" sz="2800" dirty="0"/>
              <a:t>寻找一组直线使得：在所有直线上的</a:t>
            </a:r>
            <a:r>
              <a:rPr lang="zh-CN" altLang="en-US" sz="2800" b="1" dirty="0"/>
              <a:t>平方误差之和</a:t>
            </a:r>
            <a:r>
              <a:rPr lang="en-US" altLang="zh-CN" sz="2800" dirty="0"/>
              <a:t>E，</a:t>
            </a:r>
            <a:r>
              <a:rPr lang="zh-CN" altLang="en-US" sz="2800" b="1" dirty="0"/>
              <a:t>直线的数目</a:t>
            </a:r>
            <a:r>
              <a:rPr lang="en-US" altLang="zh-CN" sz="2800" dirty="0"/>
              <a:t>L</a:t>
            </a:r>
            <a:r>
              <a:rPr lang="zh-CN" altLang="en-US" sz="2800" dirty="0"/>
              <a:t>之间找到一个好的平衡</a:t>
            </a:r>
            <a:endParaRPr lang="en-US" altLang="zh-CN" sz="2800" dirty="0"/>
          </a:p>
          <a:p>
            <a:pPr eaLnBrk="1" hangingPunct="1">
              <a:lnSpc>
                <a:spcPct val="150000"/>
              </a:lnSpc>
            </a:pPr>
            <a:r>
              <a:rPr lang="zh-CN" altLang="en-US" sz="2600" dirty="0"/>
              <a:t>因此定义</a:t>
            </a:r>
            <a:r>
              <a:rPr lang="zh-CN" altLang="en-US" sz="2600" b="1" dirty="0">
                <a:solidFill>
                  <a:schemeClr val="accent1"/>
                </a:solidFill>
              </a:rPr>
              <a:t>罚分</a:t>
            </a:r>
            <a:r>
              <a:rPr lang="zh-CN" altLang="en-US" sz="2600" dirty="0"/>
              <a:t>度量函数</a:t>
            </a:r>
            <a:r>
              <a:rPr lang="en-US" altLang="zh-CN" sz="2600" dirty="0"/>
              <a:t>:  </a:t>
            </a:r>
            <a:r>
              <a:rPr lang="en-US" altLang="zh-CN" sz="3000" b="1" dirty="0">
                <a:solidFill>
                  <a:schemeClr val="accent1"/>
                </a:solidFill>
              </a:rPr>
              <a:t>E + c L</a:t>
            </a:r>
            <a:r>
              <a:rPr lang="en-US" altLang="zh-CN" sz="2600" dirty="0"/>
              <a:t>, </a:t>
            </a:r>
            <a:r>
              <a:rPr lang="zh-CN" altLang="en-US" sz="2600" dirty="0"/>
              <a:t>其中 </a:t>
            </a:r>
            <a:r>
              <a:rPr lang="en-US" altLang="zh-CN" sz="2600" dirty="0"/>
              <a:t>c &gt; 0</a:t>
            </a:r>
            <a:r>
              <a:rPr lang="zh-CN" altLang="en-US" sz="2600" dirty="0"/>
              <a:t>是某一个常数</a:t>
            </a:r>
            <a:r>
              <a:rPr lang="en-US" altLang="zh-CN" sz="2600" dirty="0"/>
              <a:t>.</a:t>
            </a:r>
          </a:p>
          <a:p>
            <a:pPr eaLnBrk="1" hangingPunct="1">
              <a:lnSpc>
                <a:spcPct val="150000"/>
              </a:lnSpc>
            </a:pPr>
            <a:r>
              <a:rPr lang="zh-CN" altLang="en-US" sz="2600" dirty="0"/>
              <a:t>目标：找一个最小罚分的划分</a:t>
            </a:r>
            <a:endParaRPr lang="en-US" altLang="zh-CN" sz="2600" dirty="0"/>
          </a:p>
          <a:p>
            <a:pPr eaLnBrk="1" hangingPunct="1">
              <a:lnSpc>
                <a:spcPct val="150000"/>
              </a:lnSpc>
            </a:pPr>
            <a:endParaRPr lang="zh-CN" altLang="en-US" sz="4400" baseline="-25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33AFA742-DEEB-470D-8012-2285CAAAC404}"/>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5D82DF-A116-47F5-8028-DC12BCE3A3AA}" type="slidenum">
              <a:rPr kumimoji="0" lang="zh-CN" altLang="en-US" sz="1400" smtClean="0"/>
              <a:pPr>
                <a:spcBef>
                  <a:spcPct val="0"/>
                </a:spcBef>
                <a:buClrTx/>
                <a:buSzTx/>
                <a:buFontTx/>
                <a:buNone/>
              </a:pPr>
              <a:t>101</a:t>
            </a:fld>
            <a:endParaRPr kumimoji="0" lang="en-US" altLang="zh-CN" sz="1400"/>
          </a:p>
        </p:txBody>
      </p:sp>
      <p:sp>
        <p:nvSpPr>
          <p:cNvPr id="45059" name="Rectangle 2">
            <a:extLst>
              <a:ext uri="{FF2B5EF4-FFF2-40B4-BE49-F238E27FC236}">
                <a16:creationId xmlns:a16="http://schemas.microsoft.com/office/drawing/2014/main" id="{D47B627C-9298-46D8-8517-E310D55D1505}"/>
              </a:ext>
            </a:extLst>
          </p:cNvPr>
          <p:cNvSpPr>
            <a:spLocks noGrp="1" noChangeArrowheads="1"/>
          </p:cNvSpPr>
          <p:nvPr>
            <p:ph type="title" idx="4294967295"/>
          </p:nvPr>
        </p:nvSpPr>
        <p:spPr>
          <a:xfrm>
            <a:off x="628650" y="307817"/>
            <a:ext cx="7886700" cy="1325563"/>
          </a:xfrm>
        </p:spPr>
        <p:txBody>
          <a:bodyPr/>
          <a:lstStyle/>
          <a:p>
            <a:pPr eaLnBrk="1" hangingPunct="1"/>
            <a:r>
              <a:rPr lang="zh-CN" altLang="en-US" dirty="0"/>
              <a:t>分段的最小二乘</a:t>
            </a:r>
            <a:endParaRPr lang="en-US" altLang="zh-CN" dirty="0"/>
          </a:p>
        </p:txBody>
      </p:sp>
      <p:sp>
        <p:nvSpPr>
          <p:cNvPr id="45060" name="Rectangle 3">
            <a:extLst>
              <a:ext uri="{FF2B5EF4-FFF2-40B4-BE49-F238E27FC236}">
                <a16:creationId xmlns:a16="http://schemas.microsoft.com/office/drawing/2014/main" id="{A31A34F2-F605-4D09-8CD6-80A7BE2CDECE}"/>
              </a:ext>
            </a:extLst>
          </p:cNvPr>
          <p:cNvSpPr>
            <a:spLocks noGrp="1" noChangeArrowheads="1"/>
          </p:cNvSpPr>
          <p:nvPr>
            <p:ph type="body" idx="4294967295"/>
          </p:nvPr>
        </p:nvSpPr>
        <p:spPr>
          <a:xfrm>
            <a:off x="495630" y="1342508"/>
            <a:ext cx="7886700" cy="4351338"/>
          </a:xfrm>
        </p:spPr>
        <p:txBody>
          <a:bodyPr>
            <a:normAutofit/>
          </a:bodyPr>
          <a:lstStyle/>
          <a:p>
            <a:pPr eaLnBrk="1" hangingPunct="1">
              <a:lnSpc>
                <a:spcPct val="150000"/>
              </a:lnSpc>
            </a:pPr>
            <a:r>
              <a:rPr lang="zh-CN" altLang="en-US" sz="2800" dirty="0"/>
              <a:t>定理6.6 如果最优划分的</a:t>
            </a:r>
            <a:r>
              <a:rPr lang="zh-CN" altLang="en-US" sz="2800" dirty="0">
                <a:solidFill>
                  <a:srgbClr val="FF0000"/>
                </a:solidFill>
              </a:rPr>
              <a:t>最后一段是</a:t>
            </a:r>
            <a:r>
              <a:rPr lang="en-US" altLang="zh-CN" sz="2800" dirty="0">
                <a:solidFill>
                  <a:srgbClr val="FF0000"/>
                </a:solidFill>
              </a:rPr>
              <a:t>p</a:t>
            </a:r>
            <a:r>
              <a:rPr lang="en-US" altLang="zh-CN" sz="4400" baseline="-25000" dirty="0">
                <a:solidFill>
                  <a:srgbClr val="FF0000"/>
                </a:solidFill>
              </a:rPr>
              <a:t>i</a:t>
            </a:r>
            <a:r>
              <a:rPr lang="en-US" altLang="zh-CN" sz="2800" dirty="0">
                <a:solidFill>
                  <a:srgbClr val="FF0000"/>
                </a:solidFill>
              </a:rPr>
              <a:t>, p</a:t>
            </a:r>
            <a:r>
              <a:rPr lang="en-US" altLang="zh-CN" sz="4400" baseline="-25000" dirty="0">
                <a:solidFill>
                  <a:srgbClr val="FF0000"/>
                </a:solidFill>
              </a:rPr>
              <a:t>i+1</a:t>
            </a:r>
            <a:r>
              <a:rPr lang="en-US" altLang="zh-CN" sz="2800" dirty="0">
                <a:solidFill>
                  <a:srgbClr val="FF0000"/>
                </a:solidFill>
              </a:rPr>
              <a:t> , . . . , </a:t>
            </a:r>
            <a:r>
              <a:rPr lang="en-US" altLang="zh-CN" sz="2800" dirty="0" err="1">
                <a:solidFill>
                  <a:srgbClr val="FF0000"/>
                </a:solidFill>
              </a:rPr>
              <a:t>p</a:t>
            </a:r>
            <a:r>
              <a:rPr lang="en-US" altLang="zh-CN" sz="4400" baseline="-25000" dirty="0" err="1">
                <a:solidFill>
                  <a:srgbClr val="FF0000"/>
                </a:solidFill>
              </a:rPr>
              <a:t>n</a:t>
            </a:r>
            <a:r>
              <a:rPr lang="en-US" altLang="zh-CN" sz="4400" baseline="-25000" dirty="0">
                <a:solidFill>
                  <a:srgbClr val="FF0000"/>
                </a:solidFill>
              </a:rPr>
              <a:t>，</a:t>
            </a:r>
            <a:r>
              <a:rPr lang="zh-CN" altLang="en-US" sz="2800" dirty="0">
                <a:solidFill>
                  <a:srgbClr val="FF0000"/>
                </a:solidFill>
              </a:rPr>
              <a:t>那么最优解的值是</a:t>
            </a:r>
          </a:p>
          <a:p>
            <a:pPr eaLnBrk="1" hangingPunct="1">
              <a:lnSpc>
                <a:spcPct val="150000"/>
              </a:lnSpc>
              <a:buFont typeface="Wingdings" panose="05000000000000000000" pitchFamily="2" charset="2"/>
              <a:buNone/>
            </a:pPr>
            <a:r>
              <a:rPr lang="en-US" altLang="zh-CN" sz="2800" dirty="0">
                <a:solidFill>
                  <a:srgbClr val="FF0000"/>
                </a:solidFill>
              </a:rPr>
              <a:t>  OPT(n)= e(</a:t>
            </a:r>
            <a:r>
              <a:rPr lang="en-US" altLang="zh-CN" sz="2800" dirty="0" err="1">
                <a:solidFill>
                  <a:srgbClr val="FF0000"/>
                </a:solidFill>
              </a:rPr>
              <a:t>i</a:t>
            </a:r>
            <a:r>
              <a:rPr lang="en-US" altLang="zh-CN" sz="2800" dirty="0">
                <a:solidFill>
                  <a:srgbClr val="FF0000"/>
                </a:solidFill>
              </a:rPr>
              <a:t>, n) + c + OPT(i-1).</a:t>
            </a:r>
          </a:p>
          <a:p>
            <a:pPr eaLnBrk="1" hangingPunct="1">
              <a:lnSpc>
                <a:spcPct val="150000"/>
              </a:lnSpc>
              <a:buFont typeface="Wingdings" panose="05000000000000000000" pitchFamily="2" charset="2"/>
              <a:buNone/>
            </a:pPr>
            <a:endParaRPr lang="en-US" altLang="zh-CN" sz="2800" dirty="0"/>
          </a:p>
          <a:p>
            <a:pPr eaLnBrk="1" hangingPunct="1">
              <a:lnSpc>
                <a:spcPct val="150000"/>
              </a:lnSpc>
              <a:buFont typeface="Wingdings" panose="05000000000000000000" pitchFamily="2" charset="2"/>
              <a:buNone/>
            </a:pPr>
            <a:endParaRPr lang="en-US" altLang="zh-CN" sz="2800" dirty="0"/>
          </a:p>
        </p:txBody>
      </p:sp>
      <p:sp>
        <p:nvSpPr>
          <p:cNvPr id="48133" name="Text Box 5">
            <a:extLst>
              <a:ext uri="{FF2B5EF4-FFF2-40B4-BE49-F238E27FC236}">
                <a16:creationId xmlns:a16="http://schemas.microsoft.com/office/drawing/2014/main" id="{4F497FD8-F259-49F1-B73D-4DF0E289E85E}"/>
              </a:ext>
            </a:extLst>
          </p:cNvPr>
          <p:cNvSpPr txBox="1">
            <a:spLocks noChangeArrowheads="1"/>
          </p:cNvSpPr>
          <p:nvPr/>
        </p:nvSpPr>
        <p:spPr bwMode="auto">
          <a:xfrm>
            <a:off x="761670" y="4000095"/>
            <a:ext cx="381033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dirty="0">
                <a:latin typeface="Courier New" panose="02070309020205020404" pitchFamily="49" charset="0"/>
              </a:rPr>
              <a:t>为得到</a:t>
            </a:r>
            <a:r>
              <a:rPr lang="en-US" altLang="zh-CN" sz="2800" dirty="0">
                <a:latin typeface="Courier New" panose="02070309020205020404" pitchFamily="49" charset="0"/>
              </a:rPr>
              <a:t>OPT(j),</a:t>
            </a:r>
            <a:r>
              <a:rPr lang="zh-CN" altLang="en-US" sz="2800" dirty="0">
                <a:latin typeface="Comic Sans MS" panose="030F0702030302020204" pitchFamily="66" charset="0"/>
              </a:rPr>
              <a:t>对于某一个</a:t>
            </a:r>
            <a:r>
              <a:rPr lang="en-US" altLang="zh-CN" sz="2800" dirty="0" err="1">
                <a:latin typeface="Comic Sans MS" panose="030F0702030302020204" pitchFamily="66" charset="0"/>
              </a:rPr>
              <a:t>i</a:t>
            </a:r>
            <a:r>
              <a:rPr lang="en-US" altLang="zh-CN" sz="2800" dirty="0">
                <a:latin typeface="Comic Sans MS" panose="030F0702030302020204" pitchFamily="66" charset="0"/>
              </a:rPr>
              <a:t>, </a:t>
            </a:r>
            <a:r>
              <a:rPr lang="zh-CN" altLang="en-US" sz="2800" dirty="0">
                <a:latin typeface="Courier New" panose="02070309020205020404" pitchFamily="49" charset="0"/>
              </a:rPr>
              <a:t>我们应该</a:t>
            </a:r>
            <a:r>
              <a:rPr lang="zh-CN" altLang="en-US" sz="2800" dirty="0">
                <a:solidFill>
                  <a:srgbClr val="FF0000"/>
                </a:solidFill>
                <a:latin typeface="Courier New" panose="02070309020205020404" pitchFamily="49" charset="0"/>
              </a:rPr>
              <a:t>以最好的方式产生最后的一段</a:t>
            </a:r>
            <a:r>
              <a:rPr lang="en-US" altLang="zh-CN" sz="2800" dirty="0">
                <a:solidFill>
                  <a:srgbClr val="FF0000"/>
                </a:solidFill>
                <a:latin typeface="Comic Sans MS" panose="030F0702030302020204" pitchFamily="66" charset="0"/>
              </a:rPr>
              <a:t>p</a:t>
            </a:r>
            <a:r>
              <a:rPr lang="en-US" altLang="zh-CN" sz="2800" baseline="-25000" dirty="0">
                <a:solidFill>
                  <a:srgbClr val="FF0000"/>
                </a:solidFill>
                <a:latin typeface="Comic Sans MS" panose="030F0702030302020204" pitchFamily="66" charset="0"/>
              </a:rPr>
              <a:t>i</a:t>
            </a:r>
            <a:r>
              <a:rPr lang="en-US" altLang="zh-CN" sz="2800" dirty="0">
                <a:solidFill>
                  <a:srgbClr val="FF0000"/>
                </a:solidFill>
                <a:latin typeface="Comic Sans MS" panose="030F0702030302020204" pitchFamily="66" charset="0"/>
              </a:rPr>
              <a:t>, p</a:t>
            </a:r>
            <a:r>
              <a:rPr lang="en-US" altLang="zh-CN" sz="2800" baseline="-25000" dirty="0">
                <a:solidFill>
                  <a:srgbClr val="FF0000"/>
                </a:solidFill>
                <a:latin typeface="Comic Sans MS" panose="030F0702030302020204" pitchFamily="66" charset="0"/>
              </a:rPr>
              <a:t>i+1</a:t>
            </a:r>
            <a:r>
              <a:rPr lang="en-US" altLang="zh-CN" sz="2800" dirty="0">
                <a:solidFill>
                  <a:srgbClr val="FF0000"/>
                </a:solidFill>
                <a:latin typeface="Comic Sans MS" panose="030F0702030302020204" pitchFamily="66" charset="0"/>
              </a:rPr>
              <a:t> , . . . , </a:t>
            </a:r>
            <a:r>
              <a:rPr lang="en-US" altLang="zh-CN" sz="2800" dirty="0" err="1">
                <a:solidFill>
                  <a:srgbClr val="FF0000"/>
                </a:solidFill>
                <a:latin typeface="Comic Sans MS" panose="030F0702030302020204" pitchFamily="66" charset="0"/>
              </a:rPr>
              <a:t>p</a:t>
            </a:r>
            <a:r>
              <a:rPr lang="en-US" altLang="zh-CN" sz="2800" baseline="-25000" dirty="0" err="1">
                <a:solidFill>
                  <a:srgbClr val="FF0000"/>
                </a:solidFill>
                <a:latin typeface="Comic Sans MS" panose="030F0702030302020204" pitchFamily="66" charset="0"/>
              </a:rPr>
              <a:t>j</a:t>
            </a:r>
            <a:r>
              <a:rPr lang="en-US" altLang="zh-CN" sz="2800" dirty="0">
                <a:solidFill>
                  <a:srgbClr val="FF0000"/>
                </a:solidFill>
                <a:latin typeface="Comic Sans MS" panose="030F0702030302020204" pitchFamily="66" charset="0"/>
              </a:rPr>
              <a:t>.</a:t>
            </a:r>
          </a:p>
        </p:txBody>
      </p:sp>
      <p:pic>
        <p:nvPicPr>
          <p:cNvPr id="3" name="图片 2">
            <a:extLst>
              <a:ext uri="{FF2B5EF4-FFF2-40B4-BE49-F238E27FC236}">
                <a16:creationId xmlns:a16="http://schemas.microsoft.com/office/drawing/2014/main" id="{700F06B8-4B12-060E-0EFC-B89585521B77}"/>
              </a:ext>
            </a:extLst>
          </p:cNvPr>
          <p:cNvPicPr>
            <a:picLocks noChangeAspect="1"/>
          </p:cNvPicPr>
          <p:nvPr/>
        </p:nvPicPr>
        <p:blipFill>
          <a:blip r:embed="rId3"/>
          <a:stretch>
            <a:fillRect/>
          </a:stretch>
        </p:blipFill>
        <p:spPr>
          <a:xfrm>
            <a:off x="4932040" y="2145423"/>
            <a:ext cx="3960440" cy="33109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3"/>
                                        </p:tgtEl>
                                        <p:attrNameLst>
                                          <p:attrName>style.visibility</p:attrName>
                                        </p:attrNameLst>
                                      </p:cBhvr>
                                      <p:to>
                                        <p:strVal val="visible"/>
                                      </p:to>
                                    </p:set>
                                    <p:anim calcmode="lin" valueType="num">
                                      <p:cBhvr additive="base">
                                        <p:cTn id="7" dur="500" fill="hold"/>
                                        <p:tgtEl>
                                          <p:spTgt spid="48133"/>
                                        </p:tgtEl>
                                        <p:attrNameLst>
                                          <p:attrName>ppt_x</p:attrName>
                                        </p:attrNameLst>
                                      </p:cBhvr>
                                      <p:tavLst>
                                        <p:tav tm="0">
                                          <p:val>
                                            <p:strVal val="0-#ppt_w/2"/>
                                          </p:val>
                                        </p:tav>
                                        <p:tav tm="100000">
                                          <p:val>
                                            <p:strVal val="#ppt_x"/>
                                          </p:val>
                                        </p:tav>
                                      </p:tavLst>
                                    </p:anim>
                                    <p:anim calcmode="lin" valueType="num">
                                      <p:cBhvr additive="base">
                                        <p:cTn id="8" dur="500" fill="hold"/>
                                        <p:tgtEl>
                                          <p:spTgt spid="48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14495312-4883-4143-B64B-0EF22311BD4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8371EA-D7D6-4813-BA45-81D1D525891A}" type="slidenum">
              <a:rPr kumimoji="0" lang="zh-CN" altLang="en-US" sz="1400" smtClean="0"/>
              <a:pPr>
                <a:spcBef>
                  <a:spcPct val="0"/>
                </a:spcBef>
                <a:buClrTx/>
                <a:buSzTx/>
                <a:buFontTx/>
                <a:buNone/>
              </a:pPr>
              <a:t>102</a:t>
            </a:fld>
            <a:endParaRPr kumimoji="0" lang="en-US" altLang="zh-CN" sz="1400"/>
          </a:p>
        </p:txBody>
      </p:sp>
      <p:sp>
        <p:nvSpPr>
          <p:cNvPr id="46083" name="Rectangle 2">
            <a:extLst>
              <a:ext uri="{FF2B5EF4-FFF2-40B4-BE49-F238E27FC236}">
                <a16:creationId xmlns:a16="http://schemas.microsoft.com/office/drawing/2014/main" id="{CCBB7957-C864-415A-8315-D4EA3342FFC2}"/>
              </a:ext>
            </a:extLst>
          </p:cNvPr>
          <p:cNvSpPr>
            <a:spLocks noGrp="1" noChangeArrowheads="1"/>
          </p:cNvSpPr>
          <p:nvPr>
            <p:ph type="title" idx="4294967295"/>
          </p:nvPr>
        </p:nvSpPr>
        <p:spPr>
          <a:xfrm>
            <a:off x="1350963" y="609600"/>
            <a:ext cx="7793037" cy="1143000"/>
          </a:xfrm>
        </p:spPr>
        <p:txBody>
          <a:bodyPr/>
          <a:lstStyle/>
          <a:p>
            <a:pPr eaLnBrk="1" hangingPunct="1"/>
            <a:r>
              <a:rPr lang="zh-CN" altLang="en-US"/>
              <a:t>分段的最小二乘</a:t>
            </a:r>
            <a:endParaRPr lang="en-US" altLang="zh-CN"/>
          </a:p>
        </p:txBody>
      </p:sp>
      <p:sp>
        <p:nvSpPr>
          <p:cNvPr id="46084" name="Rectangle 3">
            <a:extLst>
              <a:ext uri="{FF2B5EF4-FFF2-40B4-BE49-F238E27FC236}">
                <a16:creationId xmlns:a16="http://schemas.microsoft.com/office/drawing/2014/main" id="{E92636CE-F654-4BFE-B2CC-3AEDF7FF1782}"/>
              </a:ext>
            </a:extLst>
          </p:cNvPr>
          <p:cNvSpPr>
            <a:spLocks noGrp="1" noChangeArrowheads="1"/>
          </p:cNvSpPr>
          <p:nvPr>
            <p:ph type="body" idx="4294967295"/>
          </p:nvPr>
        </p:nvSpPr>
        <p:spPr>
          <a:xfrm>
            <a:off x="827584" y="1726504"/>
            <a:ext cx="7886700" cy="4351338"/>
          </a:xfrm>
        </p:spPr>
        <p:txBody>
          <a:bodyPr>
            <a:normAutofit/>
          </a:bodyPr>
          <a:lstStyle/>
          <a:p>
            <a:pPr eaLnBrk="1" hangingPunct="1"/>
            <a:r>
              <a:rPr lang="zh-CN" altLang="en-US" sz="3200" dirty="0"/>
              <a:t>定理6.7 </a:t>
            </a:r>
            <a:r>
              <a:rPr lang="zh-CN" altLang="en-US" sz="2800" dirty="0"/>
              <a:t>对于</a:t>
            </a:r>
            <a:r>
              <a:rPr lang="en-US" altLang="zh-CN" sz="3600" dirty="0">
                <a:latin typeface="Comic Sans MS" panose="030F0702030302020204" pitchFamily="66" charset="0"/>
              </a:rPr>
              <a:t>p</a:t>
            </a:r>
            <a:r>
              <a:rPr lang="en-US" altLang="zh-CN" sz="3600" baseline="-25000" dirty="0">
                <a:latin typeface="Comic Sans MS" panose="030F0702030302020204" pitchFamily="66" charset="0"/>
              </a:rPr>
              <a:t>1</a:t>
            </a:r>
            <a:r>
              <a:rPr lang="en-US" altLang="zh-CN" sz="3600" dirty="0">
                <a:latin typeface="Comic Sans MS" panose="030F0702030302020204" pitchFamily="66" charset="0"/>
              </a:rPr>
              <a:t>, . . . , </a:t>
            </a:r>
            <a:r>
              <a:rPr lang="en-US" altLang="zh-CN" sz="3600" dirty="0" err="1">
                <a:latin typeface="Comic Sans MS" panose="030F0702030302020204" pitchFamily="66" charset="0"/>
              </a:rPr>
              <a:t>p</a:t>
            </a:r>
            <a:r>
              <a:rPr lang="en-US" altLang="zh-CN" sz="3600" baseline="-25000" dirty="0" err="1">
                <a:latin typeface="Comic Sans MS" panose="030F0702030302020204" pitchFamily="66" charset="0"/>
              </a:rPr>
              <a:t>j</a:t>
            </a:r>
            <a:r>
              <a:rPr lang="zh-CN" altLang="en-US" sz="2000" dirty="0"/>
              <a:t> </a:t>
            </a:r>
            <a:r>
              <a:rPr lang="zh-CN" altLang="en-US" sz="2800" dirty="0"/>
              <a:t>的子问题，</a:t>
            </a:r>
          </a:p>
          <a:p>
            <a:pPr eaLnBrk="1" hangingPunct="1">
              <a:buFont typeface="Wingdings" panose="05000000000000000000" pitchFamily="2" charset="2"/>
              <a:buNone/>
            </a:pPr>
            <a:r>
              <a:rPr lang="en-US" altLang="zh-CN" sz="2800" dirty="0"/>
              <a:t>  </a:t>
            </a:r>
          </a:p>
        </p:txBody>
      </p:sp>
      <p:graphicFrame>
        <p:nvGraphicFramePr>
          <p:cNvPr id="46085" name="Object 4">
            <a:extLst>
              <a:ext uri="{FF2B5EF4-FFF2-40B4-BE49-F238E27FC236}">
                <a16:creationId xmlns:a16="http://schemas.microsoft.com/office/drawing/2014/main" id="{694B7920-3B8A-4B99-9993-8BE7A758CB27}"/>
              </a:ext>
            </a:extLst>
          </p:cNvPr>
          <p:cNvGraphicFramePr>
            <a:graphicFrameLocks noChangeAspect="1"/>
          </p:cNvGraphicFramePr>
          <p:nvPr/>
        </p:nvGraphicFramePr>
        <p:xfrm>
          <a:off x="1295400" y="2667000"/>
          <a:ext cx="7162800" cy="1377950"/>
        </p:xfrm>
        <a:graphic>
          <a:graphicData uri="http://schemas.openxmlformats.org/presentationml/2006/ole">
            <mc:AlternateContent xmlns:mc="http://schemas.openxmlformats.org/markup-compatibility/2006">
              <mc:Choice xmlns:v="urn:schemas-microsoft-com:vml" Requires="v">
                <p:oleObj name="Equation" r:id="rId2" imgW="5143500" imgH="762000" progId="Equation.3">
                  <p:embed/>
                </p:oleObj>
              </mc:Choice>
              <mc:Fallback>
                <p:oleObj name="Equation" r:id="rId2" imgW="5143500" imgH="762000" progId="Equation.3">
                  <p:embed/>
                  <p:pic>
                    <p:nvPicPr>
                      <p:cNvPr id="46085" name="Object 4">
                        <a:extLst>
                          <a:ext uri="{FF2B5EF4-FFF2-40B4-BE49-F238E27FC236}">
                            <a16:creationId xmlns:a16="http://schemas.microsoft.com/office/drawing/2014/main" id="{694B7920-3B8A-4B99-9993-8BE7A758C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60" t="-18425" r="-2660" b="-18425"/>
                      <a:stretch>
                        <a:fillRect/>
                      </a:stretch>
                    </p:blipFill>
                    <p:spPr bwMode="auto">
                      <a:xfrm>
                        <a:off x="1295400" y="2667000"/>
                        <a:ext cx="7162800" cy="1377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7" name="Text Box 5">
            <a:extLst>
              <a:ext uri="{FF2B5EF4-FFF2-40B4-BE49-F238E27FC236}">
                <a16:creationId xmlns:a16="http://schemas.microsoft.com/office/drawing/2014/main" id="{B7EA2C7D-AF91-4D67-BF4F-C8DFBEF40418}"/>
              </a:ext>
            </a:extLst>
          </p:cNvPr>
          <p:cNvSpPr txBox="1">
            <a:spLocks noChangeArrowheads="1"/>
          </p:cNvSpPr>
          <p:nvPr/>
        </p:nvSpPr>
        <p:spPr bwMode="auto">
          <a:xfrm>
            <a:off x="914400" y="4495800"/>
            <a:ext cx="7315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dirty="0">
                <a:latin typeface="Courier New" panose="02070309020205020404" pitchFamily="49" charset="0"/>
              </a:rPr>
              <a:t> 现在设计这个算法中的困难部分已经克服：我们将给出一个自底向上的算法</a:t>
            </a:r>
            <a:endParaRPr lang="en-US" altLang="zh-CN" sz="2800" b="1"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 calcmode="lin" valueType="num">
                                      <p:cBhvr additive="base">
                                        <p:cTn id="7" dur="500" fill="hold"/>
                                        <p:tgtEl>
                                          <p:spTgt spid="49157"/>
                                        </p:tgtEl>
                                        <p:attrNameLst>
                                          <p:attrName>ppt_x</p:attrName>
                                        </p:attrNameLst>
                                      </p:cBhvr>
                                      <p:tavLst>
                                        <p:tav tm="0">
                                          <p:val>
                                            <p:strVal val="0-#ppt_w/2"/>
                                          </p:val>
                                        </p:tav>
                                        <p:tav tm="100000">
                                          <p:val>
                                            <p:strVal val="#ppt_x"/>
                                          </p:val>
                                        </p:tav>
                                      </p:tavLst>
                                    </p:anim>
                                    <p:anim calcmode="lin" valueType="num">
                                      <p:cBhvr additive="base">
                                        <p:cTn id="8" dur="500" fill="hold"/>
                                        <p:tgtEl>
                                          <p:spTgt spid="491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D979ADD7-F622-4165-BB1D-CA7A2ED065B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59134A8-4032-4391-A9ED-7C4F019E3E83}" type="slidenum">
              <a:rPr kumimoji="0" lang="zh-CN" altLang="en-US" sz="1400" smtClean="0"/>
              <a:pPr>
                <a:spcBef>
                  <a:spcPct val="0"/>
                </a:spcBef>
                <a:buClrTx/>
                <a:buSzTx/>
                <a:buFontTx/>
                <a:buNone/>
              </a:pPr>
              <a:t>103</a:t>
            </a:fld>
            <a:endParaRPr kumimoji="0" lang="en-US" altLang="zh-CN" sz="1400"/>
          </a:p>
        </p:txBody>
      </p:sp>
      <p:sp>
        <p:nvSpPr>
          <p:cNvPr id="48131" name="Rectangle 2">
            <a:extLst>
              <a:ext uri="{FF2B5EF4-FFF2-40B4-BE49-F238E27FC236}">
                <a16:creationId xmlns:a16="http://schemas.microsoft.com/office/drawing/2014/main" id="{9C8DC60C-47C8-4C2C-AFB5-EEB6150D3838}"/>
              </a:ext>
            </a:extLst>
          </p:cNvPr>
          <p:cNvSpPr>
            <a:spLocks noGrp="1" noChangeArrowheads="1"/>
          </p:cNvSpPr>
          <p:nvPr>
            <p:ph type="title" idx="4294967295"/>
          </p:nvPr>
        </p:nvSpPr>
        <p:spPr>
          <a:xfrm>
            <a:off x="467544" y="395287"/>
            <a:ext cx="7886700" cy="1325563"/>
          </a:xfrm>
        </p:spPr>
        <p:txBody>
          <a:bodyPr/>
          <a:lstStyle/>
          <a:p>
            <a:pPr eaLnBrk="1" hangingPunct="1"/>
            <a:r>
              <a:rPr lang="zh-CN" altLang="en-US" dirty="0"/>
              <a:t>算法</a:t>
            </a:r>
          </a:p>
        </p:txBody>
      </p:sp>
      <p:sp>
        <p:nvSpPr>
          <p:cNvPr id="51203" name="Rectangle 3">
            <a:extLst>
              <a:ext uri="{FF2B5EF4-FFF2-40B4-BE49-F238E27FC236}">
                <a16:creationId xmlns:a16="http://schemas.microsoft.com/office/drawing/2014/main" id="{6467D8C4-FE64-4EE1-8D53-5CCF41ADAEB1}"/>
              </a:ext>
            </a:extLst>
          </p:cNvPr>
          <p:cNvSpPr>
            <a:spLocks noGrp="1" noChangeArrowheads="1"/>
          </p:cNvSpPr>
          <p:nvPr>
            <p:ph type="body" idx="4294967295"/>
          </p:nvPr>
        </p:nvSpPr>
        <p:spPr>
          <a:xfrm>
            <a:off x="581844" y="1628800"/>
            <a:ext cx="7772400" cy="4114800"/>
          </a:xfrm>
        </p:spPr>
        <p:txBody>
          <a:bodyPr>
            <a:normAutofit lnSpcReduction="10000"/>
          </a:bodyPr>
          <a:lstStyle/>
          <a:p>
            <a:pPr marL="0" indent="0" eaLnBrk="1" hangingPunct="1">
              <a:lnSpc>
                <a:spcPct val="150000"/>
              </a:lnSpc>
              <a:buNone/>
            </a:pPr>
            <a:r>
              <a:rPr lang="zh-CN" altLang="en-US" sz="2800" b="1" dirty="0"/>
              <a:t>复杂度分析</a:t>
            </a:r>
          </a:p>
          <a:p>
            <a:pPr eaLnBrk="1" hangingPunct="1">
              <a:lnSpc>
                <a:spcPct val="150000"/>
              </a:lnSpc>
            </a:pPr>
            <a:r>
              <a:rPr lang="zh-CN" altLang="en-US" sz="2800" dirty="0"/>
              <a:t>算法的前半部分，计算</a:t>
            </a:r>
            <a:r>
              <a:rPr lang="en-US" altLang="zh-CN" sz="2800" dirty="0"/>
              <a:t>O(n</a:t>
            </a:r>
            <a:r>
              <a:rPr lang="en-US" altLang="zh-CN" sz="4400" baseline="30000" dirty="0"/>
              <a:t>2</a:t>
            </a:r>
            <a:r>
              <a:rPr lang="en-US" altLang="zh-CN" sz="2800" dirty="0"/>
              <a:t>) </a:t>
            </a:r>
            <a:r>
              <a:rPr lang="zh-CN" altLang="en-US" sz="2800" dirty="0"/>
              <a:t>个</a:t>
            </a:r>
            <a:r>
              <a:rPr lang="en-US" altLang="zh-CN" sz="2800" dirty="0"/>
              <a:t>e(</a:t>
            </a:r>
            <a:r>
              <a:rPr lang="en-US" altLang="zh-CN" sz="2800" dirty="0" err="1"/>
              <a:t>i</a:t>
            </a:r>
            <a:r>
              <a:rPr lang="en-US" altLang="zh-CN" sz="2800" dirty="0"/>
              <a:t>, j) ，</a:t>
            </a:r>
            <a:r>
              <a:rPr lang="zh-CN" altLang="en-US" sz="2800" dirty="0"/>
              <a:t>根据前面给出的公式计算每一对</a:t>
            </a:r>
            <a:r>
              <a:rPr lang="en-US" altLang="zh-CN" sz="2800" dirty="0"/>
              <a:t>e(</a:t>
            </a:r>
            <a:r>
              <a:rPr lang="en-US" altLang="zh-CN" sz="2800" dirty="0" err="1"/>
              <a:t>i</a:t>
            </a:r>
            <a:r>
              <a:rPr lang="en-US" altLang="zh-CN" sz="2800" dirty="0"/>
              <a:t>, j)</a:t>
            </a:r>
            <a:r>
              <a:rPr lang="zh-CN" altLang="en-US" sz="2800" dirty="0"/>
              <a:t>需要</a:t>
            </a:r>
            <a:r>
              <a:rPr lang="en-US" altLang="zh-CN" sz="2800" dirty="0"/>
              <a:t>O(n) </a:t>
            </a:r>
            <a:r>
              <a:rPr lang="zh-CN" altLang="en-US" sz="2800" dirty="0"/>
              <a:t>的复杂度;</a:t>
            </a:r>
          </a:p>
          <a:p>
            <a:pPr eaLnBrk="1" hangingPunct="1">
              <a:lnSpc>
                <a:spcPct val="150000"/>
              </a:lnSpc>
              <a:buFont typeface="Wingdings" panose="05000000000000000000" pitchFamily="2" charset="2"/>
              <a:buNone/>
            </a:pPr>
            <a:r>
              <a:rPr lang="zh-CN" altLang="en-US" sz="2800" dirty="0"/>
              <a:t>   后半部分，总的代价应该是</a:t>
            </a:r>
            <a:r>
              <a:rPr lang="en-US" altLang="zh-CN" sz="2800" dirty="0"/>
              <a:t>O(n</a:t>
            </a:r>
            <a:r>
              <a:rPr lang="en-US" altLang="zh-CN" sz="4400" baseline="30000" dirty="0"/>
              <a:t>2</a:t>
            </a:r>
            <a:r>
              <a:rPr lang="en-US" altLang="zh-CN" sz="2800" dirty="0"/>
              <a:t>) ；</a:t>
            </a:r>
          </a:p>
          <a:p>
            <a:pPr eaLnBrk="1" hangingPunct="1">
              <a:lnSpc>
                <a:spcPct val="150000"/>
              </a:lnSpc>
            </a:pPr>
            <a:r>
              <a:rPr lang="zh-CN" altLang="en-US" sz="2800" dirty="0"/>
              <a:t>因此总的算法代价应该是</a:t>
            </a:r>
            <a:r>
              <a:rPr lang="en-US" altLang="zh-CN" sz="2800" b="1" dirty="0"/>
              <a:t>O(n</a:t>
            </a:r>
            <a:r>
              <a:rPr lang="en-US" altLang="zh-CN" sz="2800" b="1" baseline="30000" dirty="0"/>
              <a:t>3</a:t>
            </a:r>
            <a:r>
              <a:rPr lang="en-US" altLang="zh-CN" sz="2800" b="1" dirty="0"/>
              <a:t>)</a:t>
            </a:r>
            <a:r>
              <a:rPr lang="en-US" altLang="zh-CN" sz="2800" dirty="0"/>
              <a:t>；</a:t>
            </a:r>
            <a:r>
              <a:rPr lang="zh-CN" altLang="en-US" sz="2800" dirty="0"/>
              <a:t>如果预先计算了统计信息</a:t>
            </a:r>
            <a:r>
              <a:rPr lang="en-US" altLang="zh-CN" sz="2800" dirty="0"/>
              <a:t>e(</a:t>
            </a:r>
            <a:r>
              <a:rPr lang="en-US" altLang="zh-CN" sz="2800" dirty="0" err="1"/>
              <a:t>i</a:t>
            </a:r>
            <a:r>
              <a:rPr lang="en-US" altLang="zh-CN" sz="2800" dirty="0"/>
              <a:t>, j) ，</a:t>
            </a:r>
            <a:r>
              <a:rPr lang="zh-CN" altLang="en-US" sz="2800" dirty="0"/>
              <a:t>那么代价就是</a:t>
            </a:r>
            <a:r>
              <a:rPr lang="en-US" altLang="zh-CN" sz="2800" dirty="0"/>
              <a:t>O(n</a:t>
            </a:r>
            <a:r>
              <a:rPr lang="en-US" altLang="zh-CN" sz="4400" baseline="30000" dirty="0"/>
              <a:t>2</a:t>
            </a:r>
            <a:r>
              <a:rPr lang="en-US" altLang="zh-CN" sz="280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 calcmode="lin" valueType="num">
                                      <p:cBhvr additive="base">
                                        <p:cTn id="7" dur="500" fill="hold"/>
                                        <p:tgtEl>
                                          <p:spTgt spid="51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3">
                                            <p:txEl>
                                              <p:pRg st="1" end="1"/>
                                            </p:txEl>
                                          </p:spTgt>
                                        </p:tgtEl>
                                        <p:attrNameLst>
                                          <p:attrName>style.visibility</p:attrName>
                                        </p:attrNameLst>
                                      </p:cBhvr>
                                      <p:to>
                                        <p:strVal val="visible"/>
                                      </p:to>
                                    </p:set>
                                    <p:anim calcmode="lin" valueType="num">
                                      <p:cBhvr additive="base">
                                        <p:cTn id="13" dur="500" fill="hold"/>
                                        <p:tgtEl>
                                          <p:spTgt spid="512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03">
                                            <p:txEl>
                                              <p:pRg st="2" end="2"/>
                                            </p:txEl>
                                          </p:spTgt>
                                        </p:tgtEl>
                                        <p:attrNameLst>
                                          <p:attrName>style.visibility</p:attrName>
                                        </p:attrNameLst>
                                      </p:cBhvr>
                                      <p:to>
                                        <p:strVal val="visible"/>
                                      </p:to>
                                    </p:set>
                                    <p:anim calcmode="lin" valueType="num">
                                      <p:cBhvr additive="base">
                                        <p:cTn id="19" dur="500" fill="hold"/>
                                        <p:tgtEl>
                                          <p:spTgt spid="512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03">
                                            <p:txEl>
                                              <p:pRg st="3" end="3"/>
                                            </p:txEl>
                                          </p:spTgt>
                                        </p:tgtEl>
                                        <p:attrNameLst>
                                          <p:attrName>style.visibility</p:attrName>
                                        </p:attrNameLst>
                                      </p:cBhvr>
                                      <p:to>
                                        <p:strVal val="visible"/>
                                      </p:to>
                                    </p:set>
                                    <p:anim calcmode="lin" valueType="num">
                                      <p:cBhvr additive="base">
                                        <p:cTn id="25" dur="500" fill="hold"/>
                                        <p:tgtEl>
                                          <p:spTgt spid="512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0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ED8AEC56-0FC3-4A57-BA18-2BA5A6069D0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86DC09B-1B00-48DD-9C9C-A04CDD1DF41F}" type="slidenum">
              <a:rPr kumimoji="0" lang="zh-CN" altLang="en-US" sz="1400" smtClean="0"/>
              <a:pPr>
                <a:spcBef>
                  <a:spcPct val="0"/>
                </a:spcBef>
                <a:buClrTx/>
                <a:buSzTx/>
                <a:buFontTx/>
                <a:buNone/>
              </a:pPr>
              <a:t>104</a:t>
            </a:fld>
            <a:endParaRPr kumimoji="0" lang="en-US" altLang="zh-CN" sz="1400"/>
          </a:p>
        </p:txBody>
      </p:sp>
      <p:sp>
        <p:nvSpPr>
          <p:cNvPr id="51203" name="Rectangle 2">
            <a:extLst>
              <a:ext uri="{FF2B5EF4-FFF2-40B4-BE49-F238E27FC236}">
                <a16:creationId xmlns:a16="http://schemas.microsoft.com/office/drawing/2014/main" id="{AA75C300-FFCF-4F1F-9756-46F558F723B8}"/>
              </a:ext>
            </a:extLst>
          </p:cNvPr>
          <p:cNvSpPr>
            <a:spLocks noGrp="1" noChangeArrowheads="1"/>
          </p:cNvSpPr>
          <p:nvPr>
            <p:ph type="title" idx="4294967295"/>
          </p:nvPr>
        </p:nvSpPr>
        <p:spPr>
          <a:xfrm>
            <a:off x="476250" y="152882"/>
            <a:ext cx="7886700" cy="1325563"/>
          </a:xfrm>
        </p:spPr>
        <p:txBody>
          <a:bodyPr/>
          <a:lstStyle/>
          <a:p>
            <a:pPr eaLnBrk="1" hangingPunct="1"/>
            <a:r>
              <a:rPr lang="zh-CN" altLang="en-US" dirty="0"/>
              <a:t>子集和问题</a:t>
            </a:r>
          </a:p>
        </p:txBody>
      </p:sp>
      <p:sp>
        <p:nvSpPr>
          <p:cNvPr id="51204" name="Rectangle 3">
            <a:extLst>
              <a:ext uri="{FF2B5EF4-FFF2-40B4-BE49-F238E27FC236}">
                <a16:creationId xmlns:a16="http://schemas.microsoft.com/office/drawing/2014/main" id="{5C82767B-6ECC-4A9B-B2EF-44B5B809B288}"/>
              </a:ext>
            </a:extLst>
          </p:cNvPr>
          <p:cNvSpPr>
            <a:spLocks noGrp="1" noChangeArrowheads="1"/>
          </p:cNvSpPr>
          <p:nvPr>
            <p:ph type="body" idx="4294967295"/>
          </p:nvPr>
        </p:nvSpPr>
        <p:spPr>
          <a:xfrm>
            <a:off x="476250" y="1741728"/>
            <a:ext cx="7886700" cy="4351338"/>
          </a:xfrm>
        </p:spPr>
        <p:txBody>
          <a:bodyPr>
            <a:normAutofit/>
          </a:bodyPr>
          <a:lstStyle/>
          <a:p>
            <a:pPr eaLnBrk="1" hangingPunct="1">
              <a:lnSpc>
                <a:spcPct val="150000"/>
              </a:lnSpc>
            </a:pPr>
            <a:r>
              <a:rPr lang="zh-CN" altLang="en-US" sz="2800" dirty="0"/>
              <a:t>给定</a:t>
            </a:r>
            <a:r>
              <a:rPr lang="en-US" altLang="zh-CN" sz="2800" dirty="0"/>
              <a:t>n</a:t>
            </a:r>
            <a:r>
              <a:rPr lang="zh-CN" altLang="en-US" sz="2800" dirty="0"/>
              <a:t>个项{1,</a:t>
            </a:r>
            <a:r>
              <a:rPr lang="zh-CN" altLang="en-US" sz="2800" dirty="0">
                <a:latin typeface="Times New Roman" panose="02020603050405020304" pitchFamily="18" charset="0"/>
              </a:rPr>
              <a:t>…</a:t>
            </a:r>
            <a:r>
              <a:rPr lang="zh-CN" altLang="en-US" sz="2800" dirty="0"/>
              <a:t>,</a:t>
            </a:r>
            <a:r>
              <a:rPr lang="en-US" altLang="zh-CN" sz="2800" dirty="0"/>
              <a:t>n},</a:t>
            </a:r>
            <a:r>
              <a:rPr lang="zh-CN" altLang="en-US" sz="2800" dirty="0">
                <a:solidFill>
                  <a:srgbClr val="FF0000"/>
                </a:solidFill>
              </a:rPr>
              <a:t>每个项有一个给定的非负的权</a:t>
            </a:r>
            <a:r>
              <a:rPr lang="en-US" altLang="zh-CN" sz="2800" dirty="0" err="1">
                <a:solidFill>
                  <a:srgbClr val="FF0000"/>
                </a:solidFill>
              </a:rPr>
              <a:t>w</a:t>
            </a:r>
            <a:r>
              <a:rPr lang="en-US" altLang="zh-CN" sz="2000" dirty="0" err="1">
                <a:solidFill>
                  <a:srgbClr val="FF0000"/>
                </a:solidFill>
              </a:rPr>
              <a:t>i</a:t>
            </a:r>
            <a:r>
              <a:rPr lang="en-US" altLang="zh-CN" sz="2800" dirty="0">
                <a:solidFill>
                  <a:srgbClr val="FF0000"/>
                </a:solidFill>
              </a:rPr>
              <a:t>, </a:t>
            </a:r>
            <a:r>
              <a:rPr lang="zh-CN" altLang="en-US" sz="2800" dirty="0"/>
              <a:t>以及</a:t>
            </a:r>
            <a:r>
              <a:rPr lang="zh-CN" altLang="en-US" sz="2800" dirty="0">
                <a:solidFill>
                  <a:srgbClr val="FF0000"/>
                </a:solidFill>
              </a:rPr>
              <a:t>给定一个界</a:t>
            </a:r>
            <a:r>
              <a:rPr lang="en-US" altLang="zh-CN" sz="2800" dirty="0">
                <a:solidFill>
                  <a:srgbClr val="FF0000"/>
                </a:solidFill>
              </a:rPr>
              <a:t>W</a:t>
            </a:r>
            <a:r>
              <a:rPr lang="en-US" altLang="zh-CN" sz="2800" dirty="0"/>
              <a:t>. </a:t>
            </a:r>
            <a:r>
              <a:rPr lang="zh-CN" altLang="en-US" sz="2800" dirty="0"/>
              <a:t>我们想选择项的一个</a:t>
            </a:r>
            <a:r>
              <a:rPr lang="zh-CN" altLang="en-US" sz="2800" dirty="0">
                <a:solidFill>
                  <a:srgbClr val="FF0000"/>
                </a:solidFill>
              </a:rPr>
              <a:t>子集</a:t>
            </a:r>
            <a:r>
              <a:rPr lang="en-US" altLang="zh-CN" sz="2800" dirty="0">
                <a:solidFill>
                  <a:srgbClr val="FF0000"/>
                </a:solidFill>
              </a:rPr>
              <a:t>S</a:t>
            </a:r>
            <a:r>
              <a:rPr lang="zh-CN" altLang="en-US" sz="2800" dirty="0">
                <a:solidFill>
                  <a:srgbClr val="FF0000"/>
                </a:solidFill>
              </a:rPr>
              <a:t>使得                 </a:t>
            </a:r>
            <a:r>
              <a:rPr lang="zh-CN" altLang="en-US" sz="2800" dirty="0"/>
              <a:t>，并且在这个前提下使得            </a:t>
            </a:r>
            <a:r>
              <a:rPr lang="zh-CN" altLang="en-US" sz="2800" dirty="0">
                <a:solidFill>
                  <a:srgbClr val="FF0000"/>
                </a:solidFill>
              </a:rPr>
              <a:t>达到最大</a:t>
            </a:r>
            <a:r>
              <a:rPr lang="zh-CN" altLang="en-US" sz="2800" dirty="0"/>
              <a:t>。这个问题称为</a:t>
            </a:r>
            <a:r>
              <a:rPr lang="zh-CN" altLang="en-US" sz="2800" dirty="0">
                <a:solidFill>
                  <a:schemeClr val="hlink"/>
                </a:solidFill>
              </a:rPr>
              <a:t>子集和</a:t>
            </a:r>
            <a:r>
              <a:rPr lang="zh-CN" altLang="en-US" sz="2800" dirty="0"/>
              <a:t>问题。</a:t>
            </a:r>
          </a:p>
          <a:p>
            <a:pPr eaLnBrk="1" hangingPunct="1">
              <a:lnSpc>
                <a:spcPct val="150000"/>
              </a:lnSpc>
            </a:pPr>
            <a:r>
              <a:rPr lang="zh-CN" altLang="en-US" sz="2800" dirty="0"/>
              <a:t>这是更一般问题背包问题的特殊情形</a:t>
            </a:r>
            <a:endParaRPr lang="en-US" altLang="zh-CN" sz="2800" dirty="0"/>
          </a:p>
        </p:txBody>
      </p:sp>
      <p:graphicFrame>
        <p:nvGraphicFramePr>
          <p:cNvPr id="51205" name="Object 4">
            <a:extLst>
              <a:ext uri="{FF2B5EF4-FFF2-40B4-BE49-F238E27FC236}">
                <a16:creationId xmlns:a16="http://schemas.microsoft.com/office/drawing/2014/main" id="{535B833E-9A63-42AF-A7E9-EBEB871F2182}"/>
              </a:ext>
            </a:extLst>
          </p:cNvPr>
          <p:cNvGraphicFramePr>
            <a:graphicFrameLocks noChangeAspect="1"/>
          </p:cNvGraphicFramePr>
          <p:nvPr/>
        </p:nvGraphicFramePr>
        <p:xfrm>
          <a:off x="6758136" y="3102217"/>
          <a:ext cx="838200" cy="781050"/>
        </p:xfrm>
        <a:graphic>
          <a:graphicData uri="http://schemas.openxmlformats.org/presentationml/2006/ole">
            <mc:AlternateContent xmlns:mc="http://schemas.openxmlformats.org/markup-compatibility/2006">
              <mc:Choice xmlns:v="urn:schemas-microsoft-com:vml" Requires="v">
                <p:oleObj name="Equation" r:id="rId3" imgW="368140" imgH="342751" progId="Equation.3">
                  <p:embed/>
                </p:oleObj>
              </mc:Choice>
              <mc:Fallback>
                <p:oleObj name="Equation" r:id="rId3" imgW="368140" imgH="342751" progId="Equation.3">
                  <p:embed/>
                  <p:pic>
                    <p:nvPicPr>
                      <p:cNvPr id="51205" name="Object 4">
                        <a:extLst>
                          <a:ext uri="{FF2B5EF4-FFF2-40B4-BE49-F238E27FC236}">
                            <a16:creationId xmlns:a16="http://schemas.microsoft.com/office/drawing/2014/main" id="{535B833E-9A63-42AF-A7E9-EBEB871F2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136" y="3102217"/>
                        <a:ext cx="838200"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6" name="Object 5">
            <a:extLst>
              <a:ext uri="{FF2B5EF4-FFF2-40B4-BE49-F238E27FC236}">
                <a16:creationId xmlns:a16="http://schemas.microsoft.com/office/drawing/2014/main" id="{05DB2C6A-1C09-4255-B57F-8881E675FB05}"/>
              </a:ext>
            </a:extLst>
          </p:cNvPr>
          <p:cNvGraphicFramePr>
            <a:graphicFrameLocks noChangeAspect="1"/>
          </p:cNvGraphicFramePr>
          <p:nvPr/>
        </p:nvGraphicFramePr>
        <p:xfrm>
          <a:off x="1547664" y="3170479"/>
          <a:ext cx="1371600" cy="712788"/>
        </p:xfrm>
        <a:graphic>
          <a:graphicData uri="http://schemas.openxmlformats.org/presentationml/2006/ole">
            <mc:AlternateContent xmlns:mc="http://schemas.openxmlformats.org/markup-compatibility/2006">
              <mc:Choice xmlns:v="urn:schemas-microsoft-com:vml" Requires="v">
                <p:oleObj name="Equation" r:id="rId5" imgW="660113" imgH="342751" progId="Equation.3">
                  <p:embed/>
                </p:oleObj>
              </mc:Choice>
              <mc:Fallback>
                <p:oleObj name="Equation" r:id="rId5" imgW="660113" imgH="342751" progId="Equation.3">
                  <p:embed/>
                  <p:pic>
                    <p:nvPicPr>
                      <p:cNvPr id="51206" name="Object 5">
                        <a:extLst>
                          <a:ext uri="{FF2B5EF4-FFF2-40B4-BE49-F238E27FC236}">
                            <a16:creationId xmlns:a16="http://schemas.microsoft.com/office/drawing/2014/main" id="{05DB2C6A-1C09-4255-B57F-8881E675FB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3170479"/>
                        <a:ext cx="137160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0030D4CF-F916-4E42-8E72-0CEDEF4D3A7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37FDEC8-8AFC-4CEF-84E6-02D663FF7E81}" type="slidenum">
              <a:rPr kumimoji="0" lang="zh-CN" altLang="en-US" sz="1400" smtClean="0"/>
              <a:pPr>
                <a:spcBef>
                  <a:spcPct val="0"/>
                </a:spcBef>
                <a:buClrTx/>
                <a:buSzTx/>
                <a:buFontTx/>
                <a:buNone/>
              </a:pPr>
              <a:t>105</a:t>
            </a:fld>
            <a:endParaRPr kumimoji="0" lang="en-US" altLang="zh-CN" sz="1400"/>
          </a:p>
        </p:txBody>
      </p:sp>
      <p:sp>
        <p:nvSpPr>
          <p:cNvPr id="52227" name="Rectangle 2">
            <a:extLst>
              <a:ext uri="{FF2B5EF4-FFF2-40B4-BE49-F238E27FC236}">
                <a16:creationId xmlns:a16="http://schemas.microsoft.com/office/drawing/2014/main" id="{8C17DBE1-BAF3-4C8D-8201-4A2555370559}"/>
              </a:ext>
            </a:extLst>
          </p:cNvPr>
          <p:cNvSpPr>
            <a:spLocks noGrp="1" noChangeArrowheads="1"/>
          </p:cNvSpPr>
          <p:nvPr>
            <p:ph type="title" idx="4294967295"/>
          </p:nvPr>
        </p:nvSpPr>
        <p:spPr>
          <a:xfrm>
            <a:off x="467544" y="302602"/>
            <a:ext cx="7886700" cy="1325563"/>
          </a:xfrm>
        </p:spPr>
        <p:txBody>
          <a:bodyPr/>
          <a:lstStyle/>
          <a:p>
            <a:pPr eaLnBrk="1" hangingPunct="1"/>
            <a:r>
              <a:rPr lang="zh-CN" altLang="en-US" dirty="0"/>
              <a:t>背包问题</a:t>
            </a:r>
          </a:p>
        </p:txBody>
      </p:sp>
      <p:sp>
        <p:nvSpPr>
          <p:cNvPr id="52228" name="Rectangle 3">
            <a:extLst>
              <a:ext uri="{FF2B5EF4-FFF2-40B4-BE49-F238E27FC236}">
                <a16:creationId xmlns:a16="http://schemas.microsoft.com/office/drawing/2014/main" id="{7ACC3528-80E3-402D-97F6-BFF457C52B12}"/>
              </a:ext>
            </a:extLst>
          </p:cNvPr>
          <p:cNvSpPr>
            <a:spLocks noGrp="1" noChangeArrowheads="1"/>
          </p:cNvSpPr>
          <p:nvPr>
            <p:ph type="body" idx="4294967295"/>
          </p:nvPr>
        </p:nvSpPr>
        <p:spPr>
          <a:xfrm>
            <a:off x="493196" y="1628165"/>
            <a:ext cx="7886700" cy="4351338"/>
          </a:xfrm>
        </p:spPr>
        <p:txBody>
          <a:bodyPr>
            <a:normAutofit fontScale="92500"/>
          </a:bodyPr>
          <a:lstStyle/>
          <a:p>
            <a:pPr eaLnBrk="1" hangingPunct="1">
              <a:lnSpc>
                <a:spcPct val="150000"/>
              </a:lnSpc>
              <a:buFont typeface="Wingdings" panose="05000000000000000000" pitchFamily="2" charset="2"/>
              <a:buNone/>
            </a:pPr>
            <a:r>
              <a:rPr lang="en-US" altLang="zh-CN" sz="3200" dirty="0">
                <a:solidFill>
                  <a:schemeClr val="hlink"/>
                </a:solidFill>
              </a:rPr>
              <a:t>Knapsack Problem</a:t>
            </a:r>
          </a:p>
          <a:p>
            <a:pPr eaLnBrk="1" hangingPunct="1">
              <a:lnSpc>
                <a:spcPct val="150000"/>
              </a:lnSpc>
            </a:pPr>
            <a:r>
              <a:rPr lang="zh-CN" altLang="en-US" sz="3200" dirty="0"/>
              <a:t>用物品{1,</a:t>
            </a:r>
            <a:r>
              <a:rPr lang="zh-CN" altLang="en-US" sz="3200" dirty="0">
                <a:latin typeface="Times New Roman" panose="02020603050405020304" pitchFamily="18" charset="0"/>
              </a:rPr>
              <a:t>…</a:t>
            </a:r>
            <a:r>
              <a:rPr lang="zh-CN" altLang="en-US" sz="3200" dirty="0"/>
              <a:t>,</a:t>
            </a:r>
            <a:r>
              <a:rPr lang="en-US" altLang="zh-CN" sz="3200" dirty="0"/>
              <a:t>n}</a:t>
            </a:r>
            <a:r>
              <a:rPr lang="zh-CN" altLang="en-US" sz="3200" dirty="0"/>
              <a:t>的子集装入一个容量</a:t>
            </a:r>
            <a:r>
              <a:rPr lang="en-US" altLang="zh-CN" sz="3200" dirty="0"/>
              <a:t>W</a:t>
            </a:r>
            <a:r>
              <a:rPr lang="zh-CN" altLang="en-US" sz="3200" dirty="0"/>
              <a:t>的背包使得它装的最满（或者装入的价值最大）。</a:t>
            </a:r>
            <a:endParaRPr lang="en-US" altLang="zh-CN" sz="3200" dirty="0"/>
          </a:p>
          <a:p>
            <a:pPr eaLnBrk="1" hangingPunct="1">
              <a:lnSpc>
                <a:spcPct val="150000"/>
              </a:lnSpc>
            </a:pPr>
            <a:r>
              <a:rPr lang="zh-CN" altLang="en-US" sz="3200" dirty="0"/>
              <a:t>每一个</a:t>
            </a:r>
            <a:r>
              <a:rPr lang="zh-CN" altLang="en-US" sz="3200" dirty="0">
                <a:solidFill>
                  <a:srgbClr val="FF0000"/>
                </a:solidFill>
              </a:rPr>
              <a:t>需求</a:t>
            </a:r>
            <a:r>
              <a:rPr lang="en-US" altLang="zh-CN" sz="3200" dirty="0" err="1">
                <a:solidFill>
                  <a:srgbClr val="FF0000"/>
                </a:solidFill>
              </a:rPr>
              <a:t>i</a:t>
            </a:r>
            <a:r>
              <a:rPr lang="zh-CN" altLang="en-US" sz="3200" dirty="0">
                <a:solidFill>
                  <a:srgbClr val="FF0000"/>
                </a:solidFill>
              </a:rPr>
              <a:t>有一个值</a:t>
            </a:r>
            <a:r>
              <a:rPr lang="en-US" altLang="zh-CN" sz="3200" dirty="0">
                <a:solidFill>
                  <a:srgbClr val="FF0000"/>
                </a:solidFill>
              </a:rPr>
              <a:t>v</a:t>
            </a:r>
            <a:r>
              <a:rPr lang="en-US" altLang="zh-CN" sz="2400" dirty="0">
                <a:solidFill>
                  <a:srgbClr val="FF0000"/>
                </a:solidFill>
              </a:rPr>
              <a:t>i</a:t>
            </a:r>
            <a:r>
              <a:rPr lang="zh-CN" altLang="en-US" sz="3200" dirty="0">
                <a:solidFill>
                  <a:srgbClr val="FF0000"/>
                </a:solidFill>
              </a:rPr>
              <a:t>与一个权</a:t>
            </a:r>
            <a:r>
              <a:rPr lang="en-US" altLang="zh-CN" sz="3200" dirty="0" err="1">
                <a:solidFill>
                  <a:srgbClr val="FF0000"/>
                </a:solidFill>
              </a:rPr>
              <a:t>w</a:t>
            </a:r>
            <a:r>
              <a:rPr lang="en-US" altLang="zh-CN" sz="2400" dirty="0" err="1">
                <a:solidFill>
                  <a:srgbClr val="FF0000"/>
                </a:solidFill>
              </a:rPr>
              <a:t>i</a:t>
            </a:r>
            <a:r>
              <a:rPr lang="en-US" altLang="zh-CN" sz="3200" dirty="0">
                <a:solidFill>
                  <a:srgbClr val="FF0000"/>
                </a:solidFill>
              </a:rPr>
              <a:t>, </a:t>
            </a:r>
            <a:r>
              <a:rPr lang="zh-CN" altLang="en-US" sz="3200" dirty="0">
                <a:solidFill>
                  <a:srgbClr val="FF0000"/>
                </a:solidFill>
              </a:rPr>
              <a:t>在总权不超过</a:t>
            </a:r>
            <a:r>
              <a:rPr lang="en-US" altLang="zh-CN" sz="3200" dirty="0">
                <a:solidFill>
                  <a:srgbClr val="FF0000"/>
                </a:solidFill>
              </a:rPr>
              <a:t>W</a:t>
            </a:r>
            <a:r>
              <a:rPr lang="zh-CN" altLang="en-US" sz="3200" dirty="0">
                <a:solidFill>
                  <a:srgbClr val="FF0000"/>
                </a:solidFill>
              </a:rPr>
              <a:t>的限制下，选择一个最大总值的子集</a:t>
            </a:r>
            <a:r>
              <a:rPr lang="zh-CN" altLang="en-US" sz="3200" dirty="0"/>
              <a:t>。</a:t>
            </a:r>
            <a:endParaRPr lang="en-US" altLang="zh-CN" sz="32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E77E6958-C23B-4A9B-B6D0-7058A95FD3F6}"/>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A7C0078-AE92-421B-B1B1-CCC3B1093400}" type="slidenum">
              <a:rPr kumimoji="0" lang="zh-CN" altLang="en-US" sz="1400" smtClean="0"/>
              <a:pPr>
                <a:spcBef>
                  <a:spcPct val="0"/>
                </a:spcBef>
                <a:buClrTx/>
                <a:buSzTx/>
                <a:buFontTx/>
                <a:buNone/>
              </a:pPr>
              <a:t>106</a:t>
            </a:fld>
            <a:endParaRPr kumimoji="0" lang="en-US" altLang="zh-CN" sz="1400"/>
          </a:p>
        </p:txBody>
      </p:sp>
      <p:sp>
        <p:nvSpPr>
          <p:cNvPr id="53251" name="Rectangle 2">
            <a:extLst>
              <a:ext uri="{FF2B5EF4-FFF2-40B4-BE49-F238E27FC236}">
                <a16:creationId xmlns:a16="http://schemas.microsoft.com/office/drawing/2014/main" id="{5BCEDCF6-7EBC-44E6-BD29-F32D8086B85B}"/>
              </a:ext>
            </a:extLst>
          </p:cNvPr>
          <p:cNvSpPr>
            <a:spLocks noGrp="1" noChangeArrowheads="1"/>
          </p:cNvSpPr>
          <p:nvPr>
            <p:ph type="title" idx="4294967295"/>
          </p:nvPr>
        </p:nvSpPr>
        <p:spPr>
          <a:xfrm>
            <a:off x="701675" y="240069"/>
            <a:ext cx="7886700" cy="1325563"/>
          </a:xfrm>
        </p:spPr>
        <p:txBody>
          <a:bodyPr/>
          <a:lstStyle/>
          <a:p>
            <a:pPr eaLnBrk="1" hangingPunct="1"/>
            <a:r>
              <a:rPr lang="zh-CN" altLang="en-US" dirty="0"/>
              <a:t>子集和与背包</a:t>
            </a:r>
            <a:endParaRPr lang="en-US" altLang="zh-CN" dirty="0"/>
          </a:p>
        </p:txBody>
      </p:sp>
      <p:sp>
        <p:nvSpPr>
          <p:cNvPr id="53277" name="Rectangle 35">
            <a:extLst>
              <a:ext uri="{FF2B5EF4-FFF2-40B4-BE49-F238E27FC236}">
                <a16:creationId xmlns:a16="http://schemas.microsoft.com/office/drawing/2014/main" id="{3A14F6CB-D99E-483D-AC90-2246B98F5FA8}"/>
              </a:ext>
            </a:extLst>
          </p:cNvPr>
          <p:cNvSpPr>
            <a:spLocks noGrp="1" noChangeArrowheads="1"/>
          </p:cNvSpPr>
          <p:nvPr>
            <p:ph type="body" idx="4294967295"/>
          </p:nvPr>
        </p:nvSpPr>
        <p:spPr>
          <a:xfrm>
            <a:off x="0" y="1825625"/>
            <a:ext cx="7886700" cy="4351338"/>
          </a:xfrm>
        </p:spPr>
        <p:txBody>
          <a:bodyPr/>
          <a:lstStyle/>
          <a:p>
            <a:pPr eaLnBrk="1" hangingPunct="1">
              <a:buFont typeface="Wingdings" panose="05000000000000000000" pitchFamily="2" charset="2"/>
              <a:buNone/>
            </a:pPr>
            <a:r>
              <a:rPr lang="zh-CN" altLang="en-US"/>
              <a:t> </a:t>
            </a:r>
          </a:p>
        </p:txBody>
      </p:sp>
      <p:graphicFrame>
        <p:nvGraphicFramePr>
          <p:cNvPr id="53252" name="Object 5">
            <a:extLst>
              <a:ext uri="{FF2B5EF4-FFF2-40B4-BE49-F238E27FC236}">
                <a16:creationId xmlns:a16="http://schemas.microsoft.com/office/drawing/2014/main" id="{82403D1B-BF68-406F-B382-B6DDDDB095AC}"/>
              </a:ext>
            </a:extLst>
          </p:cNvPr>
          <p:cNvGraphicFramePr>
            <a:graphicFrameLocks noChangeAspect="1"/>
          </p:cNvGraphicFramePr>
          <p:nvPr/>
        </p:nvGraphicFramePr>
        <p:xfrm>
          <a:off x="3562350" y="2244811"/>
          <a:ext cx="779463" cy="781050"/>
        </p:xfrm>
        <a:graphic>
          <a:graphicData uri="http://schemas.openxmlformats.org/presentationml/2006/ole">
            <mc:AlternateContent xmlns:mc="http://schemas.openxmlformats.org/markup-compatibility/2006">
              <mc:Choice xmlns:v="urn:schemas-microsoft-com:vml" Requires="v">
                <p:oleObj name="Equation" r:id="rId3" imgW="342751" imgH="342751" progId="Equation.3">
                  <p:embed/>
                </p:oleObj>
              </mc:Choice>
              <mc:Fallback>
                <p:oleObj name="Equation" r:id="rId3" imgW="342751" imgH="342751" progId="Equation.3">
                  <p:embed/>
                  <p:pic>
                    <p:nvPicPr>
                      <p:cNvPr id="53252" name="Object 5">
                        <a:extLst>
                          <a:ext uri="{FF2B5EF4-FFF2-40B4-BE49-F238E27FC236}">
                            <a16:creationId xmlns:a16="http://schemas.microsoft.com/office/drawing/2014/main" id="{82403D1B-BF68-406F-B382-B6DDDDB09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350" y="2244811"/>
                        <a:ext cx="779463"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3" name="Text Box 6">
            <a:extLst>
              <a:ext uri="{FF2B5EF4-FFF2-40B4-BE49-F238E27FC236}">
                <a16:creationId xmlns:a16="http://schemas.microsoft.com/office/drawing/2014/main" id="{A9A29320-2DF8-4B55-8D37-E299896F2237}"/>
              </a:ext>
            </a:extLst>
          </p:cNvPr>
          <p:cNvSpPr txBox="1">
            <a:spLocks noChangeArrowheads="1"/>
          </p:cNvSpPr>
          <p:nvPr/>
        </p:nvSpPr>
        <p:spPr bwMode="auto">
          <a:xfrm>
            <a:off x="1077912" y="1698505"/>
            <a:ext cx="197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dirty="0">
                <a:latin typeface="Courier New" panose="02070309020205020404" pitchFamily="49" charset="0"/>
              </a:rPr>
              <a:t>约束条件：</a:t>
            </a:r>
            <a:endParaRPr lang="en-US" altLang="zh-CN" sz="2800" b="1" dirty="0">
              <a:latin typeface="Courier New" panose="02070309020205020404" pitchFamily="49" charset="0"/>
            </a:endParaRPr>
          </a:p>
        </p:txBody>
      </p:sp>
      <p:sp>
        <p:nvSpPr>
          <p:cNvPr id="53254" name="Text Box 7">
            <a:extLst>
              <a:ext uri="{FF2B5EF4-FFF2-40B4-BE49-F238E27FC236}">
                <a16:creationId xmlns:a16="http://schemas.microsoft.com/office/drawing/2014/main" id="{2AAC2A6A-30F9-464E-9C43-29030CA66054}"/>
              </a:ext>
            </a:extLst>
          </p:cNvPr>
          <p:cNvSpPr txBox="1">
            <a:spLocks noChangeArrowheads="1"/>
          </p:cNvSpPr>
          <p:nvPr/>
        </p:nvSpPr>
        <p:spPr bwMode="auto">
          <a:xfrm>
            <a:off x="1447800" y="2819400"/>
            <a:ext cx="160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endParaRPr lang="zh-CN" altLang="en-US" sz="2800" b="1">
              <a:latin typeface="Courier New" panose="02070309020205020404" pitchFamily="49" charset="0"/>
            </a:endParaRPr>
          </a:p>
        </p:txBody>
      </p:sp>
      <p:sp>
        <p:nvSpPr>
          <p:cNvPr id="53255" name="Text Box 8">
            <a:extLst>
              <a:ext uri="{FF2B5EF4-FFF2-40B4-BE49-F238E27FC236}">
                <a16:creationId xmlns:a16="http://schemas.microsoft.com/office/drawing/2014/main" id="{F8A6AF7D-60D2-4D09-BA77-2A5C914579E5}"/>
              </a:ext>
            </a:extLst>
          </p:cNvPr>
          <p:cNvSpPr txBox="1">
            <a:spLocks noChangeArrowheads="1"/>
          </p:cNvSpPr>
          <p:nvPr/>
        </p:nvSpPr>
        <p:spPr bwMode="auto">
          <a:xfrm>
            <a:off x="1059232" y="2334298"/>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dirty="0">
                <a:latin typeface="Courier New" panose="02070309020205020404" pitchFamily="49" charset="0"/>
              </a:rPr>
              <a:t>要求，最大化</a:t>
            </a:r>
          </a:p>
        </p:txBody>
      </p:sp>
      <p:sp>
        <p:nvSpPr>
          <p:cNvPr id="53256" name="Rectangle 9">
            <a:extLst>
              <a:ext uri="{FF2B5EF4-FFF2-40B4-BE49-F238E27FC236}">
                <a16:creationId xmlns:a16="http://schemas.microsoft.com/office/drawing/2014/main" id="{D3F231CE-01BF-4799-A7B9-C04C60B67586}"/>
              </a:ext>
            </a:extLst>
          </p:cNvPr>
          <p:cNvSpPr>
            <a:spLocks noChangeArrowheads="1"/>
          </p:cNvSpPr>
          <p:nvPr/>
        </p:nvSpPr>
        <p:spPr bwMode="auto">
          <a:xfrm>
            <a:off x="4232061" y="3877544"/>
            <a:ext cx="1131888"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53257" name="Rectangle 10">
            <a:extLst>
              <a:ext uri="{FF2B5EF4-FFF2-40B4-BE49-F238E27FC236}">
                <a16:creationId xmlns:a16="http://schemas.microsoft.com/office/drawing/2014/main" id="{A38D6F28-20B6-4D1E-83B8-DAFE0A80A94F}"/>
              </a:ext>
            </a:extLst>
          </p:cNvPr>
          <p:cNvSpPr>
            <a:spLocks noChangeArrowheads="1"/>
          </p:cNvSpPr>
          <p:nvPr/>
        </p:nvSpPr>
        <p:spPr bwMode="auto">
          <a:xfrm>
            <a:off x="4232061" y="3317156"/>
            <a:ext cx="1131888" cy="560388"/>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solidFill>
                  <a:schemeClr val="bg1"/>
                </a:solidFill>
                <a:latin typeface="Comic Sans MS" panose="030F0702030302020204" pitchFamily="66" charset="0"/>
              </a:rPr>
              <a:t>Value</a:t>
            </a:r>
            <a:endParaRPr lang="en-US" altLang="zh-CN" sz="2000" baseline="-25000">
              <a:solidFill>
                <a:schemeClr val="bg1"/>
              </a:solidFill>
              <a:latin typeface="Comic Sans MS" panose="030F0702030302020204" pitchFamily="66" charset="0"/>
            </a:endParaRPr>
          </a:p>
        </p:txBody>
      </p:sp>
      <p:sp>
        <p:nvSpPr>
          <p:cNvPr id="53258" name="Rectangle 11">
            <a:extLst>
              <a:ext uri="{FF2B5EF4-FFF2-40B4-BE49-F238E27FC236}">
                <a16:creationId xmlns:a16="http://schemas.microsoft.com/office/drawing/2014/main" id="{BFB07F52-AEC7-4526-9617-2C0714FAED93}"/>
              </a:ext>
            </a:extLst>
          </p:cNvPr>
          <p:cNvSpPr>
            <a:spLocks noChangeArrowheads="1"/>
          </p:cNvSpPr>
          <p:nvPr/>
        </p:nvSpPr>
        <p:spPr bwMode="auto">
          <a:xfrm>
            <a:off x="4232061" y="4810994"/>
            <a:ext cx="1131888" cy="468312"/>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53259" name="Rectangle 12">
            <a:extLst>
              <a:ext uri="{FF2B5EF4-FFF2-40B4-BE49-F238E27FC236}">
                <a16:creationId xmlns:a16="http://schemas.microsoft.com/office/drawing/2014/main" id="{246D4F49-B10F-44D0-8F7A-37A4C4271E43}"/>
              </a:ext>
            </a:extLst>
          </p:cNvPr>
          <p:cNvSpPr>
            <a:spLocks noChangeArrowheads="1"/>
          </p:cNvSpPr>
          <p:nvPr/>
        </p:nvSpPr>
        <p:spPr bwMode="auto">
          <a:xfrm>
            <a:off x="4232061" y="5279306"/>
            <a:ext cx="1131888"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22</a:t>
            </a:r>
            <a:endParaRPr kumimoji="0" lang="zh-CN" altLang="en-US" sz="2000" baseline="30000">
              <a:latin typeface="Comic Sans MS" panose="030F0702030302020204" pitchFamily="66" charset="0"/>
            </a:endParaRPr>
          </a:p>
        </p:txBody>
      </p:sp>
      <p:sp>
        <p:nvSpPr>
          <p:cNvPr id="53260" name="Rectangle 13">
            <a:extLst>
              <a:ext uri="{FF2B5EF4-FFF2-40B4-BE49-F238E27FC236}">
                <a16:creationId xmlns:a16="http://schemas.microsoft.com/office/drawing/2014/main" id="{C493E8DB-5840-4ECA-97B0-3CF8D1FED517}"/>
              </a:ext>
            </a:extLst>
          </p:cNvPr>
          <p:cNvSpPr>
            <a:spLocks noChangeArrowheads="1"/>
          </p:cNvSpPr>
          <p:nvPr/>
        </p:nvSpPr>
        <p:spPr bwMode="auto">
          <a:xfrm>
            <a:off x="4232061" y="5746031"/>
            <a:ext cx="1131888"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28</a:t>
            </a:r>
            <a:endParaRPr kumimoji="0" lang="zh-CN" altLang="en-US" sz="2000" baseline="30000">
              <a:latin typeface="Comic Sans MS" panose="030F0702030302020204" pitchFamily="66" charset="0"/>
            </a:endParaRPr>
          </a:p>
        </p:txBody>
      </p:sp>
      <p:sp>
        <p:nvSpPr>
          <p:cNvPr id="53261" name="Rectangle 14">
            <a:extLst>
              <a:ext uri="{FF2B5EF4-FFF2-40B4-BE49-F238E27FC236}">
                <a16:creationId xmlns:a16="http://schemas.microsoft.com/office/drawing/2014/main" id="{6C14942C-FB7C-4C1C-85E0-A957C20A76BB}"/>
              </a:ext>
            </a:extLst>
          </p:cNvPr>
          <p:cNvSpPr>
            <a:spLocks noChangeArrowheads="1"/>
          </p:cNvSpPr>
          <p:nvPr/>
        </p:nvSpPr>
        <p:spPr bwMode="auto">
          <a:xfrm>
            <a:off x="5363949" y="3877544"/>
            <a:ext cx="1217612"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1</a:t>
            </a:r>
            <a:endParaRPr kumimoji="0" lang="zh-CN" altLang="en-US" sz="2000">
              <a:latin typeface="Comic Sans MS" panose="030F0702030302020204" pitchFamily="66" charset="0"/>
            </a:endParaRPr>
          </a:p>
        </p:txBody>
      </p:sp>
      <p:sp>
        <p:nvSpPr>
          <p:cNvPr id="53262" name="Rectangle 15">
            <a:extLst>
              <a:ext uri="{FF2B5EF4-FFF2-40B4-BE49-F238E27FC236}">
                <a16:creationId xmlns:a16="http://schemas.microsoft.com/office/drawing/2014/main" id="{C495E314-1E4A-4C3A-A4F6-CA30CDA3EBC6}"/>
              </a:ext>
            </a:extLst>
          </p:cNvPr>
          <p:cNvSpPr>
            <a:spLocks noChangeArrowheads="1"/>
          </p:cNvSpPr>
          <p:nvPr/>
        </p:nvSpPr>
        <p:spPr bwMode="auto">
          <a:xfrm>
            <a:off x="5363949" y="3317156"/>
            <a:ext cx="1217612" cy="560388"/>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solidFill>
                  <a:schemeClr val="bg1"/>
                </a:solidFill>
                <a:latin typeface="Comic Sans MS" panose="030F0702030302020204" pitchFamily="66" charset="0"/>
              </a:rPr>
              <a:t>Weight</a:t>
            </a:r>
          </a:p>
        </p:txBody>
      </p:sp>
      <p:sp>
        <p:nvSpPr>
          <p:cNvPr id="53263" name="Rectangle 16">
            <a:extLst>
              <a:ext uri="{FF2B5EF4-FFF2-40B4-BE49-F238E27FC236}">
                <a16:creationId xmlns:a16="http://schemas.microsoft.com/office/drawing/2014/main" id="{C973A921-7D47-4CF1-AE71-37B83A5FD76E}"/>
              </a:ext>
            </a:extLst>
          </p:cNvPr>
          <p:cNvSpPr>
            <a:spLocks noChangeArrowheads="1"/>
          </p:cNvSpPr>
          <p:nvPr/>
        </p:nvSpPr>
        <p:spPr bwMode="auto">
          <a:xfrm>
            <a:off x="5363949" y="4810994"/>
            <a:ext cx="1217612" cy="468312"/>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5</a:t>
            </a:r>
            <a:endParaRPr kumimoji="0" lang="zh-CN" altLang="en-US" sz="2000" baseline="30000">
              <a:latin typeface="Comic Sans MS" panose="030F0702030302020204" pitchFamily="66" charset="0"/>
            </a:endParaRPr>
          </a:p>
        </p:txBody>
      </p:sp>
      <p:sp>
        <p:nvSpPr>
          <p:cNvPr id="53264" name="Rectangle 17">
            <a:extLst>
              <a:ext uri="{FF2B5EF4-FFF2-40B4-BE49-F238E27FC236}">
                <a16:creationId xmlns:a16="http://schemas.microsoft.com/office/drawing/2014/main" id="{58C7A5E5-8F08-4F1B-8224-0916F8E840AF}"/>
              </a:ext>
            </a:extLst>
          </p:cNvPr>
          <p:cNvSpPr>
            <a:spLocks noChangeArrowheads="1"/>
          </p:cNvSpPr>
          <p:nvPr/>
        </p:nvSpPr>
        <p:spPr bwMode="auto">
          <a:xfrm>
            <a:off x="5363949" y="5279306"/>
            <a:ext cx="1217612"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6</a:t>
            </a:r>
            <a:endParaRPr kumimoji="0" lang="zh-CN" altLang="en-US" sz="2000">
              <a:latin typeface="Comic Sans MS" panose="030F0702030302020204" pitchFamily="66" charset="0"/>
            </a:endParaRPr>
          </a:p>
        </p:txBody>
      </p:sp>
      <p:sp>
        <p:nvSpPr>
          <p:cNvPr id="53265" name="Rectangle 18">
            <a:extLst>
              <a:ext uri="{FF2B5EF4-FFF2-40B4-BE49-F238E27FC236}">
                <a16:creationId xmlns:a16="http://schemas.microsoft.com/office/drawing/2014/main" id="{1D32A6C5-707F-4A5B-848B-74DA93CBC2EE}"/>
              </a:ext>
            </a:extLst>
          </p:cNvPr>
          <p:cNvSpPr>
            <a:spLocks noChangeArrowheads="1"/>
          </p:cNvSpPr>
          <p:nvPr/>
        </p:nvSpPr>
        <p:spPr bwMode="auto">
          <a:xfrm>
            <a:off x="4232061" y="4344269"/>
            <a:ext cx="1131888"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53266" name="Rectangle 19">
            <a:extLst>
              <a:ext uri="{FF2B5EF4-FFF2-40B4-BE49-F238E27FC236}">
                <a16:creationId xmlns:a16="http://schemas.microsoft.com/office/drawing/2014/main" id="{AB7F0A43-0368-4061-ABC7-391D4492D043}"/>
              </a:ext>
            </a:extLst>
          </p:cNvPr>
          <p:cNvSpPr>
            <a:spLocks noChangeArrowheads="1"/>
          </p:cNvSpPr>
          <p:nvPr/>
        </p:nvSpPr>
        <p:spPr bwMode="auto">
          <a:xfrm>
            <a:off x="5363949" y="4344269"/>
            <a:ext cx="1217612"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2</a:t>
            </a:r>
            <a:endParaRPr kumimoji="0" lang="zh-CN" altLang="en-US" sz="2000" baseline="30000">
              <a:latin typeface="Comic Sans MS" panose="030F0702030302020204" pitchFamily="66" charset="0"/>
            </a:endParaRPr>
          </a:p>
        </p:txBody>
      </p:sp>
      <p:sp>
        <p:nvSpPr>
          <p:cNvPr id="53267" name="Rectangle 20">
            <a:extLst>
              <a:ext uri="{FF2B5EF4-FFF2-40B4-BE49-F238E27FC236}">
                <a16:creationId xmlns:a16="http://schemas.microsoft.com/office/drawing/2014/main" id="{B9E5DCE1-F396-4628-962F-8442669FF5ED}"/>
              </a:ext>
            </a:extLst>
          </p:cNvPr>
          <p:cNvSpPr>
            <a:spLocks noChangeArrowheads="1"/>
          </p:cNvSpPr>
          <p:nvPr/>
        </p:nvSpPr>
        <p:spPr bwMode="auto">
          <a:xfrm>
            <a:off x="5363949" y="5746031"/>
            <a:ext cx="1217612"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53268" name="Rectangle 21">
            <a:extLst>
              <a:ext uri="{FF2B5EF4-FFF2-40B4-BE49-F238E27FC236}">
                <a16:creationId xmlns:a16="http://schemas.microsoft.com/office/drawing/2014/main" id="{05983F45-FCF5-4320-B46D-C516A131AECD}"/>
              </a:ext>
            </a:extLst>
          </p:cNvPr>
          <p:cNvSpPr>
            <a:spLocks noChangeArrowheads="1"/>
          </p:cNvSpPr>
          <p:nvPr/>
        </p:nvSpPr>
        <p:spPr bwMode="auto">
          <a:xfrm>
            <a:off x="3209711" y="3317156"/>
            <a:ext cx="1022350" cy="560388"/>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solidFill>
                  <a:schemeClr val="bg1"/>
                </a:solidFill>
                <a:latin typeface="Comic Sans MS" panose="030F0702030302020204" pitchFamily="66" charset="0"/>
              </a:rPr>
              <a:t>Item</a:t>
            </a:r>
          </a:p>
        </p:txBody>
      </p:sp>
      <p:sp>
        <p:nvSpPr>
          <p:cNvPr id="53269" name="Rectangle 22">
            <a:extLst>
              <a:ext uri="{FF2B5EF4-FFF2-40B4-BE49-F238E27FC236}">
                <a16:creationId xmlns:a16="http://schemas.microsoft.com/office/drawing/2014/main" id="{4E7C77A7-6B5E-47B6-AD68-20DB925022CE}"/>
              </a:ext>
            </a:extLst>
          </p:cNvPr>
          <p:cNvSpPr>
            <a:spLocks noChangeArrowheads="1"/>
          </p:cNvSpPr>
          <p:nvPr/>
        </p:nvSpPr>
        <p:spPr bwMode="auto">
          <a:xfrm>
            <a:off x="3209711" y="3877544"/>
            <a:ext cx="1022350"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53270" name="Rectangle 23">
            <a:extLst>
              <a:ext uri="{FF2B5EF4-FFF2-40B4-BE49-F238E27FC236}">
                <a16:creationId xmlns:a16="http://schemas.microsoft.com/office/drawing/2014/main" id="{6FBE831D-21B0-43BE-B4A7-452ED8FFDBE1}"/>
              </a:ext>
            </a:extLst>
          </p:cNvPr>
          <p:cNvSpPr>
            <a:spLocks noChangeArrowheads="1"/>
          </p:cNvSpPr>
          <p:nvPr/>
        </p:nvSpPr>
        <p:spPr bwMode="auto">
          <a:xfrm>
            <a:off x="3209711" y="4810994"/>
            <a:ext cx="1022350" cy="468312"/>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3</a:t>
            </a:r>
            <a:endParaRPr kumimoji="0" lang="zh-CN" altLang="en-US" sz="2000" baseline="30000">
              <a:latin typeface="Comic Sans MS" panose="030F0702030302020204" pitchFamily="66" charset="0"/>
            </a:endParaRPr>
          </a:p>
        </p:txBody>
      </p:sp>
      <p:sp>
        <p:nvSpPr>
          <p:cNvPr id="53271" name="Rectangle 24">
            <a:extLst>
              <a:ext uri="{FF2B5EF4-FFF2-40B4-BE49-F238E27FC236}">
                <a16:creationId xmlns:a16="http://schemas.microsoft.com/office/drawing/2014/main" id="{994E7230-0E07-4832-9416-1F1175ADFAE1}"/>
              </a:ext>
            </a:extLst>
          </p:cNvPr>
          <p:cNvSpPr>
            <a:spLocks noChangeArrowheads="1"/>
          </p:cNvSpPr>
          <p:nvPr/>
        </p:nvSpPr>
        <p:spPr bwMode="auto">
          <a:xfrm>
            <a:off x="3209711" y="5279306"/>
            <a:ext cx="1022350"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4</a:t>
            </a:r>
            <a:endParaRPr kumimoji="0" lang="zh-CN" altLang="en-US" sz="2000" baseline="30000">
              <a:latin typeface="Comic Sans MS" panose="030F0702030302020204" pitchFamily="66" charset="0"/>
            </a:endParaRPr>
          </a:p>
        </p:txBody>
      </p:sp>
      <p:sp>
        <p:nvSpPr>
          <p:cNvPr id="53272" name="Rectangle 25">
            <a:extLst>
              <a:ext uri="{FF2B5EF4-FFF2-40B4-BE49-F238E27FC236}">
                <a16:creationId xmlns:a16="http://schemas.microsoft.com/office/drawing/2014/main" id="{6D5949F8-F3FC-4E71-8799-355C25E87FDC}"/>
              </a:ext>
            </a:extLst>
          </p:cNvPr>
          <p:cNvSpPr>
            <a:spLocks noChangeArrowheads="1"/>
          </p:cNvSpPr>
          <p:nvPr/>
        </p:nvSpPr>
        <p:spPr bwMode="auto">
          <a:xfrm>
            <a:off x="3209711" y="5746031"/>
            <a:ext cx="1022350"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5</a:t>
            </a:r>
            <a:endParaRPr kumimoji="0" lang="zh-CN" altLang="en-US" sz="2000" baseline="30000">
              <a:latin typeface="Comic Sans MS" panose="030F0702030302020204" pitchFamily="66" charset="0"/>
            </a:endParaRPr>
          </a:p>
        </p:txBody>
      </p:sp>
      <p:sp>
        <p:nvSpPr>
          <p:cNvPr id="53273" name="Rectangle 26">
            <a:extLst>
              <a:ext uri="{FF2B5EF4-FFF2-40B4-BE49-F238E27FC236}">
                <a16:creationId xmlns:a16="http://schemas.microsoft.com/office/drawing/2014/main" id="{3CAB9FD0-F45D-4839-A49A-DE3AAA76A992}"/>
              </a:ext>
            </a:extLst>
          </p:cNvPr>
          <p:cNvSpPr>
            <a:spLocks noChangeArrowheads="1"/>
          </p:cNvSpPr>
          <p:nvPr/>
        </p:nvSpPr>
        <p:spPr bwMode="auto">
          <a:xfrm>
            <a:off x="3209711" y="4344269"/>
            <a:ext cx="1022350"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a:t>
            </a:r>
            <a:endParaRPr kumimoji="0" lang="zh-CN" altLang="en-US" sz="2000" baseline="30000">
              <a:latin typeface="Comic Sans MS" panose="030F0702030302020204" pitchFamily="66" charset="0"/>
            </a:endParaRPr>
          </a:p>
        </p:txBody>
      </p:sp>
      <p:sp>
        <p:nvSpPr>
          <p:cNvPr id="53274" name="Rectangle 27">
            <a:extLst>
              <a:ext uri="{FF2B5EF4-FFF2-40B4-BE49-F238E27FC236}">
                <a16:creationId xmlns:a16="http://schemas.microsoft.com/office/drawing/2014/main" id="{93B86594-FA39-4753-9ED1-CF820FF7E7A7}"/>
              </a:ext>
            </a:extLst>
          </p:cNvPr>
          <p:cNvSpPr>
            <a:spLocks noChangeArrowheads="1"/>
          </p:cNvSpPr>
          <p:nvPr/>
        </p:nvSpPr>
        <p:spPr bwMode="auto">
          <a:xfrm>
            <a:off x="1624806" y="4527550"/>
            <a:ext cx="1169988" cy="400752"/>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dirty="0">
                <a:latin typeface="Comic Sans MS" panose="030F0702030302020204" pitchFamily="66" charset="0"/>
              </a:rPr>
              <a:t>W = 11</a:t>
            </a:r>
            <a:endParaRPr kumimoji="0" lang="en-US" altLang="zh-CN" sz="2000" baseline="30000" dirty="0">
              <a:latin typeface="Comic Sans MS" panose="030F0702030302020204" pitchFamily="66" charset="0"/>
            </a:endParaRPr>
          </a:p>
        </p:txBody>
      </p:sp>
      <p:sp>
        <p:nvSpPr>
          <p:cNvPr id="53275" name="Text Box 29">
            <a:extLst>
              <a:ext uri="{FF2B5EF4-FFF2-40B4-BE49-F238E27FC236}">
                <a16:creationId xmlns:a16="http://schemas.microsoft.com/office/drawing/2014/main" id="{1330599D-2794-4D0C-BB05-571102346444}"/>
              </a:ext>
            </a:extLst>
          </p:cNvPr>
          <p:cNvSpPr txBox="1">
            <a:spLocks noChangeArrowheads="1"/>
          </p:cNvSpPr>
          <p:nvPr/>
        </p:nvSpPr>
        <p:spPr bwMode="auto">
          <a:xfrm>
            <a:off x="1187450" y="3213100"/>
            <a:ext cx="175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a:latin typeface="Courier New" panose="02070309020205020404" pitchFamily="49" charset="0"/>
              </a:rPr>
              <a:t>例子：</a:t>
            </a:r>
          </a:p>
        </p:txBody>
      </p:sp>
      <p:pic>
        <p:nvPicPr>
          <p:cNvPr id="53276" name="Picture 33">
            <a:extLst>
              <a:ext uri="{FF2B5EF4-FFF2-40B4-BE49-F238E27FC236}">
                <a16:creationId xmlns:a16="http://schemas.microsoft.com/office/drawing/2014/main" id="{E02BB91A-F66A-4A75-B5A4-393D49CAB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506" y="1679185"/>
            <a:ext cx="11525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4B2C4770-20DB-485D-8C0A-84BF41BA977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5DACC10-2CDE-49C0-A784-ED1E77274F57}" type="slidenum">
              <a:rPr kumimoji="0" lang="zh-CN" altLang="en-US" sz="1400" smtClean="0"/>
              <a:pPr>
                <a:spcBef>
                  <a:spcPct val="0"/>
                </a:spcBef>
                <a:buClrTx/>
                <a:buSzTx/>
                <a:buFontTx/>
                <a:buNone/>
              </a:pPr>
              <a:t>107</a:t>
            </a:fld>
            <a:endParaRPr kumimoji="0" lang="en-US" altLang="zh-CN" sz="1400"/>
          </a:p>
        </p:txBody>
      </p:sp>
      <p:sp>
        <p:nvSpPr>
          <p:cNvPr id="55299" name="Rectangle 2">
            <a:extLst>
              <a:ext uri="{FF2B5EF4-FFF2-40B4-BE49-F238E27FC236}">
                <a16:creationId xmlns:a16="http://schemas.microsoft.com/office/drawing/2014/main" id="{98D6DFF0-ACEF-4765-ADAB-7E538B6A88AE}"/>
              </a:ext>
            </a:extLst>
          </p:cNvPr>
          <p:cNvSpPr>
            <a:spLocks noGrp="1" noChangeArrowheads="1"/>
          </p:cNvSpPr>
          <p:nvPr>
            <p:ph type="title" idx="4294967295"/>
          </p:nvPr>
        </p:nvSpPr>
        <p:spPr>
          <a:xfrm>
            <a:off x="628650" y="136525"/>
            <a:ext cx="7886700" cy="1325563"/>
          </a:xfrm>
        </p:spPr>
        <p:txBody>
          <a:bodyPr/>
          <a:lstStyle/>
          <a:p>
            <a:pPr eaLnBrk="1" hangingPunct="1"/>
            <a:r>
              <a:rPr lang="zh-CN" altLang="en-US" dirty="0"/>
              <a:t>子集和与背包</a:t>
            </a:r>
          </a:p>
        </p:txBody>
      </p:sp>
      <p:sp>
        <p:nvSpPr>
          <p:cNvPr id="55300" name="Rectangle 3">
            <a:extLst>
              <a:ext uri="{FF2B5EF4-FFF2-40B4-BE49-F238E27FC236}">
                <a16:creationId xmlns:a16="http://schemas.microsoft.com/office/drawing/2014/main" id="{225E838A-284F-49CF-9B94-6B7BC7D66FBF}"/>
              </a:ext>
            </a:extLst>
          </p:cNvPr>
          <p:cNvSpPr>
            <a:spLocks noGrp="1" noChangeArrowheads="1"/>
          </p:cNvSpPr>
          <p:nvPr>
            <p:ph type="body" idx="4294967295"/>
          </p:nvPr>
        </p:nvSpPr>
        <p:spPr>
          <a:xfrm>
            <a:off x="628650" y="1650826"/>
            <a:ext cx="7886700" cy="4351338"/>
          </a:xfrm>
        </p:spPr>
        <p:txBody>
          <a:bodyPr>
            <a:normAutofit fontScale="92500" lnSpcReduction="10000"/>
          </a:bodyPr>
          <a:lstStyle/>
          <a:p>
            <a:pPr eaLnBrk="1" hangingPunct="1">
              <a:lnSpc>
                <a:spcPct val="150000"/>
              </a:lnSpc>
              <a:buFont typeface="Wingdings" panose="05000000000000000000" pitchFamily="2" charset="2"/>
              <a:buNone/>
            </a:pPr>
            <a:r>
              <a:rPr lang="zh-CN" altLang="en-US" sz="3200" dirty="0"/>
              <a:t>尝试动态规划的方法</a:t>
            </a:r>
          </a:p>
          <a:p>
            <a:pPr eaLnBrk="1" hangingPunct="1">
              <a:lnSpc>
                <a:spcPct val="150000"/>
              </a:lnSpc>
            </a:pPr>
            <a:r>
              <a:rPr lang="zh-CN" altLang="en-US" sz="3200" dirty="0"/>
              <a:t>借鉴带权区间调度问题，用符号</a:t>
            </a:r>
            <a:r>
              <a:rPr lang="en-US" altLang="zh-CN" sz="3200" dirty="0"/>
              <a:t>OPT(</a:t>
            </a:r>
            <a:r>
              <a:rPr lang="en-US" altLang="zh-CN" sz="3200" dirty="0" err="1"/>
              <a:t>i</a:t>
            </a:r>
            <a:r>
              <a:rPr lang="en-US" altLang="zh-CN" sz="3200" dirty="0"/>
              <a:t>) </a:t>
            </a:r>
            <a:r>
              <a:rPr lang="zh-CN" altLang="en-US" sz="3200" dirty="0"/>
              <a:t>表示使用需求{1,</a:t>
            </a:r>
            <a:r>
              <a:rPr lang="zh-CN" altLang="en-US" sz="3200" dirty="0">
                <a:latin typeface="Times New Roman" panose="02020603050405020304" pitchFamily="18" charset="0"/>
              </a:rPr>
              <a:t>…</a:t>
            </a:r>
            <a:r>
              <a:rPr lang="zh-CN" altLang="en-US" sz="3200" dirty="0"/>
              <a:t>,</a:t>
            </a:r>
            <a:r>
              <a:rPr lang="en-US" altLang="zh-CN" sz="3200" dirty="0" err="1"/>
              <a:t>i</a:t>
            </a:r>
            <a:r>
              <a:rPr lang="en-US" altLang="zh-CN" sz="3200" dirty="0"/>
              <a:t>}</a:t>
            </a:r>
            <a:r>
              <a:rPr lang="zh-CN" altLang="en-US" sz="3200" dirty="0"/>
              <a:t>的一个子集的可能的最好的解。</a:t>
            </a:r>
          </a:p>
          <a:p>
            <a:pPr eaLnBrk="1" hangingPunct="1">
              <a:lnSpc>
                <a:spcPct val="150000"/>
              </a:lnSpc>
            </a:pPr>
            <a:r>
              <a:rPr lang="zh-CN" altLang="en-US" sz="3200" dirty="0"/>
              <a:t>于是可以得到：</a:t>
            </a:r>
          </a:p>
          <a:p>
            <a:pPr eaLnBrk="1" hangingPunct="1">
              <a:lnSpc>
                <a:spcPct val="150000"/>
              </a:lnSpc>
            </a:pPr>
            <a:r>
              <a:rPr lang="en-US" altLang="zh-CN" sz="3200" dirty="0"/>
              <a:t> </a:t>
            </a:r>
            <a:r>
              <a:rPr lang="zh-CN" altLang="en-US" sz="3200" dirty="0"/>
              <a:t>情形1：</a:t>
            </a:r>
            <a:r>
              <a:rPr lang="en-US" altLang="zh-CN" sz="3200" dirty="0">
                <a:sym typeface="Symbol" panose="05050102010706020507" pitchFamily="18" charset="2"/>
              </a:rPr>
              <a:t>OPT </a:t>
            </a:r>
            <a:r>
              <a:rPr lang="zh-CN" altLang="en-US" sz="3200" dirty="0"/>
              <a:t>没有选择需求</a:t>
            </a:r>
            <a:r>
              <a:rPr lang="en-US" altLang="zh-CN" sz="3200" dirty="0"/>
              <a:t> </a:t>
            </a:r>
            <a:r>
              <a:rPr lang="en-US" altLang="zh-CN" sz="3200" dirty="0" err="1"/>
              <a:t>i</a:t>
            </a:r>
            <a:r>
              <a:rPr lang="en-US" altLang="zh-CN" sz="3200" dirty="0"/>
              <a:t>.</a:t>
            </a:r>
          </a:p>
          <a:p>
            <a:pPr lvl="2" eaLnBrk="1" hangingPunct="1">
              <a:lnSpc>
                <a:spcPct val="150000"/>
              </a:lnSpc>
            </a:pPr>
            <a:r>
              <a:rPr lang="en-US" altLang="zh-CN" sz="3000" dirty="0"/>
              <a:t>OPT </a:t>
            </a:r>
            <a:r>
              <a:rPr lang="zh-CN" altLang="en-US" sz="3000" dirty="0"/>
              <a:t>选择 { 1, 2, </a:t>
            </a:r>
            <a:r>
              <a:rPr lang="zh-CN" altLang="en-US" sz="3000" dirty="0">
                <a:latin typeface="Comic Sans MS" panose="030F0702030302020204" pitchFamily="66" charset="0"/>
              </a:rPr>
              <a:t>…</a:t>
            </a:r>
            <a:r>
              <a:rPr lang="zh-CN" altLang="en-US" sz="3000" dirty="0"/>
              <a:t>, </a:t>
            </a:r>
            <a:r>
              <a:rPr lang="en-US" altLang="zh-CN" sz="3000" dirty="0"/>
              <a:t>i-1 } </a:t>
            </a:r>
            <a:r>
              <a:rPr lang="zh-CN" altLang="en-US" sz="3000" dirty="0"/>
              <a:t>的最优子集</a:t>
            </a:r>
            <a:endParaRPr lang="en-US" altLang="zh-CN" sz="3000" dirty="0"/>
          </a:p>
          <a:p>
            <a:pPr lvl="2" eaLnBrk="1" hangingPunct="1">
              <a:lnSpc>
                <a:spcPct val="150000"/>
              </a:lnSpc>
            </a:pPr>
            <a:endParaRPr lang="zh-CN" altLang="en-US" sz="20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A8FF7604-8E0A-492C-9728-8C3FDA79C22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AEE8E34-A414-4AC1-8901-50A32422145B}" type="slidenum">
              <a:rPr kumimoji="0" lang="zh-CN" altLang="en-US" sz="1400" smtClean="0"/>
              <a:pPr>
                <a:spcBef>
                  <a:spcPct val="0"/>
                </a:spcBef>
                <a:buClrTx/>
                <a:buSzTx/>
                <a:buFontTx/>
                <a:buNone/>
              </a:pPr>
              <a:t>108</a:t>
            </a:fld>
            <a:endParaRPr kumimoji="0" lang="en-US" altLang="zh-CN" sz="1400"/>
          </a:p>
        </p:txBody>
      </p:sp>
      <p:sp>
        <p:nvSpPr>
          <p:cNvPr id="56323" name="Rectangle 2">
            <a:extLst>
              <a:ext uri="{FF2B5EF4-FFF2-40B4-BE49-F238E27FC236}">
                <a16:creationId xmlns:a16="http://schemas.microsoft.com/office/drawing/2014/main" id="{4404829F-92B3-4716-BF9A-921A0CDC1429}"/>
              </a:ext>
            </a:extLst>
          </p:cNvPr>
          <p:cNvSpPr>
            <a:spLocks noGrp="1" noChangeArrowheads="1"/>
          </p:cNvSpPr>
          <p:nvPr>
            <p:ph type="title" idx="4294967295"/>
          </p:nvPr>
        </p:nvSpPr>
        <p:spPr>
          <a:xfrm>
            <a:off x="0" y="365125"/>
            <a:ext cx="7886700" cy="1325563"/>
          </a:xfrm>
        </p:spPr>
        <p:txBody>
          <a:bodyPr/>
          <a:lstStyle/>
          <a:p>
            <a:pPr eaLnBrk="1" hangingPunct="1"/>
            <a:r>
              <a:rPr lang="zh-CN" altLang="en-US"/>
              <a:t>子集和与背包</a:t>
            </a:r>
          </a:p>
        </p:txBody>
      </p:sp>
      <p:sp>
        <p:nvSpPr>
          <p:cNvPr id="56324" name="Rectangle 3">
            <a:extLst>
              <a:ext uri="{FF2B5EF4-FFF2-40B4-BE49-F238E27FC236}">
                <a16:creationId xmlns:a16="http://schemas.microsoft.com/office/drawing/2014/main" id="{9A33D66E-7D21-4482-8E9D-FD472FF06060}"/>
              </a:ext>
            </a:extLst>
          </p:cNvPr>
          <p:cNvSpPr>
            <a:spLocks noGrp="1" noChangeArrowheads="1"/>
          </p:cNvSpPr>
          <p:nvPr>
            <p:ph type="body" idx="4294967295"/>
          </p:nvPr>
        </p:nvSpPr>
        <p:spPr>
          <a:xfrm>
            <a:off x="530130" y="1690688"/>
            <a:ext cx="7886700" cy="4351338"/>
          </a:xfrm>
        </p:spPr>
        <p:txBody>
          <a:bodyPr>
            <a:normAutofit/>
          </a:bodyPr>
          <a:lstStyle/>
          <a:p>
            <a:pPr eaLnBrk="1" hangingPunct="1"/>
            <a:r>
              <a:rPr lang="zh-CN" altLang="en-US" sz="3200" dirty="0"/>
              <a:t>情形2 </a:t>
            </a:r>
            <a:r>
              <a:rPr lang="en-US" altLang="zh-CN" sz="3200" dirty="0">
                <a:solidFill>
                  <a:srgbClr val="FF0000"/>
                </a:solidFill>
              </a:rPr>
              <a:t>OPT</a:t>
            </a:r>
            <a:r>
              <a:rPr lang="zh-CN" altLang="en-US" sz="3200" dirty="0">
                <a:solidFill>
                  <a:srgbClr val="FF0000"/>
                </a:solidFill>
              </a:rPr>
              <a:t>选择了需求</a:t>
            </a:r>
            <a:r>
              <a:rPr lang="en-US" altLang="zh-CN" sz="3200" dirty="0" err="1">
                <a:solidFill>
                  <a:srgbClr val="FF0000"/>
                </a:solidFill>
              </a:rPr>
              <a:t>i</a:t>
            </a:r>
            <a:r>
              <a:rPr lang="en-US" altLang="zh-CN" sz="3200" dirty="0"/>
              <a:t>, </a:t>
            </a:r>
            <a:r>
              <a:rPr lang="zh-CN" altLang="en-US" sz="3200" dirty="0"/>
              <a:t>那么</a:t>
            </a:r>
          </a:p>
          <a:p>
            <a:pPr eaLnBrk="1" hangingPunct="1">
              <a:buFont typeface="Wingdings" panose="05000000000000000000" pitchFamily="2" charset="2"/>
              <a:buNone/>
            </a:pPr>
            <a:r>
              <a:rPr lang="zh-CN" altLang="en-US" sz="3200" dirty="0"/>
              <a:t>  我们不能拒绝任何别的需求，因此我们只有剩下</a:t>
            </a:r>
            <a:r>
              <a:rPr lang="en-US" altLang="zh-CN" sz="3200" dirty="0">
                <a:solidFill>
                  <a:srgbClr val="FF0000"/>
                </a:solidFill>
              </a:rPr>
              <a:t>W-</a:t>
            </a:r>
            <a:r>
              <a:rPr lang="en-US" altLang="zh-CN" sz="3200" dirty="0" err="1">
                <a:solidFill>
                  <a:srgbClr val="FF0000"/>
                </a:solidFill>
              </a:rPr>
              <a:t>w</a:t>
            </a:r>
            <a:r>
              <a:rPr lang="en-US" altLang="zh-CN" sz="2400" dirty="0" err="1">
                <a:solidFill>
                  <a:srgbClr val="FF0000"/>
                </a:solidFill>
              </a:rPr>
              <a:t>i</a:t>
            </a:r>
            <a:r>
              <a:rPr lang="zh-CN" altLang="en-US" sz="3200" dirty="0">
                <a:solidFill>
                  <a:srgbClr val="FF0000"/>
                </a:solidFill>
              </a:rPr>
              <a:t>的权来接收其余需求的集合</a:t>
            </a:r>
          </a:p>
          <a:p>
            <a:pPr eaLnBrk="1" hangingPunct="1">
              <a:buFont typeface="Wingdings" panose="05000000000000000000" pitchFamily="2" charset="2"/>
              <a:buNone/>
            </a:pPr>
            <a:r>
              <a:rPr lang="en-US" altLang="zh-CN" sz="3200" dirty="0"/>
              <a:t>   </a:t>
            </a:r>
          </a:p>
          <a:p>
            <a:pPr eaLnBrk="1" hangingPunct="1"/>
            <a:endParaRPr lang="zh-CN" altLang="en-US" sz="3200" dirty="0"/>
          </a:p>
        </p:txBody>
      </p:sp>
      <p:graphicFrame>
        <p:nvGraphicFramePr>
          <p:cNvPr id="56325" name="Object 4">
            <a:extLst>
              <a:ext uri="{FF2B5EF4-FFF2-40B4-BE49-F238E27FC236}">
                <a16:creationId xmlns:a16="http://schemas.microsoft.com/office/drawing/2014/main" id="{6F77096D-B945-4153-BE5D-37B5C628932A}"/>
              </a:ext>
            </a:extLst>
          </p:cNvPr>
          <p:cNvGraphicFramePr>
            <a:graphicFrameLocks noChangeAspect="1"/>
          </p:cNvGraphicFramePr>
          <p:nvPr/>
        </p:nvGraphicFramePr>
        <p:xfrm>
          <a:off x="1581150" y="3644900"/>
          <a:ext cx="2371725" cy="527050"/>
        </p:xfrm>
        <a:graphic>
          <a:graphicData uri="http://schemas.openxmlformats.org/presentationml/2006/ole">
            <mc:AlternateContent xmlns:mc="http://schemas.openxmlformats.org/markup-compatibility/2006">
              <mc:Choice xmlns:v="urn:schemas-microsoft-com:vml" Requires="v">
                <p:oleObj name="Equation" r:id="rId2" imgW="914400" imgH="203200" progId="Equation.DSMT4">
                  <p:embed/>
                </p:oleObj>
              </mc:Choice>
              <mc:Fallback>
                <p:oleObj name="Equation" r:id="rId2" imgW="914400" imgH="203200" progId="Equation.DSMT4">
                  <p:embed/>
                  <p:pic>
                    <p:nvPicPr>
                      <p:cNvPr id="56325" name="Object 4">
                        <a:extLst>
                          <a:ext uri="{FF2B5EF4-FFF2-40B4-BE49-F238E27FC236}">
                            <a16:creationId xmlns:a16="http://schemas.microsoft.com/office/drawing/2014/main" id="{6F77096D-B945-4153-BE5D-37B5C6289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3644900"/>
                        <a:ext cx="2371725"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8" name="Text Box 6">
            <a:extLst>
              <a:ext uri="{FF2B5EF4-FFF2-40B4-BE49-F238E27FC236}">
                <a16:creationId xmlns:a16="http://schemas.microsoft.com/office/drawing/2014/main" id="{F4F185A3-A0D4-45FF-BB2B-1DB40D2D2CE2}"/>
              </a:ext>
            </a:extLst>
          </p:cNvPr>
          <p:cNvSpPr txBox="1">
            <a:spLocks noChangeArrowheads="1"/>
          </p:cNvSpPr>
          <p:nvPr/>
        </p:nvSpPr>
        <p:spPr bwMode="auto">
          <a:xfrm>
            <a:off x="800100" y="4486274"/>
            <a:ext cx="730029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dirty="0">
                <a:latin typeface="Courier New" panose="02070309020205020404" pitchFamily="49" charset="0"/>
              </a:rPr>
              <a:t>  这种规划的方法不是很有效，提醒我们为找出</a:t>
            </a:r>
            <a:r>
              <a:rPr lang="en-US" altLang="zh-CN" sz="2800" b="1" dirty="0">
                <a:latin typeface="Courier New" panose="02070309020205020404" pitchFamily="49" charset="0"/>
              </a:rPr>
              <a:t>OPT(n)</a:t>
            </a:r>
            <a:r>
              <a:rPr lang="zh-CN" altLang="en-US" sz="2800" b="1" dirty="0">
                <a:latin typeface="Courier New" panose="02070309020205020404" pitchFamily="49" charset="0"/>
              </a:rPr>
              <a:t>的值，我们</a:t>
            </a:r>
            <a:r>
              <a:rPr lang="zh-CN" altLang="en-US" sz="2800" b="1" dirty="0">
                <a:solidFill>
                  <a:srgbClr val="FF0000"/>
                </a:solidFill>
                <a:latin typeface="Courier New" panose="02070309020205020404" pitchFamily="49" charset="0"/>
              </a:rPr>
              <a:t>不仅需要物品子集作为参数，同时还需要剩余的总权(背包空间)作为参数</a:t>
            </a:r>
            <a:r>
              <a:rPr lang="zh-CN" altLang="en-US" sz="2800" b="1" dirty="0">
                <a:latin typeface="Courier New" panose="02070309020205020404" pitchFamily="49" charset="0"/>
              </a:rPr>
              <a:t>；</a:t>
            </a:r>
            <a:r>
              <a:rPr lang="zh-CN" altLang="en-US" sz="2800" b="1" dirty="0">
                <a:solidFill>
                  <a:schemeClr val="hlink"/>
                </a:solidFill>
                <a:latin typeface="Courier New" panose="02070309020205020404" pitchFamily="49" charset="0"/>
              </a:rPr>
              <a:t>需要重新定义子问题</a:t>
            </a:r>
            <a:endParaRPr lang="en-US" altLang="zh-CN" sz="2800" b="1" dirty="0">
              <a:solidFill>
                <a:schemeClr val="hlink"/>
              </a:solidFill>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 calcmode="lin" valueType="num">
                                      <p:cBhvr additive="base">
                                        <p:cTn id="7" dur="500" fill="hold"/>
                                        <p:tgtEl>
                                          <p:spTgt spid="59398"/>
                                        </p:tgtEl>
                                        <p:attrNameLst>
                                          <p:attrName>ppt_x</p:attrName>
                                        </p:attrNameLst>
                                      </p:cBhvr>
                                      <p:tavLst>
                                        <p:tav tm="0">
                                          <p:val>
                                            <p:strVal val="0-#ppt_w/2"/>
                                          </p:val>
                                        </p:tav>
                                        <p:tav tm="100000">
                                          <p:val>
                                            <p:strVal val="#ppt_x"/>
                                          </p:val>
                                        </p:tav>
                                      </p:tavLst>
                                    </p:anim>
                                    <p:anim calcmode="lin" valueType="num">
                                      <p:cBhvr additive="base">
                                        <p:cTn id="8" dur="500" fill="hold"/>
                                        <p:tgtEl>
                                          <p:spTgt spid="59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B648F386-4258-4E2B-A6A8-35EAB2D4568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E9A5C0B-E8F5-4C58-8367-3AC511FE305F}" type="slidenum">
              <a:rPr kumimoji="0" lang="zh-CN" altLang="en-US" sz="1400" smtClean="0"/>
              <a:pPr>
                <a:spcBef>
                  <a:spcPct val="0"/>
                </a:spcBef>
                <a:buClrTx/>
                <a:buSzTx/>
                <a:buFontTx/>
                <a:buNone/>
              </a:pPr>
              <a:t>109</a:t>
            </a:fld>
            <a:endParaRPr kumimoji="0" lang="en-US" altLang="zh-CN" sz="1400"/>
          </a:p>
        </p:txBody>
      </p:sp>
      <p:sp>
        <p:nvSpPr>
          <p:cNvPr id="57347" name="Rectangle 2">
            <a:extLst>
              <a:ext uri="{FF2B5EF4-FFF2-40B4-BE49-F238E27FC236}">
                <a16:creationId xmlns:a16="http://schemas.microsoft.com/office/drawing/2014/main" id="{F1FA319B-0EE2-4DC5-B849-FA6850D55A01}"/>
              </a:ext>
            </a:extLst>
          </p:cNvPr>
          <p:cNvSpPr>
            <a:spLocks noGrp="1" noChangeArrowheads="1"/>
          </p:cNvSpPr>
          <p:nvPr>
            <p:ph type="title" idx="4294967295"/>
          </p:nvPr>
        </p:nvSpPr>
        <p:spPr>
          <a:xfrm>
            <a:off x="628650" y="410368"/>
            <a:ext cx="7886700" cy="1325563"/>
          </a:xfrm>
        </p:spPr>
        <p:txBody>
          <a:bodyPr/>
          <a:lstStyle/>
          <a:p>
            <a:pPr eaLnBrk="1" hangingPunct="1"/>
            <a:r>
              <a:rPr lang="zh-CN" altLang="en-US" dirty="0"/>
              <a:t>子集和与背包</a:t>
            </a:r>
          </a:p>
        </p:txBody>
      </p:sp>
      <p:sp>
        <p:nvSpPr>
          <p:cNvPr id="57348" name="Rectangle 3">
            <a:extLst>
              <a:ext uri="{FF2B5EF4-FFF2-40B4-BE49-F238E27FC236}">
                <a16:creationId xmlns:a16="http://schemas.microsoft.com/office/drawing/2014/main" id="{41463619-AE5A-4893-A2D3-D867B452E1FA}"/>
              </a:ext>
            </a:extLst>
          </p:cNvPr>
          <p:cNvSpPr>
            <a:spLocks noGrp="1" noChangeArrowheads="1"/>
          </p:cNvSpPr>
          <p:nvPr>
            <p:ph type="body" idx="4294967295"/>
          </p:nvPr>
        </p:nvSpPr>
        <p:spPr>
          <a:xfrm>
            <a:off x="467544" y="1531986"/>
            <a:ext cx="7886700" cy="5028309"/>
          </a:xfrm>
        </p:spPr>
        <p:txBody>
          <a:bodyPr>
            <a:normAutofit fontScale="92500" lnSpcReduction="20000"/>
          </a:bodyPr>
          <a:lstStyle/>
          <a:p>
            <a:pPr eaLnBrk="1" hangingPunct="1">
              <a:lnSpc>
                <a:spcPct val="150000"/>
              </a:lnSpc>
            </a:pPr>
            <a:r>
              <a:rPr lang="zh-CN" altLang="en-US" sz="3200" dirty="0"/>
              <a:t>动态规划方法： </a:t>
            </a:r>
          </a:p>
          <a:p>
            <a:pPr eaLnBrk="1" hangingPunct="1">
              <a:lnSpc>
                <a:spcPct val="150000"/>
              </a:lnSpc>
            </a:pPr>
            <a:r>
              <a:rPr lang="zh-CN" altLang="en-US" sz="3200" dirty="0"/>
              <a:t>定义</a:t>
            </a:r>
            <a:r>
              <a:rPr lang="en-US" altLang="zh-CN" sz="3200" dirty="0">
                <a:solidFill>
                  <a:schemeClr val="accent1"/>
                </a:solidFill>
              </a:rPr>
              <a:t>OPT(</a:t>
            </a:r>
            <a:r>
              <a:rPr lang="en-US" altLang="zh-CN" sz="3200" dirty="0" err="1">
                <a:solidFill>
                  <a:schemeClr val="accent1"/>
                </a:solidFill>
              </a:rPr>
              <a:t>i</a:t>
            </a:r>
            <a:r>
              <a:rPr lang="en-US" altLang="zh-CN" sz="3200" dirty="0">
                <a:solidFill>
                  <a:schemeClr val="accent1"/>
                </a:solidFill>
              </a:rPr>
              <a:t>, w) </a:t>
            </a:r>
            <a:r>
              <a:rPr lang="zh-CN" altLang="en-US" sz="3200" dirty="0">
                <a:solidFill>
                  <a:schemeClr val="accent1"/>
                </a:solidFill>
              </a:rPr>
              <a:t>表示使用物品{1,</a:t>
            </a:r>
            <a:r>
              <a:rPr lang="zh-CN" altLang="en-US" sz="3200" dirty="0">
                <a:solidFill>
                  <a:schemeClr val="accent1"/>
                </a:solidFill>
                <a:latin typeface="Comic Sans MS" panose="030F0702030302020204" pitchFamily="66" charset="0"/>
              </a:rPr>
              <a:t>…</a:t>
            </a:r>
            <a:r>
              <a:rPr lang="zh-CN" altLang="en-US" sz="3200" dirty="0">
                <a:solidFill>
                  <a:schemeClr val="accent1"/>
                </a:solidFill>
              </a:rPr>
              <a:t>,</a:t>
            </a:r>
            <a:r>
              <a:rPr lang="en-US" altLang="zh-CN" sz="3200" dirty="0" err="1">
                <a:solidFill>
                  <a:schemeClr val="accent1"/>
                </a:solidFill>
              </a:rPr>
              <a:t>i</a:t>
            </a:r>
            <a:r>
              <a:rPr lang="en-US" altLang="zh-CN" sz="3200" dirty="0">
                <a:solidFill>
                  <a:schemeClr val="accent1"/>
                </a:solidFill>
              </a:rPr>
              <a:t>}</a:t>
            </a:r>
            <a:r>
              <a:rPr lang="zh-CN" altLang="en-US" sz="3200" dirty="0">
                <a:solidFill>
                  <a:schemeClr val="accent1"/>
                </a:solidFill>
              </a:rPr>
              <a:t>的子集且所允许的最大权是</a:t>
            </a:r>
            <a:r>
              <a:rPr lang="en-US" altLang="zh-CN" sz="3200" dirty="0">
                <a:solidFill>
                  <a:schemeClr val="accent1"/>
                </a:solidFill>
              </a:rPr>
              <a:t>w</a:t>
            </a:r>
            <a:r>
              <a:rPr lang="zh-CN" altLang="en-US" sz="3200" dirty="0">
                <a:solidFill>
                  <a:schemeClr val="accent1"/>
                </a:solidFill>
              </a:rPr>
              <a:t>的最优解的值</a:t>
            </a:r>
            <a:r>
              <a:rPr lang="zh-CN" altLang="en-US" sz="3200" dirty="0"/>
              <a:t>。</a:t>
            </a:r>
          </a:p>
          <a:p>
            <a:pPr eaLnBrk="1" hangingPunct="1">
              <a:lnSpc>
                <a:spcPct val="150000"/>
              </a:lnSpc>
              <a:buClr>
                <a:schemeClr val="hlink"/>
              </a:buClr>
              <a:buSzTx/>
              <a:buFont typeface="Wingdings" panose="05000000000000000000" pitchFamily="2" charset="2"/>
              <a:buChar char="ü"/>
            </a:pPr>
            <a:r>
              <a:rPr lang="zh-CN" altLang="en-US" sz="3200" dirty="0"/>
              <a:t>情形1 </a:t>
            </a:r>
            <a:r>
              <a:rPr lang="en-US" altLang="zh-CN" sz="3200" dirty="0">
                <a:sym typeface="Symbol" panose="05050102010706020507" pitchFamily="18" charset="2"/>
              </a:rPr>
              <a:t>OPT </a:t>
            </a:r>
            <a:r>
              <a:rPr lang="zh-CN" altLang="en-US" sz="3200" dirty="0"/>
              <a:t>没有选择 </a:t>
            </a:r>
            <a:r>
              <a:rPr lang="en-US" altLang="zh-CN" sz="3200" dirty="0" err="1"/>
              <a:t>i</a:t>
            </a:r>
            <a:r>
              <a:rPr lang="en-US" altLang="zh-CN" sz="3200" dirty="0"/>
              <a:t>；</a:t>
            </a:r>
          </a:p>
          <a:p>
            <a:pPr lvl="2" eaLnBrk="1" hangingPunct="1">
              <a:lnSpc>
                <a:spcPct val="150000"/>
              </a:lnSpc>
              <a:buClr>
                <a:schemeClr val="hlink"/>
              </a:buClr>
              <a:buSzTx/>
              <a:buFont typeface="Wingdings" panose="05000000000000000000" pitchFamily="2" charset="2"/>
              <a:buNone/>
            </a:pPr>
            <a:r>
              <a:rPr lang="en-US" altLang="zh-CN" sz="2600" dirty="0"/>
              <a:t>OPT </a:t>
            </a:r>
            <a:r>
              <a:rPr lang="zh-CN" altLang="en-US" sz="2600" dirty="0"/>
              <a:t>选择子集{ 1, 2, </a:t>
            </a:r>
            <a:r>
              <a:rPr lang="zh-CN" altLang="en-US" sz="2600" dirty="0">
                <a:latin typeface="Comic Sans MS" panose="030F0702030302020204" pitchFamily="66" charset="0"/>
              </a:rPr>
              <a:t>…</a:t>
            </a:r>
            <a:r>
              <a:rPr lang="zh-CN" altLang="en-US" sz="2600" dirty="0"/>
              <a:t>, </a:t>
            </a:r>
            <a:r>
              <a:rPr lang="en-US" altLang="zh-CN" sz="2600" dirty="0"/>
              <a:t>i-1 }，</a:t>
            </a:r>
            <a:r>
              <a:rPr lang="zh-CN" altLang="en-US" sz="2600" dirty="0"/>
              <a:t>采用</a:t>
            </a:r>
            <a:r>
              <a:rPr lang="en-US" altLang="zh-CN" sz="2600" dirty="0"/>
              <a:t>w </a:t>
            </a:r>
            <a:r>
              <a:rPr lang="zh-CN" altLang="en-US" sz="2600" dirty="0"/>
              <a:t>的最优解</a:t>
            </a:r>
            <a:endParaRPr lang="en-US" altLang="zh-CN" sz="2600" dirty="0"/>
          </a:p>
          <a:p>
            <a:pPr eaLnBrk="1" hangingPunct="1">
              <a:lnSpc>
                <a:spcPct val="150000"/>
              </a:lnSpc>
              <a:buClr>
                <a:schemeClr val="hlink"/>
              </a:buClr>
              <a:buSzTx/>
              <a:buFont typeface="Wingdings" panose="05000000000000000000" pitchFamily="2" charset="2"/>
              <a:buChar char="ü"/>
            </a:pPr>
            <a:r>
              <a:rPr lang="zh-CN" altLang="en-US" sz="3200" dirty="0"/>
              <a:t>情形2 </a:t>
            </a:r>
            <a:r>
              <a:rPr lang="en-US" altLang="zh-CN" sz="3200" dirty="0">
                <a:sym typeface="Symbol" panose="05050102010706020507" pitchFamily="18" charset="2"/>
              </a:rPr>
              <a:t>OPT </a:t>
            </a:r>
            <a:r>
              <a:rPr lang="zh-CN" altLang="en-US" sz="3200" dirty="0"/>
              <a:t>选择 </a:t>
            </a:r>
            <a:r>
              <a:rPr lang="en-US" altLang="zh-CN" sz="3200" dirty="0" err="1"/>
              <a:t>i</a:t>
            </a:r>
            <a:r>
              <a:rPr lang="en-US" altLang="zh-CN" sz="3200" dirty="0"/>
              <a:t>；</a:t>
            </a:r>
          </a:p>
          <a:p>
            <a:pPr eaLnBrk="1" hangingPunct="1">
              <a:lnSpc>
                <a:spcPct val="150000"/>
              </a:lnSpc>
              <a:buClr>
                <a:schemeClr val="hlink"/>
              </a:buClr>
              <a:buSzTx/>
              <a:buFont typeface="Wingdings" panose="05000000000000000000" pitchFamily="2" charset="2"/>
              <a:buNone/>
            </a:pPr>
            <a:r>
              <a:rPr lang="en-US" altLang="zh-CN" sz="1800" b="1" dirty="0"/>
              <a:t>            </a:t>
            </a:r>
            <a:r>
              <a:rPr lang="zh-CN" altLang="en-US" sz="2800" b="1" dirty="0"/>
              <a:t>余下部分</a:t>
            </a:r>
            <a:r>
              <a:rPr lang="en-US" altLang="zh-CN" sz="2800" dirty="0"/>
              <a:t>OPT </a:t>
            </a:r>
            <a:r>
              <a:rPr lang="zh-CN" altLang="en-US" sz="2800" dirty="0"/>
              <a:t>选择子集{ 1, 2, </a:t>
            </a:r>
            <a:r>
              <a:rPr lang="zh-CN" altLang="en-US" sz="2800" dirty="0">
                <a:latin typeface="Comic Sans MS" panose="030F0702030302020204" pitchFamily="66" charset="0"/>
              </a:rPr>
              <a:t>…</a:t>
            </a:r>
            <a:r>
              <a:rPr lang="zh-CN" altLang="en-US" sz="2800" dirty="0"/>
              <a:t>, </a:t>
            </a:r>
            <a:r>
              <a:rPr lang="en-US" altLang="zh-CN" sz="2800" dirty="0"/>
              <a:t>i-1 }，</a:t>
            </a:r>
            <a:r>
              <a:rPr lang="zh-CN" altLang="en-US" sz="2800" dirty="0"/>
              <a:t>采用</a:t>
            </a:r>
            <a:r>
              <a:rPr lang="en-US" altLang="zh-CN" sz="2800" dirty="0"/>
              <a:t>w-</a:t>
            </a:r>
            <a:r>
              <a:rPr lang="en-US" altLang="zh-CN" sz="2800" dirty="0" err="1"/>
              <a:t>w</a:t>
            </a:r>
            <a:r>
              <a:rPr lang="en-US" altLang="zh-CN" sz="1600" dirty="0" err="1"/>
              <a:t>i</a:t>
            </a:r>
            <a:r>
              <a:rPr lang="en-US" altLang="zh-CN" sz="1600" dirty="0"/>
              <a:t> </a:t>
            </a:r>
            <a:r>
              <a:rPr lang="zh-CN" altLang="en-US" sz="2800" dirty="0"/>
              <a:t>的最优解</a:t>
            </a:r>
            <a:r>
              <a:rPr lang="en-US" altLang="zh-CN" sz="1900" dirty="0"/>
              <a:t>       </a:t>
            </a:r>
            <a:endParaRPr lang="en-US" altLang="zh-CN"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022A-4A4A-44A0-7B14-9C8B547CFFD1}"/>
            </a:ext>
          </a:extLst>
        </p:cNvPr>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CB8E0A54-7560-4C95-C821-E6936D553BD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3B275B-1079-4C84-A3BE-5E2842457452}" type="slidenum">
              <a:rPr kumimoji="0" lang="zh-CN" altLang="en-US" sz="1400" smtClean="0"/>
              <a:pPr>
                <a:spcBef>
                  <a:spcPct val="0"/>
                </a:spcBef>
                <a:buClrTx/>
                <a:buSzTx/>
                <a:buFontTx/>
                <a:buNone/>
              </a:pPr>
              <a:t>11</a:t>
            </a:fld>
            <a:endParaRPr kumimoji="0" lang="en-US" altLang="zh-CN" sz="1400"/>
          </a:p>
        </p:txBody>
      </p:sp>
      <p:sp>
        <p:nvSpPr>
          <p:cNvPr id="9219" name="Rectangle 2">
            <a:extLst>
              <a:ext uri="{FF2B5EF4-FFF2-40B4-BE49-F238E27FC236}">
                <a16:creationId xmlns:a16="http://schemas.microsoft.com/office/drawing/2014/main" id="{56AD1BE3-308D-D168-E137-BDC48E8F3EFC}"/>
              </a:ext>
            </a:extLst>
          </p:cNvPr>
          <p:cNvSpPr>
            <a:spLocks noGrp="1" noChangeArrowheads="1"/>
          </p:cNvSpPr>
          <p:nvPr>
            <p:ph type="title" idx="4294967295"/>
          </p:nvPr>
        </p:nvSpPr>
        <p:spPr>
          <a:xfrm>
            <a:off x="467544" y="365125"/>
            <a:ext cx="7886700" cy="1325563"/>
          </a:xfrm>
        </p:spPr>
        <p:txBody>
          <a:bodyPr/>
          <a:lstStyle/>
          <a:p>
            <a:pPr eaLnBrk="1" hangingPunct="1"/>
            <a:r>
              <a:rPr lang="zh-CN" altLang="en-US" dirty="0"/>
              <a:t>动态规划应用</a:t>
            </a:r>
          </a:p>
        </p:txBody>
      </p:sp>
      <p:sp>
        <p:nvSpPr>
          <p:cNvPr id="3" name="文本框 2">
            <a:extLst>
              <a:ext uri="{FF2B5EF4-FFF2-40B4-BE49-F238E27FC236}">
                <a16:creationId xmlns:a16="http://schemas.microsoft.com/office/drawing/2014/main" id="{C7DD1F6D-B307-7B8A-53A1-687BFE9AF3FB}"/>
              </a:ext>
            </a:extLst>
          </p:cNvPr>
          <p:cNvSpPr txBox="1"/>
          <p:nvPr/>
        </p:nvSpPr>
        <p:spPr>
          <a:xfrm>
            <a:off x="613208" y="1556792"/>
            <a:ext cx="8063247" cy="3978461"/>
          </a:xfrm>
          <a:prstGeom prst="rect">
            <a:avLst/>
          </a:prstGeom>
          <a:noFill/>
        </p:spPr>
        <p:txBody>
          <a:bodyPr wrap="square">
            <a:spAutoFit/>
          </a:bodyPr>
          <a:lstStyle/>
          <a:p>
            <a:pPr algn="l">
              <a:lnSpc>
                <a:spcPct val="150000"/>
              </a:lnSpc>
              <a:spcBef>
                <a:spcPts val="300"/>
              </a:spcBef>
            </a:pPr>
            <a:r>
              <a:rPr lang="en-US" altLang="zh-CN" sz="2800" b="1" i="0" dirty="0">
                <a:solidFill>
                  <a:srgbClr val="000000"/>
                </a:solidFill>
                <a:effectLst/>
                <a:latin typeface="Inter"/>
              </a:rPr>
              <a:t>3.</a:t>
            </a:r>
            <a:r>
              <a:rPr lang="zh-CN" altLang="en-US" sz="2800" b="1" i="0" dirty="0">
                <a:solidFill>
                  <a:srgbClr val="000000"/>
                </a:solidFill>
                <a:effectLst/>
                <a:latin typeface="Inter"/>
              </a:rPr>
              <a:t>信息论</a:t>
            </a:r>
            <a:endParaRPr lang="en-US" altLang="zh-CN" sz="2800" b="1" i="0" dirty="0">
              <a:solidFill>
                <a:srgbClr val="000000"/>
              </a:solidFill>
              <a:effectLst/>
              <a:latin typeface="Inter"/>
            </a:endParaRPr>
          </a:p>
          <a:p>
            <a:pPr algn="l">
              <a:lnSpc>
                <a:spcPct val="150000"/>
              </a:lnSpc>
              <a:spcBef>
                <a:spcPts val="300"/>
              </a:spcBef>
              <a:buFont typeface="Arial" panose="020B0604020202020204" pitchFamily="34" charset="0"/>
              <a:buChar char="•"/>
            </a:pPr>
            <a:r>
              <a:rPr lang="zh-CN" altLang="en-US" sz="2800" b="0" i="0" dirty="0">
                <a:effectLst/>
                <a:latin typeface="Inter"/>
              </a:rPr>
              <a:t>霍夫曼编码的扩展应用中，通过动态规划算法可以根据数据的概率分布动态地调整编码策略，提高数据压缩率。</a:t>
            </a:r>
            <a:endParaRPr lang="en-US" altLang="zh-CN" sz="2800" b="0" i="0" dirty="0">
              <a:effectLst/>
              <a:latin typeface="Inter"/>
            </a:endParaRPr>
          </a:p>
          <a:p>
            <a:pPr algn="l">
              <a:lnSpc>
                <a:spcPct val="150000"/>
              </a:lnSpc>
              <a:spcBef>
                <a:spcPts val="300"/>
              </a:spcBef>
              <a:buFont typeface="Arial" panose="020B0604020202020204" pitchFamily="34" charset="0"/>
              <a:buChar char="•"/>
            </a:pPr>
            <a:r>
              <a:rPr lang="zh-CN" altLang="en-US" sz="2800" b="0" i="0" dirty="0">
                <a:effectLst/>
                <a:latin typeface="Inter"/>
              </a:rPr>
              <a:t>在信道编码中，动态规划用于设计纠错码，以在有噪声的信道中实现可靠的数据传输</a:t>
            </a:r>
          </a:p>
        </p:txBody>
      </p:sp>
    </p:spTree>
    <p:extLst>
      <p:ext uri="{BB962C8B-B14F-4D97-AF65-F5344CB8AC3E}">
        <p14:creationId xmlns:p14="http://schemas.microsoft.com/office/powerpoint/2010/main" val="16273708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B18D6B51-CA68-4D49-8CDE-D9B94470D691}"/>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D131CB9-30FE-499A-A2C2-F7388414FA44}" type="slidenum">
              <a:rPr kumimoji="0" lang="zh-CN" altLang="en-US" sz="1400" smtClean="0"/>
              <a:pPr>
                <a:spcBef>
                  <a:spcPct val="0"/>
                </a:spcBef>
                <a:buClrTx/>
                <a:buSzTx/>
                <a:buFontTx/>
                <a:buNone/>
              </a:pPr>
              <a:t>110</a:t>
            </a:fld>
            <a:endParaRPr kumimoji="0" lang="en-US" altLang="zh-CN" sz="1400"/>
          </a:p>
        </p:txBody>
      </p:sp>
      <p:sp>
        <p:nvSpPr>
          <p:cNvPr id="58371" name="Rectangle 2">
            <a:extLst>
              <a:ext uri="{FF2B5EF4-FFF2-40B4-BE49-F238E27FC236}">
                <a16:creationId xmlns:a16="http://schemas.microsoft.com/office/drawing/2014/main" id="{B263C20D-9672-4A51-9BAE-410543973B8D}"/>
              </a:ext>
            </a:extLst>
          </p:cNvPr>
          <p:cNvSpPr>
            <a:spLocks noGrp="1" noChangeArrowheads="1"/>
          </p:cNvSpPr>
          <p:nvPr>
            <p:ph type="title" idx="4294967295"/>
          </p:nvPr>
        </p:nvSpPr>
        <p:spPr>
          <a:xfrm>
            <a:off x="467544" y="241762"/>
            <a:ext cx="7886700" cy="1325563"/>
          </a:xfrm>
        </p:spPr>
        <p:txBody>
          <a:bodyPr/>
          <a:lstStyle/>
          <a:p>
            <a:pPr eaLnBrk="1" hangingPunct="1"/>
            <a:r>
              <a:rPr lang="zh-CN" altLang="en-US" dirty="0"/>
              <a:t>子集和与背包</a:t>
            </a:r>
          </a:p>
        </p:txBody>
      </p:sp>
      <p:sp>
        <p:nvSpPr>
          <p:cNvPr id="58372" name="Rectangle 3">
            <a:extLst>
              <a:ext uri="{FF2B5EF4-FFF2-40B4-BE49-F238E27FC236}">
                <a16:creationId xmlns:a16="http://schemas.microsoft.com/office/drawing/2014/main" id="{B2D4A171-E379-4C02-A6C1-ADAF968AC3BA}"/>
              </a:ext>
            </a:extLst>
          </p:cNvPr>
          <p:cNvSpPr>
            <a:spLocks noGrp="1" noChangeArrowheads="1"/>
          </p:cNvSpPr>
          <p:nvPr>
            <p:ph type="body" idx="4294967295"/>
          </p:nvPr>
        </p:nvSpPr>
        <p:spPr>
          <a:xfrm>
            <a:off x="628650" y="1657200"/>
            <a:ext cx="7886700" cy="4351338"/>
          </a:xfrm>
        </p:spPr>
        <p:txBody>
          <a:bodyPr>
            <a:normAutofit/>
          </a:bodyPr>
          <a:lstStyle/>
          <a:p>
            <a:pPr eaLnBrk="1" hangingPunct="1"/>
            <a:r>
              <a:rPr lang="zh-CN" altLang="en-US" sz="3200" dirty="0"/>
              <a:t>据此马上我们就得到了递推式</a:t>
            </a:r>
          </a:p>
          <a:p>
            <a:pPr eaLnBrk="1" hangingPunct="1">
              <a:buFont typeface="Wingdings" panose="05000000000000000000" pitchFamily="2" charset="2"/>
              <a:buNone/>
            </a:pPr>
            <a:endParaRPr lang="zh-CN" altLang="en-US" sz="3200" dirty="0"/>
          </a:p>
        </p:txBody>
      </p:sp>
      <p:graphicFrame>
        <p:nvGraphicFramePr>
          <p:cNvPr id="58373" name="Object 4">
            <a:extLst>
              <a:ext uri="{FF2B5EF4-FFF2-40B4-BE49-F238E27FC236}">
                <a16:creationId xmlns:a16="http://schemas.microsoft.com/office/drawing/2014/main" id="{F6578ABC-7388-41FA-B049-F84E3C9ED111}"/>
              </a:ext>
            </a:extLst>
          </p:cNvPr>
          <p:cNvGraphicFramePr>
            <a:graphicFrameLocks noChangeAspect="1"/>
          </p:cNvGraphicFramePr>
          <p:nvPr/>
        </p:nvGraphicFramePr>
        <p:xfrm>
          <a:off x="304800" y="2820988"/>
          <a:ext cx="8763000" cy="1636712"/>
        </p:xfrm>
        <a:graphic>
          <a:graphicData uri="http://schemas.openxmlformats.org/presentationml/2006/ole">
            <mc:AlternateContent xmlns:mc="http://schemas.openxmlformats.org/markup-compatibility/2006">
              <mc:Choice xmlns:v="urn:schemas-microsoft-com:vml" Requires="v">
                <p:oleObj name="Equation" r:id="rId2" imgW="6604000" imgH="990600" progId="Equation.3">
                  <p:embed/>
                </p:oleObj>
              </mc:Choice>
              <mc:Fallback>
                <p:oleObj name="Equation" r:id="rId2" imgW="6604000" imgH="990600" progId="Equation.3">
                  <p:embed/>
                  <p:pic>
                    <p:nvPicPr>
                      <p:cNvPr id="58373" name="Object 4">
                        <a:extLst>
                          <a:ext uri="{FF2B5EF4-FFF2-40B4-BE49-F238E27FC236}">
                            <a16:creationId xmlns:a16="http://schemas.microsoft.com/office/drawing/2014/main" id="{F6578ABC-7388-41FA-B049-F84E3C9ED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72" t="-14900" r="-2072" b="-14900"/>
                      <a:stretch>
                        <a:fillRect/>
                      </a:stretch>
                    </p:blipFill>
                    <p:spPr bwMode="auto">
                      <a:xfrm>
                        <a:off x="304800" y="2820988"/>
                        <a:ext cx="8763000" cy="16367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45" name="Text Box 5">
            <a:extLst>
              <a:ext uri="{FF2B5EF4-FFF2-40B4-BE49-F238E27FC236}">
                <a16:creationId xmlns:a16="http://schemas.microsoft.com/office/drawing/2014/main" id="{61D294C1-C9AB-433E-B90B-8A1E13CAAACA}"/>
              </a:ext>
            </a:extLst>
          </p:cNvPr>
          <p:cNvSpPr txBox="1">
            <a:spLocks noChangeArrowheads="1"/>
          </p:cNvSpPr>
          <p:nvPr/>
        </p:nvSpPr>
        <p:spPr bwMode="auto">
          <a:xfrm>
            <a:off x="628650" y="4800600"/>
            <a:ext cx="811981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dirty="0">
                <a:latin typeface="Courier New" panose="02070309020205020404" pitchFamily="49" charset="0"/>
              </a:rPr>
              <a:t>  由此可见，</a:t>
            </a:r>
            <a:r>
              <a:rPr lang="zh-CN" altLang="en-US" sz="2800" b="1" dirty="0">
                <a:solidFill>
                  <a:schemeClr val="accent1"/>
                </a:solidFill>
                <a:latin typeface="Courier New" panose="02070309020205020404" pitchFamily="49" charset="0"/>
              </a:rPr>
              <a:t>增加一个变量</a:t>
            </a:r>
            <a:r>
              <a:rPr lang="zh-CN" altLang="en-US" sz="2800" b="1" dirty="0">
                <a:latin typeface="Courier New" panose="02070309020205020404" pitchFamily="49" charset="0"/>
              </a:rPr>
              <a:t>重新进行动态规划，会变成更小的子问题，有助于设计动态规划算法。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 calcmode="lin" valueType="num">
                                      <p:cBhvr additive="base">
                                        <p:cTn id="7" dur="500" fill="hold"/>
                                        <p:tgtEl>
                                          <p:spTgt spid="61445"/>
                                        </p:tgtEl>
                                        <p:attrNameLst>
                                          <p:attrName>ppt_x</p:attrName>
                                        </p:attrNameLst>
                                      </p:cBhvr>
                                      <p:tavLst>
                                        <p:tav tm="0">
                                          <p:val>
                                            <p:strVal val="0-#ppt_w/2"/>
                                          </p:val>
                                        </p:tav>
                                        <p:tav tm="100000">
                                          <p:val>
                                            <p:strVal val="#ppt_x"/>
                                          </p:val>
                                        </p:tav>
                                      </p:tavLst>
                                    </p:anim>
                                    <p:anim calcmode="lin" valueType="num">
                                      <p:cBhvr additive="base">
                                        <p:cTn id="8" dur="500" fill="hold"/>
                                        <p:tgtEl>
                                          <p:spTgt spid="614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B31588DB-5678-432E-B3AD-973E13D5CF0B}"/>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44A54F9-1EFA-448A-B7C0-F8BC1946185B}" type="slidenum">
              <a:rPr kumimoji="0" lang="zh-CN" altLang="en-US" sz="1400" smtClean="0"/>
              <a:pPr>
                <a:spcBef>
                  <a:spcPct val="0"/>
                </a:spcBef>
                <a:buClrTx/>
                <a:buSzTx/>
                <a:buFontTx/>
                <a:buNone/>
              </a:pPr>
              <a:t>111</a:t>
            </a:fld>
            <a:endParaRPr kumimoji="0" lang="en-US" altLang="zh-CN" sz="1400"/>
          </a:p>
        </p:txBody>
      </p:sp>
      <p:sp>
        <p:nvSpPr>
          <p:cNvPr id="59395" name="Rectangle 2">
            <a:extLst>
              <a:ext uri="{FF2B5EF4-FFF2-40B4-BE49-F238E27FC236}">
                <a16:creationId xmlns:a16="http://schemas.microsoft.com/office/drawing/2014/main" id="{2173DCC0-BAB7-4BC5-8F43-C3ACCC225EDE}"/>
              </a:ext>
            </a:extLst>
          </p:cNvPr>
          <p:cNvSpPr>
            <a:spLocks noGrp="1" noChangeArrowheads="1"/>
          </p:cNvSpPr>
          <p:nvPr>
            <p:ph type="title" idx="4294967295"/>
          </p:nvPr>
        </p:nvSpPr>
        <p:spPr>
          <a:xfrm>
            <a:off x="827584" y="197642"/>
            <a:ext cx="7886700" cy="1325563"/>
          </a:xfrm>
        </p:spPr>
        <p:txBody>
          <a:bodyPr/>
          <a:lstStyle/>
          <a:p>
            <a:pPr eaLnBrk="1" hangingPunct="1"/>
            <a:r>
              <a:rPr lang="zh-CN" altLang="en-US" dirty="0"/>
              <a:t>算法</a:t>
            </a:r>
          </a:p>
        </p:txBody>
      </p:sp>
      <p:sp>
        <p:nvSpPr>
          <p:cNvPr id="59396" name="Rectangle 3">
            <a:extLst>
              <a:ext uri="{FF2B5EF4-FFF2-40B4-BE49-F238E27FC236}">
                <a16:creationId xmlns:a16="http://schemas.microsoft.com/office/drawing/2014/main" id="{98259D95-5D58-4412-9F80-8B4B73D37DD1}"/>
              </a:ext>
            </a:extLst>
          </p:cNvPr>
          <p:cNvSpPr>
            <a:spLocks noGrp="1" noChangeArrowheads="1"/>
          </p:cNvSpPr>
          <p:nvPr>
            <p:ph type="body" idx="4294967295"/>
          </p:nvPr>
        </p:nvSpPr>
        <p:spPr>
          <a:xfrm>
            <a:off x="837495" y="1253331"/>
            <a:ext cx="7886700" cy="4351338"/>
          </a:xfrm>
        </p:spPr>
        <p:txBody>
          <a:bodyPr>
            <a:normAutofit/>
          </a:bodyPr>
          <a:lstStyle/>
          <a:p>
            <a:pPr eaLnBrk="1" hangingPunct="1"/>
            <a:r>
              <a:rPr lang="zh-CN" altLang="en-US" sz="2800" dirty="0"/>
              <a:t>自底向上的算法</a:t>
            </a:r>
          </a:p>
          <a:p>
            <a:pPr eaLnBrk="1" hangingPunct="1"/>
            <a:r>
              <a:rPr lang="zh-CN" altLang="en-US" sz="2800" dirty="0"/>
              <a:t>填满一个</a:t>
            </a:r>
            <a:r>
              <a:rPr lang="en-US" altLang="zh-CN" sz="2800" dirty="0"/>
              <a:t>n*W</a:t>
            </a:r>
            <a:r>
              <a:rPr lang="zh-CN" altLang="en-US" sz="2800" dirty="0"/>
              <a:t>的二维数组</a:t>
            </a:r>
            <a:endParaRPr lang="en-US" altLang="zh-CN" sz="2800" dirty="0"/>
          </a:p>
        </p:txBody>
      </p:sp>
      <p:sp>
        <p:nvSpPr>
          <p:cNvPr id="59397" name="Text Box 4">
            <a:extLst>
              <a:ext uri="{FF2B5EF4-FFF2-40B4-BE49-F238E27FC236}">
                <a16:creationId xmlns:a16="http://schemas.microsoft.com/office/drawing/2014/main" id="{3A16C321-D9C4-47EF-A955-890F2F3C509F}"/>
              </a:ext>
            </a:extLst>
          </p:cNvPr>
          <p:cNvSpPr txBox="1">
            <a:spLocks noChangeArrowheads="1"/>
          </p:cNvSpPr>
          <p:nvPr/>
        </p:nvSpPr>
        <p:spPr bwMode="auto">
          <a:xfrm>
            <a:off x="971601" y="2246836"/>
            <a:ext cx="6912768" cy="4173450"/>
          </a:xfrm>
          <a:prstGeom prst="rect">
            <a:avLst/>
          </a:prstGeom>
          <a:solidFill>
            <a:srgbClr val="C0C0C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2880" tIns="91440" rIns="137160" bIns="9144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40000"/>
              </a:lnSpc>
              <a:spcBef>
                <a:spcPct val="50000"/>
              </a:spcBef>
              <a:buClrTx/>
              <a:buSzTx/>
              <a:buFontTx/>
              <a:buNone/>
            </a:pPr>
            <a:endParaRPr kumimoji="0" lang="zh-CN" altLang="en-US" sz="1800" b="1" dirty="0">
              <a:solidFill>
                <a:schemeClr val="bg2"/>
              </a:solidFill>
              <a:latin typeface="Courier New" panose="02070309020205020404" pitchFamily="49" charset="0"/>
            </a:endParaRPr>
          </a:p>
          <a:p>
            <a:pPr>
              <a:spcBef>
                <a:spcPct val="0"/>
              </a:spcBef>
              <a:buClrTx/>
              <a:buSzTx/>
              <a:buFontTx/>
              <a:buNone/>
            </a:pPr>
            <a:r>
              <a:rPr lang="en-US" altLang="zh-CN" sz="1800" b="1" dirty="0">
                <a:solidFill>
                  <a:srgbClr val="003399"/>
                </a:solidFill>
                <a:latin typeface="Courier New" panose="02070309020205020404" pitchFamily="49" charset="0"/>
              </a:rPr>
              <a:t>Input</a:t>
            </a:r>
            <a:r>
              <a:rPr lang="en-US" altLang="zh-CN" sz="1800" b="1" dirty="0">
                <a:latin typeface="Courier New" panose="02070309020205020404" pitchFamily="49" charset="0"/>
              </a:rPr>
              <a:t>: n, w</a:t>
            </a:r>
            <a:r>
              <a:rPr lang="en-US" altLang="zh-CN" sz="1800" b="1" baseline="-25000" dirty="0">
                <a:latin typeface="Courier New" panose="02070309020205020404" pitchFamily="49" charset="0"/>
              </a:rPr>
              <a:t>1</a:t>
            </a:r>
            <a:r>
              <a:rPr lang="en-US" altLang="zh-CN" sz="1800" b="1" dirty="0">
                <a:latin typeface="Courier New" panose="02070309020205020404" pitchFamily="49" charset="0"/>
              </a:rPr>
              <a:t>,…,</a:t>
            </a:r>
            <a:r>
              <a:rPr lang="en-US" altLang="zh-CN" sz="1800" b="1" dirty="0" err="1">
                <a:latin typeface="Courier New" panose="02070309020205020404" pitchFamily="49" charset="0"/>
              </a:rPr>
              <a:t>w</a:t>
            </a:r>
            <a:r>
              <a:rPr lang="en-US" altLang="zh-CN" sz="1800" b="1" baseline="-25000" dirty="0" err="1">
                <a:latin typeface="Courier New" panose="02070309020205020404" pitchFamily="49" charset="0"/>
              </a:rPr>
              <a:t>N</a:t>
            </a:r>
            <a:r>
              <a:rPr lang="en-US" altLang="zh-CN" sz="1800" b="1" baseline="-25000" dirty="0">
                <a:latin typeface="Courier New" panose="02070309020205020404" pitchFamily="49" charset="0"/>
              </a:rPr>
              <a:t>, </a:t>
            </a:r>
            <a:r>
              <a:rPr lang="en-US" altLang="zh-CN" sz="1800" b="1" dirty="0">
                <a:latin typeface="Courier New" panose="02070309020205020404" pitchFamily="49" charset="0"/>
              </a:rPr>
              <a:t>v</a:t>
            </a:r>
            <a:r>
              <a:rPr lang="en-US" altLang="zh-CN" sz="1800" b="1" baseline="-25000" dirty="0">
                <a:latin typeface="Courier New" panose="02070309020205020404" pitchFamily="49" charset="0"/>
              </a:rPr>
              <a:t>1</a:t>
            </a:r>
            <a:r>
              <a:rPr lang="en-US" altLang="zh-CN" sz="1800" b="1" dirty="0">
                <a:latin typeface="Courier New" panose="02070309020205020404" pitchFamily="49" charset="0"/>
              </a:rPr>
              <a:t>,…,</a:t>
            </a:r>
            <a:r>
              <a:rPr lang="en-US" altLang="zh-CN" sz="1800" b="1" dirty="0" err="1">
                <a:latin typeface="Courier New" panose="02070309020205020404" pitchFamily="49" charset="0"/>
              </a:rPr>
              <a:t>v</a:t>
            </a:r>
            <a:r>
              <a:rPr lang="en-US" altLang="zh-CN" sz="1800" b="1" baseline="-25000" dirty="0" err="1">
                <a:latin typeface="Courier New" panose="02070309020205020404" pitchFamily="49" charset="0"/>
              </a:rPr>
              <a:t>N</a:t>
            </a:r>
            <a:endParaRPr lang="en-US" altLang="zh-CN" sz="1800" b="1" baseline="-25000" dirty="0">
              <a:latin typeface="Courier New" panose="02070309020205020404" pitchFamily="49" charset="0"/>
            </a:endParaRPr>
          </a:p>
          <a:p>
            <a:pPr>
              <a:spcBef>
                <a:spcPct val="0"/>
              </a:spcBef>
              <a:buClrTx/>
              <a:buSzTx/>
              <a:buFontTx/>
              <a:buNone/>
            </a:pPr>
            <a:endParaRPr lang="en-US" altLang="zh-CN" sz="1800" b="1" dirty="0">
              <a:latin typeface="Courier New" panose="02070309020205020404" pitchFamily="49" charset="0"/>
            </a:endParaRPr>
          </a:p>
          <a:p>
            <a:pPr>
              <a:spcBef>
                <a:spcPct val="0"/>
              </a:spcBef>
              <a:buClrTx/>
              <a:buSzTx/>
              <a:buFontTx/>
              <a:buNone/>
            </a:pPr>
            <a:r>
              <a:rPr lang="en-US" altLang="zh-CN" sz="1800" b="1" dirty="0">
                <a:solidFill>
                  <a:srgbClr val="003399"/>
                </a:solidFill>
                <a:latin typeface="Courier New" panose="02070309020205020404" pitchFamily="49" charset="0"/>
              </a:rPr>
              <a:t>for</a:t>
            </a:r>
            <a:r>
              <a:rPr lang="en-US" altLang="zh-CN" sz="1800" b="1" dirty="0">
                <a:latin typeface="Courier New" panose="02070309020205020404" pitchFamily="49" charset="0"/>
              </a:rPr>
              <a:t> w = 0 to W</a:t>
            </a:r>
          </a:p>
          <a:p>
            <a:pPr>
              <a:spcBef>
                <a:spcPct val="0"/>
              </a:spcBef>
              <a:buClrTx/>
              <a:buSzTx/>
              <a:buFontTx/>
              <a:buNone/>
            </a:pPr>
            <a:r>
              <a:rPr lang="en-US" altLang="zh-CN" sz="1800" b="1" dirty="0">
                <a:latin typeface="Courier New" panose="02070309020205020404" pitchFamily="49" charset="0"/>
              </a:rPr>
              <a:t>   M[0, w] = 0</a:t>
            </a:r>
          </a:p>
          <a:p>
            <a:pPr>
              <a:spcBef>
                <a:spcPct val="0"/>
              </a:spcBef>
              <a:buClrTx/>
              <a:buSzTx/>
              <a:buFontTx/>
              <a:buNone/>
            </a:pPr>
            <a:endParaRPr lang="en-US" altLang="zh-CN" sz="1800" b="1" dirty="0">
              <a:latin typeface="Courier New" panose="02070309020205020404" pitchFamily="49" charset="0"/>
            </a:endParaRPr>
          </a:p>
          <a:p>
            <a:pPr>
              <a:spcBef>
                <a:spcPct val="0"/>
              </a:spcBef>
              <a:buClrTx/>
              <a:buSzTx/>
              <a:buFontTx/>
              <a:buNone/>
            </a:pPr>
            <a:r>
              <a:rPr lang="en-US" altLang="zh-CN" sz="1800" b="1" dirty="0">
                <a:solidFill>
                  <a:srgbClr val="003399"/>
                </a:solidFill>
                <a:latin typeface="Courier New" panose="02070309020205020404" pitchFamily="49" charset="0"/>
              </a:rPr>
              <a:t>for</a:t>
            </a:r>
            <a:r>
              <a:rPr lang="en-US" altLang="zh-CN" sz="1800" b="1" dirty="0">
                <a:latin typeface="Courier New" panose="02070309020205020404" pitchFamily="49" charset="0"/>
              </a:rPr>
              <a:t> </a:t>
            </a:r>
            <a:r>
              <a:rPr lang="en-US" altLang="zh-CN" sz="1800" b="1" dirty="0" err="1">
                <a:latin typeface="Courier New" panose="02070309020205020404" pitchFamily="49" charset="0"/>
              </a:rPr>
              <a:t>i</a:t>
            </a:r>
            <a:r>
              <a:rPr lang="en-US" altLang="zh-CN" sz="1800" b="1" dirty="0">
                <a:latin typeface="Courier New" panose="02070309020205020404" pitchFamily="49" charset="0"/>
              </a:rPr>
              <a:t> = 1 to n</a:t>
            </a:r>
          </a:p>
          <a:p>
            <a:pPr>
              <a:spcBef>
                <a:spcPct val="0"/>
              </a:spcBef>
              <a:buClrTx/>
              <a:buSzTx/>
              <a:buFontTx/>
              <a:buNone/>
            </a:pPr>
            <a:r>
              <a:rPr lang="en-US" altLang="zh-CN" sz="1800" b="1" dirty="0">
                <a:solidFill>
                  <a:srgbClr val="003399"/>
                </a:solidFill>
                <a:latin typeface="Courier New" panose="02070309020205020404" pitchFamily="49" charset="0"/>
              </a:rPr>
              <a:t>   for</a:t>
            </a:r>
            <a:r>
              <a:rPr lang="en-US" altLang="zh-CN" sz="1800" b="1" dirty="0">
                <a:latin typeface="Courier New" panose="02070309020205020404" pitchFamily="49" charset="0"/>
              </a:rPr>
              <a:t> w = 1 to W</a:t>
            </a:r>
          </a:p>
          <a:p>
            <a:pPr>
              <a:spcBef>
                <a:spcPct val="0"/>
              </a:spcBef>
              <a:buClrTx/>
              <a:buSzTx/>
              <a:buFontTx/>
              <a:buNone/>
            </a:pPr>
            <a:r>
              <a:rPr lang="en-US" altLang="zh-CN" sz="1800" b="1" dirty="0">
                <a:solidFill>
                  <a:srgbClr val="003399"/>
                </a:solidFill>
                <a:latin typeface="Courier New" panose="02070309020205020404" pitchFamily="49" charset="0"/>
              </a:rPr>
              <a:t>      if</a:t>
            </a:r>
            <a:r>
              <a:rPr lang="en-US" altLang="zh-CN" sz="1800" b="1" dirty="0">
                <a:latin typeface="Courier New" panose="02070309020205020404" pitchFamily="49" charset="0"/>
              </a:rPr>
              <a:t> (</a:t>
            </a:r>
            <a:r>
              <a:rPr lang="en-US" altLang="zh-CN" sz="1800" b="1" dirty="0" err="1">
                <a:latin typeface="Courier New" panose="02070309020205020404" pitchFamily="49" charset="0"/>
              </a:rPr>
              <a:t>w</a:t>
            </a:r>
            <a:r>
              <a:rPr lang="en-US" altLang="zh-CN" sz="1800" b="1" baseline="-25000" dirty="0" err="1">
                <a:latin typeface="Courier New" panose="02070309020205020404" pitchFamily="49" charset="0"/>
              </a:rPr>
              <a:t>i</a:t>
            </a:r>
            <a:r>
              <a:rPr lang="en-US" altLang="zh-CN" sz="1800" b="1" dirty="0">
                <a:latin typeface="Courier New" panose="02070309020205020404" pitchFamily="49" charset="0"/>
              </a:rPr>
              <a:t> &gt; w)</a:t>
            </a:r>
          </a:p>
          <a:p>
            <a:pPr>
              <a:spcBef>
                <a:spcPct val="0"/>
              </a:spcBef>
              <a:buClrTx/>
              <a:buSzTx/>
              <a:buFontTx/>
              <a:buNone/>
            </a:pPr>
            <a:r>
              <a:rPr lang="en-US" altLang="zh-CN" sz="1800" b="1" dirty="0">
                <a:latin typeface="Courier New" panose="02070309020205020404" pitchFamily="49" charset="0"/>
              </a:rPr>
              <a:t>         M[</a:t>
            </a:r>
            <a:r>
              <a:rPr lang="en-US" altLang="zh-CN" sz="1800" b="1" dirty="0" err="1">
                <a:latin typeface="Courier New" panose="02070309020205020404" pitchFamily="49" charset="0"/>
              </a:rPr>
              <a:t>i</a:t>
            </a:r>
            <a:r>
              <a:rPr lang="en-US" altLang="zh-CN" sz="1800" b="1" dirty="0">
                <a:latin typeface="Courier New" panose="02070309020205020404" pitchFamily="49" charset="0"/>
              </a:rPr>
              <a:t>, w] = M[i-1, w]</a:t>
            </a:r>
          </a:p>
          <a:p>
            <a:pPr>
              <a:spcBef>
                <a:spcPct val="0"/>
              </a:spcBef>
              <a:buClrTx/>
              <a:buSzTx/>
              <a:buFontTx/>
              <a:buNone/>
            </a:pPr>
            <a:r>
              <a:rPr lang="en-US" altLang="zh-CN" sz="1800" b="1" dirty="0">
                <a:latin typeface="Courier New" panose="02070309020205020404" pitchFamily="49" charset="0"/>
              </a:rPr>
              <a:t>      </a:t>
            </a:r>
            <a:r>
              <a:rPr lang="en-US" altLang="zh-CN" sz="1800" b="1" dirty="0">
                <a:solidFill>
                  <a:srgbClr val="003399"/>
                </a:solidFill>
                <a:latin typeface="Courier New" panose="02070309020205020404" pitchFamily="49" charset="0"/>
              </a:rPr>
              <a:t>else</a:t>
            </a:r>
          </a:p>
          <a:p>
            <a:pPr>
              <a:spcBef>
                <a:spcPct val="0"/>
              </a:spcBef>
              <a:buClrTx/>
              <a:buSzTx/>
              <a:buFontTx/>
              <a:buNone/>
            </a:pPr>
            <a:r>
              <a:rPr lang="en-US" altLang="zh-CN" sz="1800" b="1" dirty="0">
                <a:latin typeface="Courier New" panose="02070309020205020404" pitchFamily="49" charset="0"/>
              </a:rPr>
              <a:t>         M[</a:t>
            </a:r>
            <a:r>
              <a:rPr lang="en-US" altLang="zh-CN" sz="1800" b="1" dirty="0" err="1">
                <a:latin typeface="Courier New" panose="02070309020205020404" pitchFamily="49" charset="0"/>
              </a:rPr>
              <a:t>i</a:t>
            </a:r>
            <a:r>
              <a:rPr lang="en-US" altLang="zh-CN" sz="1800" b="1" dirty="0">
                <a:latin typeface="Courier New" panose="02070309020205020404" pitchFamily="49" charset="0"/>
              </a:rPr>
              <a:t>, w] = max {M[i-1, w], v</a:t>
            </a:r>
            <a:r>
              <a:rPr lang="en-US" altLang="zh-CN" sz="1800" b="1" baseline="-25000" dirty="0">
                <a:latin typeface="Courier New" panose="02070309020205020404" pitchFamily="49" charset="0"/>
              </a:rPr>
              <a:t>i </a:t>
            </a:r>
            <a:r>
              <a:rPr lang="en-US" altLang="zh-CN" sz="1800" b="1" dirty="0">
                <a:latin typeface="Courier New" panose="02070309020205020404" pitchFamily="49" charset="0"/>
              </a:rPr>
              <a:t>+ M[i-1, w-</a:t>
            </a:r>
            <a:r>
              <a:rPr lang="en-US" altLang="zh-CN" sz="1800" b="1" dirty="0" err="1">
                <a:latin typeface="Courier New" panose="02070309020205020404" pitchFamily="49" charset="0"/>
              </a:rPr>
              <a:t>w</a:t>
            </a:r>
            <a:r>
              <a:rPr lang="en-US" altLang="zh-CN" sz="1800" b="1" baseline="-25000" dirty="0" err="1">
                <a:latin typeface="Courier New" panose="02070309020205020404" pitchFamily="49" charset="0"/>
              </a:rPr>
              <a:t>i</a:t>
            </a:r>
            <a:r>
              <a:rPr lang="en-US" altLang="zh-CN" sz="1800" b="1" baseline="-25000" dirty="0">
                <a:latin typeface="Courier New" panose="02070309020205020404" pitchFamily="49" charset="0"/>
              </a:rPr>
              <a:t> </a:t>
            </a:r>
            <a:r>
              <a:rPr lang="en-US" altLang="zh-CN" sz="1800" b="1" dirty="0">
                <a:latin typeface="Courier New" panose="02070309020205020404" pitchFamily="49" charset="0"/>
              </a:rPr>
              <a:t>]}</a:t>
            </a:r>
          </a:p>
          <a:p>
            <a:pPr>
              <a:spcBef>
                <a:spcPct val="0"/>
              </a:spcBef>
              <a:buClrTx/>
              <a:buSzTx/>
              <a:buFontTx/>
              <a:buNone/>
            </a:pPr>
            <a:endParaRPr lang="en-US" altLang="zh-CN" sz="1800" b="1" dirty="0">
              <a:latin typeface="Courier New" panose="02070309020205020404" pitchFamily="49" charset="0"/>
            </a:endParaRPr>
          </a:p>
          <a:p>
            <a:pPr>
              <a:spcBef>
                <a:spcPct val="0"/>
              </a:spcBef>
              <a:buClrTx/>
              <a:buSzTx/>
              <a:buFontTx/>
              <a:buNone/>
            </a:pPr>
            <a:r>
              <a:rPr lang="en-US" altLang="zh-CN" sz="1800" b="1" dirty="0">
                <a:solidFill>
                  <a:srgbClr val="003399"/>
                </a:solidFill>
                <a:latin typeface="Courier New" panose="02070309020205020404" pitchFamily="49" charset="0"/>
              </a:rPr>
              <a:t>return</a:t>
            </a:r>
            <a:r>
              <a:rPr lang="en-US" altLang="zh-CN" sz="1800" b="1" dirty="0">
                <a:latin typeface="Courier New" panose="02070309020205020404" pitchFamily="49" charset="0"/>
              </a:rPr>
              <a:t> M[n, W]</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844A4911-2F80-4E1C-892B-6E5A2E1D5BE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34DFDCA-B645-4963-9F27-6C466A767FAB}" type="slidenum">
              <a:rPr kumimoji="0" lang="zh-CN" altLang="en-US" sz="1400" smtClean="0"/>
              <a:pPr>
                <a:spcBef>
                  <a:spcPct val="0"/>
                </a:spcBef>
                <a:buClrTx/>
                <a:buSzTx/>
                <a:buFontTx/>
                <a:buNone/>
              </a:pPr>
              <a:t>112</a:t>
            </a:fld>
            <a:endParaRPr kumimoji="0" lang="en-US" altLang="zh-CN" sz="1400"/>
          </a:p>
        </p:txBody>
      </p:sp>
      <p:sp>
        <p:nvSpPr>
          <p:cNvPr id="60419" name="Rectangle 2">
            <a:extLst>
              <a:ext uri="{FF2B5EF4-FFF2-40B4-BE49-F238E27FC236}">
                <a16:creationId xmlns:a16="http://schemas.microsoft.com/office/drawing/2014/main" id="{4C3BB8DD-25C0-4497-B89E-8602142AE131}"/>
              </a:ext>
            </a:extLst>
          </p:cNvPr>
          <p:cNvSpPr>
            <a:spLocks noGrp="1" noChangeArrowheads="1"/>
          </p:cNvSpPr>
          <p:nvPr>
            <p:ph type="title" idx="4294967295"/>
          </p:nvPr>
        </p:nvSpPr>
        <p:spPr>
          <a:xfrm>
            <a:off x="1343025" y="457200"/>
            <a:ext cx="7800975" cy="1150938"/>
          </a:xfrm>
        </p:spPr>
        <p:txBody>
          <a:bodyPr/>
          <a:lstStyle/>
          <a:p>
            <a:pPr eaLnBrk="1" hangingPunct="1"/>
            <a:r>
              <a:rPr lang="zh-CN" altLang="en-US"/>
              <a:t>算法</a:t>
            </a:r>
          </a:p>
        </p:txBody>
      </p:sp>
      <p:sp>
        <p:nvSpPr>
          <p:cNvPr id="60420" name="Rectangle 3">
            <a:extLst>
              <a:ext uri="{FF2B5EF4-FFF2-40B4-BE49-F238E27FC236}">
                <a16:creationId xmlns:a16="http://schemas.microsoft.com/office/drawing/2014/main" id="{16E48CFE-A68D-4E36-BC36-99D9D96EE964}"/>
              </a:ext>
            </a:extLst>
          </p:cNvPr>
          <p:cNvSpPr>
            <a:spLocks noGrp="1" noChangeArrowheads="1"/>
          </p:cNvSpPr>
          <p:nvPr>
            <p:ph type="body" idx="4294967295"/>
          </p:nvPr>
        </p:nvSpPr>
        <p:spPr>
          <a:xfrm>
            <a:off x="0" y="1825625"/>
            <a:ext cx="7886700" cy="4351338"/>
          </a:xfrm>
        </p:spPr>
        <p:txBody>
          <a:bodyPr/>
          <a:lstStyle/>
          <a:p>
            <a:pPr eaLnBrk="1" hangingPunct="1">
              <a:buFont typeface="Wingdings" panose="05000000000000000000" pitchFamily="2" charset="2"/>
              <a:buNone/>
            </a:pPr>
            <a:r>
              <a:rPr lang="zh-CN" altLang="en-US"/>
              <a:t> </a:t>
            </a:r>
          </a:p>
          <a:p>
            <a:pPr eaLnBrk="1" hangingPunct="1">
              <a:buFont typeface="Wingdings" panose="05000000000000000000" pitchFamily="2" charset="2"/>
              <a:buNone/>
            </a:pPr>
            <a:endParaRPr lang="zh-CN" altLang="en-US"/>
          </a:p>
        </p:txBody>
      </p:sp>
      <p:grpSp>
        <p:nvGrpSpPr>
          <p:cNvPr id="60421" name="Group 235">
            <a:extLst>
              <a:ext uri="{FF2B5EF4-FFF2-40B4-BE49-F238E27FC236}">
                <a16:creationId xmlns:a16="http://schemas.microsoft.com/office/drawing/2014/main" id="{B02E3A26-5F11-40D0-A62F-3AB17877B8B6}"/>
              </a:ext>
            </a:extLst>
          </p:cNvPr>
          <p:cNvGrpSpPr>
            <a:grpSpLocks/>
          </p:cNvGrpSpPr>
          <p:nvPr/>
        </p:nvGrpSpPr>
        <p:grpSpPr bwMode="auto">
          <a:xfrm>
            <a:off x="5769117" y="4653136"/>
            <a:ext cx="2347912" cy="2022475"/>
            <a:chOff x="3927" y="2760"/>
            <a:chExt cx="1584" cy="1364"/>
          </a:xfrm>
        </p:grpSpPr>
        <p:sp>
          <p:nvSpPr>
            <p:cNvPr id="60519" name="Rectangle 236">
              <a:extLst>
                <a:ext uri="{FF2B5EF4-FFF2-40B4-BE49-F238E27FC236}">
                  <a16:creationId xmlns:a16="http://schemas.microsoft.com/office/drawing/2014/main" id="{8BCCD7FE-7B45-4423-871D-7DC8A7A23845}"/>
                </a:ext>
              </a:extLst>
            </p:cNvPr>
            <p:cNvSpPr>
              <a:spLocks noChangeArrowheads="1"/>
            </p:cNvSpPr>
            <p:nvPr/>
          </p:nvSpPr>
          <p:spPr bwMode="auto">
            <a:xfrm>
              <a:off x="4407" y="302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20" name="Rectangle 237">
              <a:extLst>
                <a:ext uri="{FF2B5EF4-FFF2-40B4-BE49-F238E27FC236}">
                  <a16:creationId xmlns:a16="http://schemas.microsoft.com/office/drawing/2014/main" id="{730C2944-D32B-48C0-9565-71D02707A79C}"/>
                </a:ext>
              </a:extLst>
            </p:cNvPr>
            <p:cNvSpPr>
              <a:spLocks noChangeArrowheads="1"/>
            </p:cNvSpPr>
            <p:nvPr/>
          </p:nvSpPr>
          <p:spPr bwMode="auto">
            <a:xfrm>
              <a:off x="4407" y="2760"/>
              <a:ext cx="532"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solidFill>
                    <a:schemeClr val="bg1"/>
                  </a:solidFill>
                  <a:latin typeface="Comic Sans MS" panose="030F0702030302020204" pitchFamily="66" charset="0"/>
                </a:rPr>
                <a:t>Value</a:t>
              </a:r>
              <a:endParaRPr lang="en-US" altLang="zh-CN" sz="2000" baseline="-25000">
                <a:solidFill>
                  <a:schemeClr val="bg1"/>
                </a:solidFill>
                <a:latin typeface="Comic Sans MS" panose="030F0702030302020204" pitchFamily="66" charset="0"/>
              </a:endParaRPr>
            </a:p>
          </p:txBody>
        </p:sp>
        <p:sp>
          <p:nvSpPr>
            <p:cNvPr id="60521" name="Rectangle 238">
              <a:extLst>
                <a:ext uri="{FF2B5EF4-FFF2-40B4-BE49-F238E27FC236}">
                  <a16:creationId xmlns:a16="http://schemas.microsoft.com/office/drawing/2014/main" id="{0CF39CFA-1236-4EAF-B0D6-1B1847D801C9}"/>
                </a:ext>
              </a:extLst>
            </p:cNvPr>
            <p:cNvSpPr>
              <a:spLocks noChangeArrowheads="1"/>
            </p:cNvSpPr>
            <p:nvPr/>
          </p:nvSpPr>
          <p:spPr bwMode="auto">
            <a:xfrm>
              <a:off x="4407" y="346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60522" name="Rectangle 239">
              <a:extLst>
                <a:ext uri="{FF2B5EF4-FFF2-40B4-BE49-F238E27FC236}">
                  <a16:creationId xmlns:a16="http://schemas.microsoft.com/office/drawing/2014/main" id="{CCE8E6A8-FA89-40BA-AF52-7D01D0147835}"/>
                </a:ext>
              </a:extLst>
            </p:cNvPr>
            <p:cNvSpPr>
              <a:spLocks noChangeArrowheads="1"/>
            </p:cNvSpPr>
            <p:nvPr/>
          </p:nvSpPr>
          <p:spPr bwMode="auto">
            <a:xfrm>
              <a:off x="4407" y="368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22</a:t>
              </a:r>
              <a:endParaRPr kumimoji="0" lang="zh-CN" altLang="en-US" sz="2000" baseline="30000">
                <a:latin typeface="Comic Sans MS" panose="030F0702030302020204" pitchFamily="66" charset="0"/>
              </a:endParaRPr>
            </a:p>
          </p:txBody>
        </p:sp>
        <p:sp>
          <p:nvSpPr>
            <p:cNvPr id="60523" name="Rectangle 240">
              <a:extLst>
                <a:ext uri="{FF2B5EF4-FFF2-40B4-BE49-F238E27FC236}">
                  <a16:creationId xmlns:a16="http://schemas.microsoft.com/office/drawing/2014/main" id="{612BC10E-6830-43EC-AB9A-7CAC660FE43E}"/>
                </a:ext>
              </a:extLst>
            </p:cNvPr>
            <p:cNvSpPr>
              <a:spLocks noChangeArrowheads="1"/>
            </p:cNvSpPr>
            <p:nvPr/>
          </p:nvSpPr>
          <p:spPr bwMode="auto">
            <a:xfrm>
              <a:off x="4407" y="390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28</a:t>
              </a:r>
              <a:endParaRPr kumimoji="0" lang="zh-CN" altLang="en-US" sz="2000" baseline="30000">
                <a:latin typeface="Comic Sans MS" panose="030F0702030302020204" pitchFamily="66" charset="0"/>
              </a:endParaRPr>
            </a:p>
          </p:txBody>
        </p:sp>
        <p:sp>
          <p:nvSpPr>
            <p:cNvPr id="60524" name="Rectangle 241">
              <a:extLst>
                <a:ext uri="{FF2B5EF4-FFF2-40B4-BE49-F238E27FC236}">
                  <a16:creationId xmlns:a16="http://schemas.microsoft.com/office/drawing/2014/main" id="{D1106157-58B7-459A-B445-709BC0326C12}"/>
                </a:ext>
              </a:extLst>
            </p:cNvPr>
            <p:cNvSpPr>
              <a:spLocks noChangeArrowheads="1"/>
            </p:cNvSpPr>
            <p:nvPr/>
          </p:nvSpPr>
          <p:spPr bwMode="auto">
            <a:xfrm>
              <a:off x="4939" y="302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1</a:t>
              </a:r>
              <a:endParaRPr kumimoji="0" lang="zh-CN" altLang="en-US" sz="2000">
                <a:latin typeface="Comic Sans MS" panose="030F0702030302020204" pitchFamily="66" charset="0"/>
              </a:endParaRPr>
            </a:p>
          </p:txBody>
        </p:sp>
        <p:sp>
          <p:nvSpPr>
            <p:cNvPr id="60525" name="Rectangle 242">
              <a:extLst>
                <a:ext uri="{FF2B5EF4-FFF2-40B4-BE49-F238E27FC236}">
                  <a16:creationId xmlns:a16="http://schemas.microsoft.com/office/drawing/2014/main" id="{06C78F7F-CA8C-4BDD-8DEE-1E42D2C70251}"/>
                </a:ext>
              </a:extLst>
            </p:cNvPr>
            <p:cNvSpPr>
              <a:spLocks noChangeArrowheads="1"/>
            </p:cNvSpPr>
            <p:nvPr/>
          </p:nvSpPr>
          <p:spPr bwMode="auto">
            <a:xfrm>
              <a:off x="4939" y="2760"/>
              <a:ext cx="572"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solidFill>
                    <a:schemeClr val="bg1"/>
                  </a:solidFill>
                  <a:latin typeface="Comic Sans MS" panose="030F0702030302020204" pitchFamily="66" charset="0"/>
                </a:rPr>
                <a:t>Weight</a:t>
              </a:r>
            </a:p>
          </p:txBody>
        </p:sp>
        <p:sp>
          <p:nvSpPr>
            <p:cNvPr id="60526" name="Rectangle 243">
              <a:extLst>
                <a:ext uri="{FF2B5EF4-FFF2-40B4-BE49-F238E27FC236}">
                  <a16:creationId xmlns:a16="http://schemas.microsoft.com/office/drawing/2014/main" id="{C49D6A82-F201-4CEE-A626-E3D69934BED6}"/>
                </a:ext>
              </a:extLst>
            </p:cNvPr>
            <p:cNvSpPr>
              <a:spLocks noChangeArrowheads="1"/>
            </p:cNvSpPr>
            <p:nvPr/>
          </p:nvSpPr>
          <p:spPr bwMode="auto">
            <a:xfrm>
              <a:off x="4939" y="346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5</a:t>
              </a:r>
              <a:endParaRPr kumimoji="0" lang="zh-CN" altLang="en-US" sz="2000" baseline="30000">
                <a:latin typeface="Comic Sans MS" panose="030F0702030302020204" pitchFamily="66" charset="0"/>
              </a:endParaRPr>
            </a:p>
          </p:txBody>
        </p:sp>
        <p:sp>
          <p:nvSpPr>
            <p:cNvPr id="60527" name="Rectangle 244">
              <a:extLst>
                <a:ext uri="{FF2B5EF4-FFF2-40B4-BE49-F238E27FC236}">
                  <a16:creationId xmlns:a16="http://schemas.microsoft.com/office/drawing/2014/main" id="{72E22B4F-C10C-44E7-A8D0-9105A2811B0B}"/>
                </a:ext>
              </a:extLst>
            </p:cNvPr>
            <p:cNvSpPr>
              <a:spLocks noChangeArrowheads="1"/>
            </p:cNvSpPr>
            <p:nvPr/>
          </p:nvSpPr>
          <p:spPr bwMode="auto">
            <a:xfrm>
              <a:off x="4939" y="368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6</a:t>
              </a:r>
              <a:endParaRPr kumimoji="0" lang="zh-CN" altLang="en-US" sz="2000">
                <a:latin typeface="Comic Sans MS" panose="030F0702030302020204" pitchFamily="66" charset="0"/>
              </a:endParaRPr>
            </a:p>
          </p:txBody>
        </p:sp>
        <p:sp>
          <p:nvSpPr>
            <p:cNvPr id="60528" name="Rectangle 245">
              <a:extLst>
                <a:ext uri="{FF2B5EF4-FFF2-40B4-BE49-F238E27FC236}">
                  <a16:creationId xmlns:a16="http://schemas.microsoft.com/office/drawing/2014/main" id="{53BC5651-9C82-4CA5-B969-EBFB120DC9B4}"/>
                </a:ext>
              </a:extLst>
            </p:cNvPr>
            <p:cNvSpPr>
              <a:spLocks noChangeArrowheads="1"/>
            </p:cNvSpPr>
            <p:nvPr/>
          </p:nvSpPr>
          <p:spPr bwMode="auto">
            <a:xfrm>
              <a:off x="4407" y="324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dirty="0">
                  <a:latin typeface="Comic Sans MS" panose="030F0702030302020204" pitchFamily="66" charset="0"/>
                </a:rPr>
                <a:t>6</a:t>
              </a:r>
              <a:endParaRPr kumimoji="0" lang="zh-CN" altLang="en-US" sz="2000" baseline="30000" dirty="0">
                <a:latin typeface="Comic Sans MS" panose="030F0702030302020204" pitchFamily="66" charset="0"/>
              </a:endParaRPr>
            </a:p>
          </p:txBody>
        </p:sp>
        <p:sp>
          <p:nvSpPr>
            <p:cNvPr id="60529" name="Rectangle 246">
              <a:extLst>
                <a:ext uri="{FF2B5EF4-FFF2-40B4-BE49-F238E27FC236}">
                  <a16:creationId xmlns:a16="http://schemas.microsoft.com/office/drawing/2014/main" id="{7E5D8C98-A523-4659-A025-4F19C9E88A8F}"/>
                </a:ext>
              </a:extLst>
            </p:cNvPr>
            <p:cNvSpPr>
              <a:spLocks noChangeArrowheads="1"/>
            </p:cNvSpPr>
            <p:nvPr/>
          </p:nvSpPr>
          <p:spPr bwMode="auto">
            <a:xfrm>
              <a:off x="4939" y="324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2</a:t>
              </a:r>
              <a:endParaRPr kumimoji="0" lang="zh-CN" altLang="en-US" sz="2000" baseline="30000">
                <a:latin typeface="Comic Sans MS" panose="030F0702030302020204" pitchFamily="66" charset="0"/>
              </a:endParaRPr>
            </a:p>
          </p:txBody>
        </p:sp>
        <p:sp>
          <p:nvSpPr>
            <p:cNvPr id="60530" name="Rectangle 247">
              <a:extLst>
                <a:ext uri="{FF2B5EF4-FFF2-40B4-BE49-F238E27FC236}">
                  <a16:creationId xmlns:a16="http://schemas.microsoft.com/office/drawing/2014/main" id="{5F8BD8CD-DB44-40DF-A5BE-61168268559F}"/>
                </a:ext>
              </a:extLst>
            </p:cNvPr>
            <p:cNvSpPr>
              <a:spLocks noChangeArrowheads="1"/>
            </p:cNvSpPr>
            <p:nvPr/>
          </p:nvSpPr>
          <p:spPr bwMode="auto">
            <a:xfrm>
              <a:off x="4939" y="390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531" name="Rectangle 248">
              <a:extLst>
                <a:ext uri="{FF2B5EF4-FFF2-40B4-BE49-F238E27FC236}">
                  <a16:creationId xmlns:a16="http://schemas.microsoft.com/office/drawing/2014/main" id="{0A116A2D-429A-4E7A-8FC4-E98F3F00F04F}"/>
                </a:ext>
              </a:extLst>
            </p:cNvPr>
            <p:cNvSpPr>
              <a:spLocks noChangeArrowheads="1"/>
            </p:cNvSpPr>
            <p:nvPr/>
          </p:nvSpPr>
          <p:spPr bwMode="auto">
            <a:xfrm>
              <a:off x="3927" y="2760"/>
              <a:ext cx="480"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solidFill>
                    <a:schemeClr val="bg1"/>
                  </a:solidFill>
                  <a:latin typeface="Comic Sans MS" panose="030F0702030302020204" pitchFamily="66" charset="0"/>
                </a:rPr>
                <a:t>Item</a:t>
              </a:r>
            </a:p>
          </p:txBody>
        </p:sp>
        <p:sp>
          <p:nvSpPr>
            <p:cNvPr id="60532" name="Rectangle 249">
              <a:extLst>
                <a:ext uri="{FF2B5EF4-FFF2-40B4-BE49-F238E27FC236}">
                  <a16:creationId xmlns:a16="http://schemas.microsoft.com/office/drawing/2014/main" id="{D16E2B87-F762-45F2-AD77-9FADDFD334E9}"/>
                </a:ext>
              </a:extLst>
            </p:cNvPr>
            <p:cNvSpPr>
              <a:spLocks noChangeArrowheads="1"/>
            </p:cNvSpPr>
            <p:nvPr/>
          </p:nvSpPr>
          <p:spPr bwMode="auto">
            <a:xfrm>
              <a:off x="3927" y="302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33" name="Rectangle 250">
              <a:extLst>
                <a:ext uri="{FF2B5EF4-FFF2-40B4-BE49-F238E27FC236}">
                  <a16:creationId xmlns:a16="http://schemas.microsoft.com/office/drawing/2014/main" id="{3F0192FC-E8B8-4F5D-BC98-18418C74ADCE}"/>
                </a:ext>
              </a:extLst>
            </p:cNvPr>
            <p:cNvSpPr>
              <a:spLocks noChangeArrowheads="1"/>
            </p:cNvSpPr>
            <p:nvPr/>
          </p:nvSpPr>
          <p:spPr bwMode="auto">
            <a:xfrm>
              <a:off x="3927" y="346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3</a:t>
              </a:r>
              <a:endParaRPr kumimoji="0" lang="zh-CN" altLang="en-US" sz="2000" baseline="30000">
                <a:latin typeface="Comic Sans MS" panose="030F0702030302020204" pitchFamily="66" charset="0"/>
              </a:endParaRPr>
            </a:p>
          </p:txBody>
        </p:sp>
        <p:sp>
          <p:nvSpPr>
            <p:cNvPr id="60534" name="Rectangle 251">
              <a:extLst>
                <a:ext uri="{FF2B5EF4-FFF2-40B4-BE49-F238E27FC236}">
                  <a16:creationId xmlns:a16="http://schemas.microsoft.com/office/drawing/2014/main" id="{48AEBD9F-E362-4C4F-8097-05EF4B8A9505}"/>
                </a:ext>
              </a:extLst>
            </p:cNvPr>
            <p:cNvSpPr>
              <a:spLocks noChangeArrowheads="1"/>
            </p:cNvSpPr>
            <p:nvPr/>
          </p:nvSpPr>
          <p:spPr bwMode="auto">
            <a:xfrm>
              <a:off x="3927" y="368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4</a:t>
              </a:r>
              <a:endParaRPr kumimoji="0" lang="zh-CN" altLang="en-US" sz="2000" baseline="30000">
                <a:latin typeface="Comic Sans MS" panose="030F0702030302020204" pitchFamily="66" charset="0"/>
              </a:endParaRPr>
            </a:p>
          </p:txBody>
        </p:sp>
        <p:sp>
          <p:nvSpPr>
            <p:cNvPr id="60535" name="Rectangle 252">
              <a:extLst>
                <a:ext uri="{FF2B5EF4-FFF2-40B4-BE49-F238E27FC236}">
                  <a16:creationId xmlns:a16="http://schemas.microsoft.com/office/drawing/2014/main" id="{3A15B5A4-EAD2-4DE2-A738-159F682ECDFD}"/>
                </a:ext>
              </a:extLst>
            </p:cNvPr>
            <p:cNvSpPr>
              <a:spLocks noChangeArrowheads="1"/>
            </p:cNvSpPr>
            <p:nvPr/>
          </p:nvSpPr>
          <p:spPr bwMode="auto">
            <a:xfrm>
              <a:off x="3927" y="390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5</a:t>
              </a:r>
              <a:endParaRPr kumimoji="0" lang="zh-CN" altLang="en-US" sz="2000" baseline="30000">
                <a:latin typeface="Comic Sans MS" panose="030F0702030302020204" pitchFamily="66" charset="0"/>
              </a:endParaRPr>
            </a:p>
          </p:txBody>
        </p:sp>
        <p:sp>
          <p:nvSpPr>
            <p:cNvPr id="60536" name="Rectangle 253">
              <a:extLst>
                <a:ext uri="{FF2B5EF4-FFF2-40B4-BE49-F238E27FC236}">
                  <a16:creationId xmlns:a16="http://schemas.microsoft.com/office/drawing/2014/main" id="{F316C341-9050-4BE7-8396-AD809CF9290D}"/>
                </a:ext>
              </a:extLst>
            </p:cNvPr>
            <p:cNvSpPr>
              <a:spLocks noChangeArrowheads="1"/>
            </p:cNvSpPr>
            <p:nvPr/>
          </p:nvSpPr>
          <p:spPr bwMode="auto">
            <a:xfrm>
              <a:off x="3927" y="324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a:t>
              </a:r>
              <a:endParaRPr kumimoji="0" lang="zh-CN" altLang="en-US" sz="2000" baseline="30000">
                <a:latin typeface="Comic Sans MS" panose="030F0702030302020204" pitchFamily="66" charset="0"/>
              </a:endParaRPr>
            </a:p>
          </p:txBody>
        </p:sp>
      </p:grpSp>
      <p:grpSp>
        <p:nvGrpSpPr>
          <p:cNvPr id="60422" name="Group 254">
            <a:extLst>
              <a:ext uri="{FF2B5EF4-FFF2-40B4-BE49-F238E27FC236}">
                <a16:creationId xmlns:a16="http://schemas.microsoft.com/office/drawing/2014/main" id="{7943781B-98E4-4E7C-8E8F-10BC966F089A}"/>
              </a:ext>
            </a:extLst>
          </p:cNvPr>
          <p:cNvGrpSpPr>
            <a:grpSpLocks/>
          </p:cNvGrpSpPr>
          <p:nvPr/>
        </p:nvGrpSpPr>
        <p:grpSpPr bwMode="auto">
          <a:xfrm>
            <a:off x="511175" y="1830388"/>
            <a:ext cx="7707313" cy="2665412"/>
            <a:chOff x="471" y="673"/>
            <a:chExt cx="5088" cy="1584"/>
          </a:xfrm>
        </p:grpSpPr>
        <p:sp>
          <p:nvSpPr>
            <p:cNvPr id="60429" name="Rectangle 255">
              <a:extLst>
                <a:ext uri="{FF2B5EF4-FFF2-40B4-BE49-F238E27FC236}">
                  <a16:creationId xmlns:a16="http://schemas.microsoft.com/office/drawing/2014/main" id="{75ED8F21-C027-409E-852D-646FC4B53686}"/>
                </a:ext>
              </a:extLst>
            </p:cNvPr>
            <p:cNvSpPr>
              <a:spLocks noChangeArrowheads="1"/>
            </p:cNvSpPr>
            <p:nvPr/>
          </p:nvSpPr>
          <p:spPr bwMode="auto">
            <a:xfrm>
              <a:off x="471" y="93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sym typeface="Symbol" panose="05050102010706020507" pitchFamily="18" charset="2"/>
                </a:rPr>
                <a:t></a:t>
              </a:r>
            </a:p>
          </p:txBody>
        </p:sp>
        <p:sp>
          <p:nvSpPr>
            <p:cNvPr id="60430" name="Rectangle 256">
              <a:extLst>
                <a:ext uri="{FF2B5EF4-FFF2-40B4-BE49-F238E27FC236}">
                  <a16:creationId xmlns:a16="http://schemas.microsoft.com/office/drawing/2014/main" id="{3B06E587-66D6-4EED-B0C6-B608EA4BB740}"/>
                </a:ext>
              </a:extLst>
            </p:cNvPr>
            <p:cNvSpPr>
              <a:spLocks noChangeArrowheads="1"/>
            </p:cNvSpPr>
            <p:nvPr/>
          </p:nvSpPr>
          <p:spPr bwMode="auto">
            <a:xfrm>
              <a:off x="471" y="137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a:latin typeface="Comic Sans MS" panose="030F0702030302020204" pitchFamily="66" charset="0"/>
                </a:rPr>
                <a:t>{ 1, 2 }</a:t>
              </a:r>
            </a:p>
          </p:txBody>
        </p:sp>
        <p:sp>
          <p:nvSpPr>
            <p:cNvPr id="60431" name="Rectangle 257">
              <a:extLst>
                <a:ext uri="{FF2B5EF4-FFF2-40B4-BE49-F238E27FC236}">
                  <a16:creationId xmlns:a16="http://schemas.microsoft.com/office/drawing/2014/main" id="{D28891E9-422D-4D84-A057-3FF81F621761}"/>
                </a:ext>
              </a:extLst>
            </p:cNvPr>
            <p:cNvSpPr>
              <a:spLocks noChangeArrowheads="1"/>
            </p:cNvSpPr>
            <p:nvPr/>
          </p:nvSpPr>
          <p:spPr bwMode="auto">
            <a:xfrm>
              <a:off x="471" y="159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a:latin typeface="Comic Sans MS" panose="030F0702030302020204" pitchFamily="66" charset="0"/>
                </a:rPr>
                <a:t>{ 1, 2, 3 }</a:t>
              </a:r>
              <a:endParaRPr kumimoji="0" lang="zh-CN" altLang="en-US" sz="2000" baseline="30000">
                <a:latin typeface="Comic Sans MS" panose="030F0702030302020204" pitchFamily="66" charset="0"/>
              </a:endParaRPr>
            </a:p>
          </p:txBody>
        </p:sp>
        <p:sp>
          <p:nvSpPr>
            <p:cNvPr id="60432" name="Rectangle 258">
              <a:extLst>
                <a:ext uri="{FF2B5EF4-FFF2-40B4-BE49-F238E27FC236}">
                  <a16:creationId xmlns:a16="http://schemas.microsoft.com/office/drawing/2014/main" id="{57631F37-C165-4B04-A8F8-F05F8C9311AA}"/>
                </a:ext>
              </a:extLst>
            </p:cNvPr>
            <p:cNvSpPr>
              <a:spLocks noChangeArrowheads="1"/>
            </p:cNvSpPr>
            <p:nvPr/>
          </p:nvSpPr>
          <p:spPr bwMode="auto">
            <a:xfrm>
              <a:off x="471" y="181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dirty="0">
                  <a:latin typeface="Comic Sans MS" panose="030F0702030302020204" pitchFamily="66" charset="0"/>
                </a:rPr>
                <a:t>{ 1, 2, 3, 4 }</a:t>
              </a:r>
              <a:endParaRPr kumimoji="0" lang="zh-CN" altLang="en-US" sz="2000" baseline="30000" dirty="0">
                <a:latin typeface="Comic Sans MS" panose="030F0702030302020204" pitchFamily="66" charset="0"/>
              </a:endParaRPr>
            </a:p>
          </p:txBody>
        </p:sp>
        <p:sp>
          <p:nvSpPr>
            <p:cNvPr id="60433" name="Rectangle 259">
              <a:extLst>
                <a:ext uri="{FF2B5EF4-FFF2-40B4-BE49-F238E27FC236}">
                  <a16:creationId xmlns:a16="http://schemas.microsoft.com/office/drawing/2014/main" id="{A41EFFF7-73B1-43F3-8380-A40FA28F95D4}"/>
                </a:ext>
              </a:extLst>
            </p:cNvPr>
            <p:cNvSpPr>
              <a:spLocks noChangeArrowheads="1"/>
            </p:cNvSpPr>
            <p:nvPr/>
          </p:nvSpPr>
          <p:spPr bwMode="auto">
            <a:xfrm>
              <a:off x="471" y="115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a:latin typeface="Comic Sans MS" panose="030F0702030302020204" pitchFamily="66" charset="0"/>
                </a:rPr>
                <a:t>{ 1 }</a:t>
              </a:r>
              <a:endParaRPr kumimoji="0" lang="zh-CN" altLang="en-US" sz="2000" baseline="30000">
                <a:latin typeface="Comic Sans MS" panose="030F0702030302020204" pitchFamily="66" charset="0"/>
              </a:endParaRPr>
            </a:p>
          </p:txBody>
        </p:sp>
        <p:sp>
          <p:nvSpPr>
            <p:cNvPr id="60434" name="Rectangle 260">
              <a:extLst>
                <a:ext uri="{FF2B5EF4-FFF2-40B4-BE49-F238E27FC236}">
                  <a16:creationId xmlns:a16="http://schemas.microsoft.com/office/drawing/2014/main" id="{C29C5133-6128-48CC-9C71-72BEEA70D0EA}"/>
                </a:ext>
              </a:extLst>
            </p:cNvPr>
            <p:cNvSpPr>
              <a:spLocks noChangeArrowheads="1"/>
            </p:cNvSpPr>
            <p:nvPr/>
          </p:nvSpPr>
          <p:spPr bwMode="auto">
            <a:xfrm>
              <a:off x="471" y="203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a:latin typeface="Comic Sans MS" panose="030F0702030302020204" pitchFamily="66" charset="0"/>
                </a:rPr>
                <a:t>{ 1, 2, 3, 4, 5 }</a:t>
              </a:r>
              <a:endParaRPr kumimoji="0" lang="zh-CN" altLang="en-US" sz="2000" baseline="30000">
                <a:latin typeface="Comic Sans MS" panose="030F0702030302020204" pitchFamily="66" charset="0"/>
              </a:endParaRPr>
            </a:p>
          </p:txBody>
        </p:sp>
        <p:sp>
          <p:nvSpPr>
            <p:cNvPr id="60435" name="Rectangle 261">
              <a:extLst>
                <a:ext uri="{FF2B5EF4-FFF2-40B4-BE49-F238E27FC236}">
                  <a16:creationId xmlns:a16="http://schemas.microsoft.com/office/drawing/2014/main" id="{97C0199C-C822-4E23-9C5E-34E0E8147073}"/>
                </a:ext>
              </a:extLst>
            </p:cNvPr>
            <p:cNvSpPr>
              <a:spLocks noChangeArrowheads="1"/>
            </p:cNvSpPr>
            <p:nvPr/>
          </p:nvSpPr>
          <p:spPr bwMode="auto">
            <a:xfrm>
              <a:off x="1527"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0</a:t>
              </a:r>
            </a:p>
          </p:txBody>
        </p:sp>
        <p:sp>
          <p:nvSpPr>
            <p:cNvPr id="60436" name="Rectangle 262">
              <a:extLst>
                <a:ext uri="{FF2B5EF4-FFF2-40B4-BE49-F238E27FC236}">
                  <a16:creationId xmlns:a16="http://schemas.microsoft.com/office/drawing/2014/main" id="{8CB6F688-C60A-4CFC-9E60-A3C4351D2F59}"/>
                </a:ext>
              </a:extLst>
            </p:cNvPr>
            <p:cNvSpPr>
              <a:spLocks noChangeArrowheads="1"/>
            </p:cNvSpPr>
            <p:nvPr/>
          </p:nvSpPr>
          <p:spPr bwMode="auto">
            <a:xfrm>
              <a:off x="1527"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37" name="Rectangle 263">
              <a:extLst>
                <a:ext uri="{FF2B5EF4-FFF2-40B4-BE49-F238E27FC236}">
                  <a16:creationId xmlns:a16="http://schemas.microsoft.com/office/drawing/2014/main" id="{DE208AF2-B9D6-42A7-86F9-66F26FDFD908}"/>
                </a:ext>
              </a:extLst>
            </p:cNvPr>
            <p:cNvSpPr>
              <a:spLocks noChangeArrowheads="1"/>
            </p:cNvSpPr>
            <p:nvPr/>
          </p:nvSpPr>
          <p:spPr bwMode="auto">
            <a:xfrm>
              <a:off x="1527"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38" name="Rectangle 264">
              <a:extLst>
                <a:ext uri="{FF2B5EF4-FFF2-40B4-BE49-F238E27FC236}">
                  <a16:creationId xmlns:a16="http://schemas.microsoft.com/office/drawing/2014/main" id="{B931ECB1-3191-4653-A14F-E826E57FAA58}"/>
                </a:ext>
              </a:extLst>
            </p:cNvPr>
            <p:cNvSpPr>
              <a:spLocks noChangeArrowheads="1"/>
            </p:cNvSpPr>
            <p:nvPr/>
          </p:nvSpPr>
          <p:spPr bwMode="auto">
            <a:xfrm>
              <a:off x="1527"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39" name="Rectangle 265">
              <a:extLst>
                <a:ext uri="{FF2B5EF4-FFF2-40B4-BE49-F238E27FC236}">
                  <a16:creationId xmlns:a16="http://schemas.microsoft.com/office/drawing/2014/main" id="{696E5398-2CD4-4A01-9439-731317B29BA9}"/>
                </a:ext>
              </a:extLst>
            </p:cNvPr>
            <p:cNvSpPr>
              <a:spLocks noChangeArrowheads="1"/>
            </p:cNvSpPr>
            <p:nvPr/>
          </p:nvSpPr>
          <p:spPr bwMode="auto">
            <a:xfrm>
              <a:off x="1527"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40" name="Rectangle 266">
              <a:extLst>
                <a:ext uri="{FF2B5EF4-FFF2-40B4-BE49-F238E27FC236}">
                  <a16:creationId xmlns:a16="http://schemas.microsoft.com/office/drawing/2014/main" id="{AD36BB48-1088-44BF-ABD5-85BADB966EF2}"/>
                </a:ext>
              </a:extLst>
            </p:cNvPr>
            <p:cNvSpPr>
              <a:spLocks noChangeArrowheads="1"/>
            </p:cNvSpPr>
            <p:nvPr/>
          </p:nvSpPr>
          <p:spPr bwMode="auto">
            <a:xfrm>
              <a:off x="1527"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41" name="Rectangle 267">
              <a:extLst>
                <a:ext uri="{FF2B5EF4-FFF2-40B4-BE49-F238E27FC236}">
                  <a16:creationId xmlns:a16="http://schemas.microsoft.com/office/drawing/2014/main" id="{8827DD3C-A4D7-40B0-A216-284A910E0DF0}"/>
                </a:ext>
              </a:extLst>
            </p:cNvPr>
            <p:cNvSpPr>
              <a:spLocks noChangeArrowheads="1"/>
            </p:cNvSpPr>
            <p:nvPr/>
          </p:nvSpPr>
          <p:spPr bwMode="auto">
            <a:xfrm>
              <a:off x="1527"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42" name="Rectangle 268">
              <a:extLst>
                <a:ext uri="{FF2B5EF4-FFF2-40B4-BE49-F238E27FC236}">
                  <a16:creationId xmlns:a16="http://schemas.microsoft.com/office/drawing/2014/main" id="{BDFA7AB9-848E-454C-8850-4FCF9FBB55AC}"/>
                </a:ext>
              </a:extLst>
            </p:cNvPr>
            <p:cNvSpPr>
              <a:spLocks noChangeArrowheads="1"/>
            </p:cNvSpPr>
            <p:nvPr/>
          </p:nvSpPr>
          <p:spPr bwMode="auto">
            <a:xfrm>
              <a:off x="1863"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1</a:t>
              </a:r>
            </a:p>
          </p:txBody>
        </p:sp>
        <p:sp>
          <p:nvSpPr>
            <p:cNvPr id="60443" name="Rectangle 269">
              <a:extLst>
                <a:ext uri="{FF2B5EF4-FFF2-40B4-BE49-F238E27FC236}">
                  <a16:creationId xmlns:a16="http://schemas.microsoft.com/office/drawing/2014/main" id="{1E70E6BA-5F26-4B9C-A6CF-82745E8A2677}"/>
                </a:ext>
              </a:extLst>
            </p:cNvPr>
            <p:cNvSpPr>
              <a:spLocks noChangeArrowheads="1"/>
            </p:cNvSpPr>
            <p:nvPr/>
          </p:nvSpPr>
          <p:spPr bwMode="auto">
            <a:xfrm>
              <a:off x="1863"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44" name="Rectangle 270">
              <a:extLst>
                <a:ext uri="{FF2B5EF4-FFF2-40B4-BE49-F238E27FC236}">
                  <a16:creationId xmlns:a16="http://schemas.microsoft.com/office/drawing/2014/main" id="{E499AAFC-05A9-4937-A021-BEE46761A590}"/>
                </a:ext>
              </a:extLst>
            </p:cNvPr>
            <p:cNvSpPr>
              <a:spLocks noChangeArrowheads="1"/>
            </p:cNvSpPr>
            <p:nvPr/>
          </p:nvSpPr>
          <p:spPr bwMode="auto">
            <a:xfrm>
              <a:off x="1863"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5" name="Rectangle 271">
              <a:extLst>
                <a:ext uri="{FF2B5EF4-FFF2-40B4-BE49-F238E27FC236}">
                  <a16:creationId xmlns:a16="http://schemas.microsoft.com/office/drawing/2014/main" id="{3E73D376-9413-4C79-B5CE-852A0E171505}"/>
                </a:ext>
              </a:extLst>
            </p:cNvPr>
            <p:cNvSpPr>
              <a:spLocks noChangeArrowheads="1"/>
            </p:cNvSpPr>
            <p:nvPr/>
          </p:nvSpPr>
          <p:spPr bwMode="auto">
            <a:xfrm>
              <a:off x="1863"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6" name="Rectangle 272">
              <a:extLst>
                <a:ext uri="{FF2B5EF4-FFF2-40B4-BE49-F238E27FC236}">
                  <a16:creationId xmlns:a16="http://schemas.microsoft.com/office/drawing/2014/main" id="{25815CE4-BDF8-4782-8EE4-2D0646BF0317}"/>
                </a:ext>
              </a:extLst>
            </p:cNvPr>
            <p:cNvSpPr>
              <a:spLocks noChangeArrowheads="1"/>
            </p:cNvSpPr>
            <p:nvPr/>
          </p:nvSpPr>
          <p:spPr bwMode="auto">
            <a:xfrm>
              <a:off x="1863"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7" name="Rectangle 273">
              <a:extLst>
                <a:ext uri="{FF2B5EF4-FFF2-40B4-BE49-F238E27FC236}">
                  <a16:creationId xmlns:a16="http://schemas.microsoft.com/office/drawing/2014/main" id="{2D3C4993-B379-4C9C-BD6C-C3A4E41C8111}"/>
                </a:ext>
              </a:extLst>
            </p:cNvPr>
            <p:cNvSpPr>
              <a:spLocks noChangeArrowheads="1"/>
            </p:cNvSpPr>
            <p:nvPr/>
          </p:nvSpPr>
          <p:spPr bwMode="auto">
            <a:xfrm>
              <a:off x="1863"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8" name="Rectangle 274">
              <a:extLst>
                <a:ext uri="{FF2B5EF4-FFF2-40B4-BE49-F238E27FC236}">
                  <a16:creationId xmlns:a16="http://schemas.microsoft.com/office/drawing/2014/main" id="{8D2F8F8B-F8F8-4073-A533-E6FCFA8DD060}"/>
                </a:ext>
              </a:extLst>
            </p:cNvPr>
            <p:cNvSpPr>
              <a:spLocks noChangeArrowheads="1"/>
            </p:cNvSpPr>
            <p:nvPr/>
          </p:nvSpPr>
          <p:spPr bwMode="auto">
            <a:xfrm>
              <a:off x="1863"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9" name="Rectangle 275">
              <a:extLst>
                <a:ext uri="{FF2B5EF4-FFF2-40B4-BE49-F238E27FC236}">
                  <a16:creationId xmlns:a16="http://schemas.microsoft.com/office/drawing/2014/main" id="{16109F8F-259E-4FE2-9E4E-2E67628718C2}"/>
                </a:ext>
              </a:extLst>
            </p:cNvPr>
            <p:cNvSpPr>
              <a:spLocks noChangeArrowheads="1"/>
            </p:cNvSpPr>
            <p:nvPr/>
          </p:nvSpPr>
          <p:spPr bwMode="auto">
            <a:xfrm>
              <a:off x="2199"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2</a:t>
              </a:r>
            </a:p>
          </p:txBody>
        </p:sp>
        <p:sp>
          <p:nvSpPr>
            <p:cNvPr id="60450" name="Rectangle 276">
              <a:extLst>
                <a:ext uri="{FF2B5EF4-FFF2-40B4-BE49-F238E27FC236}">
                  <a16:creationId xmlns:a16="http://schemas.microsoft.com/office/drawing/2014/main" id="{89517DE5-1E9E-4111-BD47-0580E5FFF32B}"/>
                </a:ext>
              </a:extLst>
            </p:cNvPr>
            <p:cNvSpPr>
              <a:spLocks noChangeArrowheads="1"/>
            </p:cNvSpPr>
            <p:nvPr/>
          </p:nvSpPr>
          <p:spPr bwMode="auto">
            <a:xfrm>
              <a:off x="2199"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51" name="Rectangle 277">
              <a:extLst>
                <a:ext uri="{FF2B5EF4-FFF2-40B4-BE49-F238E27FC236}">
                  <a16:creationId xmlns:a16="http://schemas.microsoft.com/office/drawing/2014/main" id="{D015855C-0A97-45A0-A68A-649B413CB6CF}"/>
                </a:ext>
              </a:extLst>
            </p:cNvPr>
            <p:cNvSpPr>
              <a:spLocks noChangeArrowheads="1"/>
            </p:cNvSpPr>
            <p:nvPr/>
          </p:nvSpPr>
          <p:spPr bwMode="auto">
            <a:xfrm>
              <a:off x="2199"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60452" name="Rectangle 278">
              <a:extLst>
                <a:ext uri="{FF2B5EF4-FFF2-40B4-BE49-F238E27FC236}">
                  <a16:creationId xmlns:a16="http://schemas.microsoft.com/office/drawing/2014/main" id="{F21C2DA8-7B78-41FB-8D26-77A7B90F5505}"/>
                </a:ext>
              </a:extLst>
            </p:cNvPr>
            <p:cNvSpPr>
              <a:spLocks noChangeArrowheads="1"/>
            </p:cNvSpPr>
            <p:nvPr/>
          </p:nvSpPr>
          <p:spPr bwMode="auto">
            <a:xfrm>
              <a:off x="2199"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60453" name="Rectangle 279">
              <a:extLst>
                <a:ext uri="{FF2B5EF4-FFF2-40B4-BE49-F238E27FC236}">
                  <a16:creationId xmlns:a16="http://schemas.microsoft.com/office/drawing/2014/main" id="{CA690AF5-A97A-4D0F-91C9-B7FF4AA608ED}"/>
                </a:ext>
              </a:extLst>
            </p:cNvPr>
            <p:cNvSpPr>
              <a:spLocks noChangeArrowheads="1"/>
            </p:cNvSpPr>
            <p:nvPr/>
          </p:nvSpPr>
          <p:spPr bwMode="auto">
            <a:xfrm>
              <a:off x="2199"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60454" name="Rectangle 280">
              <a:extLst>
                <a:ext uri="{FF2B5EF4-FFF2-40B4-BE49-F238E27FC236}">
                  <a16:creationId xmlns:a16="http://schemas.microsoft.com/office/drawing/2014/main" id="{5B7C92DD-808C-4869-AE84-C25CF207D614}"/>
                </a:ext>
              </a:extLst>
            </p:cNvPr>
            <p:cNvSpPr>
              <a:spLocks noChangeArrowheads="1"/>
            </p:cNvSpPr>
            <p:nvPr/>
          </p:nvSpPr>
          <p:spPr bwMode="auto">
            <a:xfrm>
              <a:off x="2199"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55" name="Rectangle 281">
              <a:extLst>
                <a:ext uri="{FF2B5EF4-FFF2-40B4-BE49-F238E27FC236}">
                  <a16:creationId xmlns:a16="http://schemas.microsoft.com/office/drawing/2014/main" id="{75A1A842-E63C-4B21-B2C0-79D5B9BEE11B}"/>
                </a:ext>
              </a:extLst>
            </p:cNvPr>
            <p:cNvSpPr>
              <a:spLocks noChangeArrowheads="1"/>
            </p:cNvSpPr>
            <p:nvPr/>
          </p:nvSpPr>
          <p:spPr bwMode="auto">
            <a:xfrm>
              <a:off x="2199"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60456" name="Rectangle 282">
              <a:extLst>
                <a:ext uri="{FF2B5EF4-FFF2-40B4-BE49-F238E27FC236}">
                  <a16:creationId xmlns:a16="http://schemas.microsoft.com/office/drawing/2014/main" id="{EEDC419A-9629-4BF5-8C1F-B3B2BE833061}"/>
                </a:ext>
              </a:extLst>
            </p:cNvPr>
            <p:cNvSpPr>
              <a:spLocks noChangeArrowheads="1"/>
            </p:cNvSpPr>
            <p:nvPr/>
          </p:nvSpPr>
          <p:spPr bwMode="auto">
            <a:xfrm>
              <a:off x="2535"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3</a:t>
              </a:r>
            </a:p>
          </p:txBody>
        </p:sp>
        <p:sp>
          <p:nvSpPr>
            <p:cNvPr id="60457" name="Rectangle 283">
              <a:extLst>
                <a:ext uri="{FF2B5EF4-FFF2-40B4-BE49-F238E27FC236}">
                  <a16:creationId xmlns:a16="http://schemas.microsoft.com/office/drawing/2014/main" id="{91650D2B-8563-4EEC-BF82-D714061DC968}"/>
                </a:ext>
              </a:extLst>
            </p:cNvPr>
            <p:cNvSpPr>
              <a:spLocks noChangeArrowheads="1"/>
            </p:cNvSpPr>
            <p:nvPr/>
          </p:nvSpPr>
          <p:spPr bwMode="auto">
            <a:xfrm>
              <a:off x="2535"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58" name="Rectangle 284">
              <a:extLst>
                <a:ext uri="{FF2B5EF4-FFF2-40B4-BE49-F238E27FC236}">
                  <a16:creationId xmlns:a16="http://schemas.microsoft.com/office/drawing/2014/main" id="{FAB85B9A-677E-44D9-907B-82C7ADC00EE2}"/>
                </a:ext>
              </a:extLst>
            </p:cNvPr>
            <p:cNvSpPr>
              <a:spLocks noChangeArrowheads="1"/>
            </p:cNvSpPr>
            <p:nvPr/>
          </p:nvSpPr>
          <p:spPr bwMode="auto">
            <a:xfrm>
              <a:off x="2535"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59" name="Rectangle 285">
              <a:extLst>
                <a:ext uri="{FF2B5EF4-FFF2-40B4-BE49-F238E27FC236}">
                  <a16:creationId xmlns:a16="http://schemas.microsoft.com/office/drawing/2014/main" id="{C8A2FFB0-E78E-4793-885E-B2AFEA65A306}"/>
                </a:ext>
              </a:extLst>
            </p:cNvPr>
            <p:cNvSpPr>
              <a:spLocks noChangeArrowheads="1"/>
            </p:cNvSpPr>
            <p:nvPr/>
          </p:nvSpPr>
          <p:spPr bwMode="auto">
            <a:xfrm>
              <a:off x="2535"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0" name="Rectangle 286">
              <a:extLst>
                <a:ext uri="{FF2B5EF4-FFF2-40B4-BE49-F238E27FC236}">
                  <a16:creationId xmlns:a16="http://schemas.microsoft.com/office/drawing/2014/main" id="{59A4CE36-2D11-4A8C-A401-99A226901B7F}"/>
                </a:ext>
              </a:extLst>
            </p:cNvPr>
            <p:cNvSpPr>
              <a:spLocks noChangeArrowheads="1"/>
            </p:cNvSpPr>
            <p:nvPr/>
          </p:nvSpPr>
          <p:spPr bwMode="auto">
            <a:xfrm>
              <a:off x="2535"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1" name="Rectangle 287">
              <a:extLst>
                <a:ext uri="{FF2B5EF4-FFF2-40B4-BE49-F238E27FC236}">
                  <a16:creationId xmlns:a16="http://schemas.microsoft.com/office/drawing/2014/main" id="{9FA2AEE5-C67E-4DD3-BD28-F235A9EA12E7}"/>
                </a:ext>
              </a:extLst>
            </p:cNvPr>
            <p:cNvSpPr>
              <a:spLocks noChangeArrowheads="1"/>
            </p:cNvSpPr>
            <p:nvPr/>
          </p:nvSpPr>
          <p:spPr bwMode="auto">
            <a:xfrm>
              <a:off x="2535"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62" name="Rectangle 288">
              <a:extLst>
                <a:ext uri="{FF2B5EF4-FFF2-40B4-BE49-F238E27FC236}">
                  <a16:creationId xmlns:a16="http://schemas.microsoft.com/office/drawing/2014/main" id="{78881E43-CAEB-4459-879D-ACA8BC34EF36}"/>
                </a:ext>
              </a:extLst>
            </p:cNvPr>
            <p:cNvSpPr>
              <a:spLocks noChangeArrowheads="1"/>
            </p:cNvSpPr>
            <p:nvPr/>
          </p:nvSpPr>
          <p:spPr bwMode="auto">
            <a:xfrm>
              <a:off x="2535"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3" name="Rectangle 289">
              <a:extLst>
                <a:ext uri="{FF2B5EF4-FFF2-40B4-BE49-F238E27FC236}">
                  <a16:creationId xmlns:a16="http://schemas.microsoft.com/office/drawing/2014/main" id="{EA4E5471-1DDD-4DD5-8C89-68DCBFEFAA77}"/>
                </a:ext>
              </a:extLst>
            </p:cNvPr>
            <p:cNvSpPr>
              <a:spLocks noChangeArrowheads="1"/>
            </p:cNvSpPr>
            <p:nvPr/>
          </p:nvSpPr>
          <p:spPr bwMode="auto">
            <a:xfrm>
              <a:off x="2871"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4</a:t>
              </a:r>
            </a:p>
          </p:txBody>
        </p:sp>
        <p:sp>
          <p:nvSpPr>
            <p:cNvPr id="60464" name="Rectangle 290">
              <a:extLst>
                <a:ext uri="{FF2B5EF4-FFF2-40B4-BE49-F238E27FC236}">
                  <a16:creationId xmlns:a16="http://schemas.microsoft.com/office/drawing/2014/main" id="{79B0D15A-814E-4E48-BA20-56FCF8310A5C}"/>
                </a:ext>
              </a:extLst>
            </p:cNvPr>
            <p:cNvSpPr>
              <a:spLocks noChangeArrowheads="1"/>
            </p:cNvSpPr>
            <p:nvPr/>
          </p:nvSpPr>
          <p:spPr bwMode="auto">
            <a:xfrm>
              <a:off x="2871"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65" name="Rectangle 291">
              <a:extLst>
                <a:ext uri="{FF2B5EF4-FFF2-40B4-BE49-F238E27FC236}">
                  <a16:creationId xmlns:a16="http://schemas.microsoft.com/office/drawing/2014/main" id="{7F653B2B-FA15-43FA-BBCB-D57ABB540564}"/>
                </a:ext>
              </a:extLst>
            </p:cNvPr>
            <p:cNvSpPr>
              <a:spLocks noChangeArrowheads="1"/>
            </p:cNvSpPr>
            <p:nvPr/>
          </p:nvSpPr>
          <p:spPr bwMode="auto">
            <a:xfrm>
              <a:off x="2871"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6" name="Rectangle 292">
              <a:extLst>
                <a:ext uri="{FF2B5EF4-FFF2-40B4-BE49-F238E27FC236}">
                  <a16:creationId xmlns:a16="http://schemas.microsoft.com/office/drawing/2014/main" id="{FD5039C3-80E1-4808-ACB6-EBFEBE7D92E0}"/>
                </a:ext>
              </a:extLst>
            </p:cNvPr>
            <p:cNvSpPr>
              <a:spLocks noChangeArrowheads="1"/>
            </p:cNvSpPr>
            <p:nvPr/>
          </p:nvSpPr>
          <p:spPr bwMode="auto">
            <a:xfrm>
              <a:off x="2871"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7" name="Rectangle 293">
              <a:extLst>
                <a:ext uri="{FF2B5EF4-FFF2-40B4-BE49-F238E27FC236}">
                  <a16:creationId xmlns:a16="http://schemas.microsoft.com/office/drawing/2014/main" id="{6234FEDF-403A-48D5-A932-4173265C6AD6}"/>
                </a:ext>
              </a:extLst>
            </p:cNvPr>
            <p:cNvSpPr>
              <a:spLocks noChangeArrowheads="1"/>
            </p:cNvSpPr>
            <p:nvPr/>
          </p:nvSpPr>
          <p:spPr bwMode="auto">
            <a:xfrm>
              <a:off x="2871"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8" name="Rectangle 294">
              <a:extLst>
                <a:ext uri="{FF2B5EF4-FFF2-40B4-BE49-F238E27FC236}">
                  <a16:creationId xmlns:a16="http://schemas.microsoft.com/office/drawing/2014/main" id="{9DC4426B-A63E-41E0-BEC5-8F54396FB8BE}"/>
                </a:ext>
              </a:extLst>
            </p:cNvPr>
            <p:cNvSpPr>
              <a:spLocks noChangeArrowheads="1"/>
            </p:cNvSpPr>
            <p:nvPr/>
          </p:nvSpPr>
          <p:spPr bwMode="auto">
            <a:xfrm>
              <a:off x="2871"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69" name="Rectangle 295">
              <a:extLst>
                <a:ext uri="{FF2B5EF4-FFF2-40B4-BE49-F238E27FC236}">
                  <a16:creationId xmlns:a16="http://schemas.microsoft.com/office/drawing/2014/main" id="{00B69616-1044-4255-961C-CA2672DC46AC}"/>
                </a:ext>
              </a:extLst>
            </p:cNvPr>
            <p:cNvSpPr>
              <a:spLocks noChangeArrowheads="1"/>
            </p:cNvSpPr>
            <p:nvPr/>
          </p:nvSpPr>
          <p:spPr bwMode="auto">
            <a:xfrm>
              <a:off x="2871"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70" name="Rectangle 296">
              <a:extLst>
                <a:ext uri="{FF2B5EF4-FFF2-40B4-BE49-F238E27FC236}">
                  <a16:creationId xmlns:a16="http://schemas.microsoft.com/office/drawing/2014/main" id="{A109AEAD-CD9B-41B8-B7D2-BB0E30C91640}"/>
                </a:ext>
              </a:extLst>
            </p:cNvPr>
            <p:cNvSpPr>
              <a:spLocks noChangeArrowheads="1"/>
            </p:cNvSpPr>
            <p:nvPr/>
          </p:nvSpPr>
          <p:spPr bwMode="auto">
            <a:xfrm>
              <a:off x="3207"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5</a:t>
              </a:r>
            </a:p>
          </p:txBody>
        </p:sp>
        <p:sp>
          <p:nvSpPr>
            <p:cNvPr id="60471" name="Rectangle 297">
              <a:extLst>
                <a:ext uri="{FF2B5EF4-FFF2-40B4-BE49-F238E27FC236}">
                  <a16:creationId xmlns:a16="http://schemas.microsoft.com/office/drawing/2014/main" id="{4AB1F551-390C-4334-A110-154228BC8C6D}"/>
                </a:ext>
              </a:extLst>
            </p:cNvPr>
            <p:cNvSpPr>
              <a:spLocks noChangeArrowheads="1"/>
            </p:cNvSpPr>
            <p:nvPr/>
          </p:nvSpPr>
          <p:spPr bwMode="auto">
            <a:xfrm>
              <a:off x="3207"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72" name="Rectangle 298">
              <a:extLst>
                <a:ext uri="{FF2B5EF4-FFF2-40B4-BE49-F238E27FC236}">
                  <a16:creationId xmlns:a16="http://schemas.microsoft.com/office/drawing/2014/main" id="{25ED96F6-3CC5-4E35-9083-DE5574CECF4A}"/>
                </a:ext>
              </a:extLst>
            </p:cNvPr>
            <p:cNvSpPr>
              <a:spLocks noChangeArrowheads="1"/>
            </p:cNvSpPr>
            <p:nvPr/>
          </p:nvSpPr>
          <p:spPr bwMode="auto">
            <a:xfrm>
              <a:off x="3207"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73" name="Rectangle 299">
              <a:extLst>
                <a:ext uri="{FF2B5EF4-FFF2-40B4-BE49-F238E27FC236}">
                  <a16:creationId xmlns:a16="http://schemas.microsoft.com/office/drawing/2014/main" id="{AAEA219D-3A01-4D66-AF52-56EA4FDFF1F1}"/>
                </a:ext>
              </a:extLst>
            </p:cNvPr>
            <p:cNvSpPr>
              <a:spLocks noChangeArrowheads="1"/>
            </p:cNvSpPr>
            <p:nvPr/>
          </p:nvSpPr>
          <p:spPr bwMode="auto">
            <a:xfrm>
              <a:off x="3207"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60474" name="Rectangle 300">
              <a:extLst>
                <a:ext uri="{FF2B5EF4-FFF2-40B4-BE49-F238E27FC236}">
                  <a16:creationId xmlns:a16="http://schemas.microsoft.com/office/drawing/2014/main" id="{C31E3DEF-FB4A-4C3D-A1FB-3A01FD4B9338}"/>
                </a:ext>
              </a:extLst>
            </p:cNvPr>
            <p:cNvSpPr>
              <a:spLocks noChangeArrowheads="1"/>
            </p:cNvSpPr>
            <p:nvPr/>
          </p:nvSpPr>
          <p:spPr bwMode="auto">
            <a:xfrm>
              <a:off x="3207"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60475" name="Rectangle 301">
              <a:extLst>
                <a:ext uri="{FF2B5EF4-FFF2-40B4-BE49-F238E27FC236}">
                  <a16:creationId xmlns:a16="http://schemas.microsoft.com/office/drawing/2014/main" id="{D2AE8E93-93B8-45FB-9BDE-7CB58D434C02}"/>
                </a:ext>
              </a:extLst>
            </p:cNvPr>
            <p:cNvSpPr>
              <a:spLocks noChangeArrowheads="1"/>
            </p:cNvSpPr>
            <p:nvPr/>
          </p:nvSpPr>
          <p:spPr bwMode="auto">
            <a:xfrm>
              <a:off x="3207"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76" name="Rectangle 302">
              <a:extLst>
                <a:ext uri="{FF2B5EF4-FFF2-40B4-BE49-F238E27FC236}">
                  <a16:creationId xmlns:a16="http://schemas.microsoft.com/office/drawing/2014/main" id="{A096FCAC-5E44-4282-A599-E434FD81B378}"/>
                </a:ext>
              </a:extLst>
            </p:cNvPr>
            <p:cNvSpPr>
              <a:spLocks noChangeArrowheads="1"/>
            </p:cNvSpPr>
            <p:nvPr/>
          </p:nvSpPr>
          <p:spPr bwMode="auto">
            <a:xfrm>
              <a:off x="3207"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60477" name="Rectangle 303">
              <a:extLst>
                <a:ext uri="{FF2B5EF4-FFF2-40B4-BE49-F238E27FC236}">
                  <a16:creationId xmlns:a16="http://schemas.microsoft.com/office/drawing/2014/main" id="{4E94708F-ECB1-40C7-BB12-A34B96ADD65F}"/>
                </a:ext>
              </a:extLst>
            </p:cNvPr>
            <p:cNvSpPr>
              <a:spLocks noChangeArrowheads="1"/>
            </p:cNvSpPr>
            <p:nvPr/>
          </p:nvSpPr>
          <p:spPr bwMode="auto">
            <a:xfrm>
              <a:off x="3543"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6</a:t>
              </a:r>
            </a:p>
          </p:txBody>
        </p:sp>
        <p:sp>
          <p:nvSpPr>
            <p:cNvPr id="60478" name="Rectangle 304">
              <a:extLst>
                <a:ext uri="{FF2B5EF4-FFF2-40B4-BE49-F238E27FC236}">
                  <a16:creationId xmlns:a16="http://schemas.microsoft.com/office/drawing/2014/main" id="{0C13E4E9-9CC1-4123-9F4C-F118A5CFEB5E}"/>
                </a:ext>
              </a:extLst>
            </p:cNvPr>
            <p:cNvSpPr>
              <a:spLocks noChangeArrowheads="1"/>
            </p:cNvSpPr>
            <p:nvPr/>
          </p:nvSpPr>
          <p:spPr bwMode="auto">
            <a:xfrm>
              <a:off x="3543"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79" name="Rectangle 305">
              <a:extLst>
                <a:ext uri="{FF2B5EF4-FFF2-40B4-BE49-F238E27FC236}">
                  <a16:creationId xmlns:a16="http://schemas.microsoft.com/office/drawing/2014/main" id="{97714565-4164-4234-9602-E3FBA52888A5}"/>
                </a:ext>
              </a:extLst>
            </p:cNvPr>
            <p:cNvSpPr>
              <a:spLocks noChangeArrowheads="1"/>
            </p:cNvSpPr>
            <p:nvPr/>
          </p:nvSpPr>
          <p:spPr bwMode="auto">
            <a:xfrm>
              <a:off x="3543"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80" name="Rectangle 306">
              <a:extLst>
                <a:ext uri="{FF2B5EF4-FFF2-40B4-BE49-F238E27FC236}">
                  <a16:creationId xmlns:a16="http://schemas.microsoft.com/office/drawing/2014/main" id="{D9EC0A59-101E-47E5-A026-EC22A2D48333}"/>
                </a:ext>
              </a:extLst>
            </p:cNvPr>
            <p:cNvSpPr>
              <a:spLocks noChangeArrowheads="1"/>
            </p:cNvSpPr>
            <p:nvPr/>
          </p:nvSpPr>
          <p:spPr bwMode="auto">
            <a:xfrm>
              <a:off x="3543"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19</a:t>
              </a:r>
              <a:endParaRPr kumimoji="0" lang="zh-CN" altLang="en-US" sz="2000" baseline="30000">
                <a:latin typeface="Comic Sans MS" panose="030F0702030302020204" pitchFamily="66" charset="0"/>
              </a:endParaRPr>
            </a:p>
          </p:txBody>
        </p:sp>
        <p:sp>
          <p:nvSpPr>
            <p:cNvPr id="60481" name="Rectangle 307">
              <a:extLst>
                <a:ext uri="{FF2B5EF4-FFF2-40B4-BE49-F238E27FC236}">
                  <a16:creationId xmlns:a16="http://schemas.microsoft.com/office/drawing/2014/main" id="{E371DC9A-E1F9-40D6-B81A-94C9E898DF0A}"/>
                </a:ext>
              </a:extLst>
            </p:cNvPr>
            <p:cNvSpPr>
              <a:spLocks noChangeArrowheads="1"/>
            </p:cNvSpPr>
            <p:nvPr/>
          </p:nvSpPr>
          <p:spPr bwMode="auto">
            <a:xfrm>
              <a:off x="3543"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22</a:t>
              </a:r>
              <a:endParaRPr kumimoji="0" lang="zh-CN" altLang="en-US" sz="2000" baseline="30000">
                <a:latin typeface="Comic Sans MS" panose="030F0702030302020204" pitchFamily="66" charset="0"/>
              </a:endParaRPr>
            </a:p>
          </p:txBody>
        </p:sp>
        <p:sp>
          <p:nvSpPr>
            <p:cNvPr id="60482" name="Rectangle 308">
              <a:extLst>
                <a:ext uri="{FF2B5EF4-FFF2-40B4-BE49-F238E27FC236}">
                  <a16:creationId xmlns:a16="http://schemas.microsoft.com/office/drawing/2014/main" id="{2530089A-E1B6-4827-94BF-8AF9DE57432E}"/>
                </a:ext>
              </a:extLst>
            </p:cNvPr>
            <p:cNvSpPr>
              <a:spLocks noChangeArrowheads="1"/>
            </p:cNvSpPr>
            <p:nvPr/>
          </p:nvSpPr>
          <p:spPr bwMode="auto">
            <a:xfrm>
              <a:off x="3543"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83" name="Rectangle 309">
              <a:extLst>
                <a:ext uri="{FF2B5EF4-FFF2-40B4-BE49-F238E27FC236}">
                  <a16:creationId xmlns:a16="http://schemas.microsoft.com/office/drawing/2014/main" id="{86AEB8DA-090D-437C-A55C-1E97093E76D1}"/>
                </a:ext>
              </a:extLst>
            </p:cNvPr>
            <p:cNvSpPr>
              <a:spLocks noChangeArrowheads="1"/>
            </p:cNvSpPr>
            <p:nvPr/>
          </p:nvSpPr>
          <p:spPr bwMode="auto">
            <a:xfrm>
              <a:off x="3543"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22</a:t>
              </a:r>
              <a:endParaRPr kumimoji="0" lang="zh-CN" altLang="en-US" sz="2000" baseline="30000">
                <a:latin typeface="Comic Sans MS" panose="030F0702030302020204" pitchFamily="66" charset="0"/>
              </a:endParaRPr>
            </a:p>
          </p:txBody>
        </p:sp>
        <p:sp>
          <p:nvSpPr>
            <p:cNvPr id="60484" name="Rectangle 310">
              <a:extLst>
                <a:ext uri="{FF2B5EF4-FFF2-40B4-BE49-F238E27FC236}">
                  <a16:creationId xmlns:a16="http://schemas.microsoft.com/office/drawing/2014/main" id="{6A223906-185E-42CE-A7DA-F251EBF96235}"/>
                </a:ext>
              </a:extLst>
            </p:cNvPr>
            <p:cNvSpPr>
              <a:spLocks noChangeArrowheads="1"/>
            </p:cNvSpPr>
            <p:nvPr/>
          </p:nvSpPr>
          <p:spPr bwMode="auto">
            <a:xfrm>
              <a:off x="3879"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7</a:t>
              </a:r>
            </a:p>
          </p:txBody>
        </p:sp>
        <p:sp>
          <p:nvSpPr>
            <p:cNvPr id="60485" name="Rectangle 311">
              <a:extLst>
                <a:ext uri="{FF2B5EF4-FFF2-40B4-BE49-F238E27FC236}">
                  <a16:creationId xmlns:a16="http://schemas.microsoft.com/office/drawing/2014/main" id="{069E6AEC-C4CC-4108-BB14-EFDA0386F55D}"/>
                </a:ext>
              </a:extLst>
            </p:cNvPr>
            <p:cNvSpPr>
              <a:spLocks noChangeArrowheads="1"/>
            </p:cNvSpPr>
            <p:nvPr/>
          </p:nvSpPr>
          <p:spPr bwMode="auto">
            <a:xfrm>
              <a:off x="3879"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86" name="Rectangle 312">
              <a:extLst>
                <a:ext uri="{FF2B5EF4-FFF2-40B4-BE49-F238E27FC236}">
                  <a16:creationId xmlns:a16="http://schemas.microsoft.com/office/drawing/2014/main" id="{8C37CEC1-7023-4F51-BCC6-93CC0D02583C}"/>
                </a:ext>
              </a:extLst>
            </p:cNvPr>
            <p:cNvSpPr>
              <a:spLocks noChangeArrowheads="1"/>
            </p:cNvSpPr>
            <p:nvPr/>
          </p:nvSpPr>
          <p:spPr bwMode="auto">
            <a:xfrm>
              <a:off x="3879"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87" name="Rectangle 313">
              <a:extLst>
                <a:ext uri="{FF2B5EF4-FFF2-40B4-BE49-F238E27FC236}">
                  <a16:creationId xmlns:a16="http://schemas.microsoft.com/office/drawing/2014/main" id="{2BE01445-9B28-4CE0-88F9-A36253AA8AE5}"/>
                </a:ext>
              </a:extLst>
            </p:cNvPr>
            <p:cNvSpPr>
              <a:spLocks noChangeArrowheads="1"/>
            </p:cNvSpPr>
            <p:nvPr/>
          </p:nvSpPr>
          <p:spPr bwMode="auto">
            <a:xfrm>
              <a:off x="3879"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24</a:t>
              </a:r>
              <a:endParaRPr kumimoji="0" lang="zh-CN" altLang="en-US" sz="2000" baseline="30000">
                <a:latin typeface="Comic Sans MS" panose="030F0702030302020204" pitchFamily="66" charset="0"/>
              </a:endParaRPr>
            </a:p>
          </p:txBody>
        </p:sp>
        <p:sp>
          <p:nvSpPr>
            <p:cNvPr id="60488" name="Rectangle 314">
              <a:extLst>
                <a:ext uri="{FF2B5EF4-FFF2-40B4-BE49-F238E27FC236}">
                  <a16:creationId xmlns:a16="http://schemas.microsoft.com/office/drawing/2014/main" id="{F24BA5DD-7C11-4199-8A1A-40C622D6DD34}"/>
                </a:ext>
              </a:extLst>
            </p:cNvPr>
            <p:cNvSpPr>
              <a:spLocks noChangeArrowheads="1"/>
            </p:cNvSpPr>
            <p:nvPr/>
          </p:nvSpPr>
          <p:spPr bwMode="auto">
            <a:xfrm>
              <a:off x="3879"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24</a:t>
              </a:r>
              <a:endParaRPr kumimoji="0" lang="zh-CN" altLang="en-US" sz="2000" baseline="30000">
                <a:latin typeface="Comic Sans MS" panose="030F0702030302020204" pitchFamily="66" charset="0"/>
              </a:endParaRPr>
            </a:p>
          </p:txBody>
        </p:sp>
        <p:sp>
          <p:nvSpPr>
            <p:cNvPr id="60489" name="Rectangle 315">
              <a:extLst>
                <a:ext uri="{FF2B5EF4-FFF2-40B4-BE49-F238E27FC236}">
                  <a16:creationId xmlns:a16="http://schemas.microsoft.com/office/drawing/2014/main" id="{0103EFBC-4228-4C50-9921-FD6E3BD6FE2C}"/>
                </a:ext>
              </a:extLst>
            </p:cNvPr>
            <p:cNvSpPr>
              <a:spLocks noChangeArrowheads="1"/>
            </p:cNvSpPr>
            <p:nvPr/>
          </p:nvSpPr>
          <p:spPr bwMode="auto">
            <a:xfrm>
              <a:off x="3879"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90" name="Rectangle 316">
              <a:extLst>
                <a:ext uri="{FF2B5EF4-FFF2-40B4-BE49-F238E27FC236}">
                  <a16:creationId xmlns:a16="http://schemas.microsoft.com/office/drawing/2014/main" id="{EC4B5E11-2D52-4CFA-94E2-D0064CDC1F3C}"/>
                </a:ext>
              </a:extLst>
            </p:cNvPr>
            <p:cNvSpPr>
              <a:spLocks noChangeArrowheads="1"/>
            </p:cNvSpPr>
            <p:nvPr/>
          </p:nvSpPr>
          <p:spPr bwMode="auto">
            <a:xfrm>
              <a:off x="3879"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28</a:t>
              </a:r>
              <a:endParaRPr kumimoji="0" lang="zh-CN" altLang="en-US" sz="2000" baseline="30000">
                <a:latin typeface="Comic Sans MS" panose="030F0702030302020204" pitchFamily="66" charset="0"/>
              </a:endParaRPr>
            </a:p>
          </p:txBody>
        </p:sp>
        <p:sp>
          <p:nvSpPr>
            <p:cNvPr id="60491" name="Rectangle 317">
              <a:extLst>
                <a:ext uri="{FF2B5EF4-FFF2-40B4-BE49-F238E27FC236}">
                  <a16:creationId xmlns:a16="http://schemas.microsoft.com/office/drawing/2014/main" id="{A5772844-3BEE-412A-AAB1-EA3854687F97}"/>
                </a:ext>
              </a:extLst>
            </p:cNvPr>
            <p:cNvSpPr>
              <a:spLocks noChangeArrowheads="1"/>
            </p:cNvSpPr>
            <p:nvPr/>
          </p:nvSpPr>
          <p:spPr bwMode="auto">
            <a:xfrm>
              <a:off x="4215"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8</a:t>
              </a:r>
            </a:p>
          </p:txBody>
        </p:sp>
        <p:sp>
          <p:nvSpPr>
            <p:cNvPr id="60492" name="Rectangle 318">
              <a:extLst>
                <a:ext uri="{FF2B5EF4-FFF2-40B4-BE49-F238E27FC236}">
                  <a16:creationId xmlns:a16="http://schemas.microsoft.com/office/drawing/2014/main" id="{1C14C800-FEDF-4A40-8191-8E363A13DCCB}"/>
                </a:ext>
              </a:extLst>
            </p:cNvPr>
            <p:cNvSpPr>
              <a:spLocks noChangeArrowheads="1"/>
            </p:cNvSpPr>
            <p:nvPr/>
          </p:nvSpPr>
          <p:spPr bwMode="auto">
            <a:xfrm>
              <a:off x="4215"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93" name="Rectangle 319">
              <a:extLst>
                <a:ext uri="{FF2B5EF4-FFF2-40B4-BE49-F238E27FC236}">
                  <a16:creationId xmlns:a16="http://schemas.microsoft.com/office/drawing/2014/main" id="{3251F70D-FA4E-44A5-890B-756A366DF6A1}"/>
                </a:ext>
              </a:extLst>
            </p:cNvPr>
            <p:cNvSpPr>
              <a:spLocks noChangeArrowheads="1"/>
            </p:cNvSpPr>
            <p:nvPr/>
          </p:nvSpPr>
          <p:spPr bwMode="auto">
            <a:xfrm>
              <a:off x="4215"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94" name="Rectangle 320">
              <a:extLst>
                <a:ext uri="{FF2B5EF4-FFF2-40B4-BE49-F238E27FC236}">
                  <a16:creationId xmlns:a16="http://schemas.microsoft.com/office/drawing/2014/main" id="{6B33735D-A84A-4C25-AAD4-3C258D7B892A}"/>
                </a:ext>
              </a:extLst>
            </p:cNvPr>
            <p:cNvSpPr>
              <a:spLocks noChangeArrowheads="1"/>
            </p:cNvSpPr>
            <p:nvPr/>
          </p:nvSpPr>
          <p:spPr bwMode="auto">
            <a:xfrm>
              <a:off x="4215"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25</a:t>
              </a:r>
              <a:endParaRPr kumimoji="0" lang="zh-CN" altLang="en-US" sz="2000" baseline="30000">
                <a:latin typeface="Comic Sans MS" panose="030F0702030302020204" pitchFamily="66" charset="0"/>
              </a:endParaRPr>
            </a:p>
          </p:txBody>
        </p:sp>
        <p:sp>
          <p:nvSpPr>
            <p:cNvPr id="60495" name="Rectangle 321">
              <a:extLst>
                <a:ext uri="{FF2B5EF4-FFF2-40B4-BE49-F238E27FC236}">
                  <a16:creationId xmlns:a16="http://schemas.microsoft.com/office/drawing/2014/main" id="{842EC1AE-252B-438D-9E1F-D0702C93769D}"/>
                </a:ext>
              </a:extLst>
            </p:cNvPr>
            <p:cNvSpPr>
              <a:spLocks noChangeArrowheads="1"/>
            </p:cNvSpPr>
            <p:nvPr/>
          </p:nvSpPr>
          <p:spPr bwMode="auto">
            <a:xfrm>
              <a:off x="4215"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28</a:t>
              </a:r>
              <a:endParaRPr kumimoji="0" lang="zh-CN" altLang="en-US" sz="2000" baseline="30000">
                <a:latin typeface="Comic Sans MS" panose="030F0702030302020204" pitchFamily="66" charset="0"/>
              </a:endParaRPr>
            </a:p>
          </p:txBody>
        </p:sp>
        <p:sp>
          <p:nvSpPr>
            <p:cNvPr id="60496" name="Rectangle 322">
              <a:extLst>
                <a:ext uri="{FF2B5EF4-FFF2-40B4-BE49-F238E27FC236}">
                  <a16:creationId xmlns:a16="http://schemas.microsoft.com/office/drawing/2014/main" id="{4AF2C7A6-AEA4-43B8-8F96-6B9896365375}"/>
                </a:ext>
              </a:extLst>
            </p:cNvPr>
            <p:cNvSpPr>
              <a:spLocks noChangeArrowheads="1"/>
            </p:cNvSpPr>
            <p:nvPr/>
          </p:nvSpPr>
          <p:spPr bwMode="auto">
            <a:xfrm>
              <a:off x="4215"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97" name="Rectangle 323">
              <a:extLst>
                <a:ext uri="{FF2B5EF4-FFF2-40B4-BE49-F238E27FC236}">
                  <a16:creationId xmlns:a16="http://schemas.microsoft.com/office/drawing/2014/main" id="{300A52E1-AC2B-4F85-804E-29329E5D54F9}"/>
                </a:ext>
              </a:extLst>
            </p:cNvPr>
            <p:cNvSpPr>
              <a:spLocks noChangeArrowheads="1"/>
            </p:cNvSpPr>
            <p:nvPr/>
          </p:nvSpPr>
          <p:spPr bwMode="auto">
            <a:xfrm>
              <a:off x="4215"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29</a:t>
              </a:r>
              <a:endParaRPr kumimoji="0" lang="zh-CN" altLang="en-US" sz="2000" baseline="30000">
                <a:latin typeface="Comic Sans MS" panose="030F0702030302020204" pitchFamily="66" charset="0"/>
              </a:endParaRPr>
            </a:p>
          </p:txBody>
        </p:sp>
        <p:sp>
          <p:nvSpPr>
            <p:cNvPr id="60498" name="Rectangle 324">
              <a:extLst>
                <a:ext uri="{FF2B5EF4-FFF2-40B4-BE49-F238E27FC236}">
                  <a16:creationId xmlns:a16="http://schemas.microsoft.com/office/drawing/2014/main" id="{5AD93EE0-D105-4BAC-8EAE-0BDF98D1855D}"/>
                </a:ext>
              </a:extLst>
            </p:cNvPr>
            <p:cNvSpPr>
              <a:spLocks noChangeArrowheads="1"/>
            </p:cNvSpPr>
            <p:nvPr/>
          </p:nvSpPr>
          <p:spPr bwMode="auto">
            <a:xfrm>
              <a:off x="4551"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9</a:t>
              </a:r>
            </a:p>
          </p:txBody>
        </p:sp>
        <p:sp>
          <p:nvSpPr>
            <p:cNvPr id="60499" name="Rectangle 325">
              <a:extLst>
                <a:ext uri="{FF2B5EF4-FFF2-40B4-BE49-F238E27FC236}">
                  <a16:creationId xmlns:a16="http://schemas.microsoft.com/office/drawing/2014/main" id="{88A7C329-F88E-4F6A-B862-FF18534D5826}"/>
                </a:ext>
              </a:extLst>
            </p:cNvPr>
            <p:cNvSpPr>
              <a:spLocks noChangeArrowheads="1"/>
            </p:cNvSpPr>
            <p:nvPr/>
          </p:nvSpPr>
          <p:spPr bwMode="auto">
            <a:xfrm>
              <a:off x="4551"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500" name="Rectangle 326">
              <a:extLst>
                <a:ext uri="{FF2B5EF4-FFF2-40B4-BE49-F238E27FC236}">
                  <a16:creationId xmlns:a16="http://schemas.microsoft.com/office/drawing/2014/main" id="{F132B9C3-CE6D-4F87-ABFB-323EE6A5FA63}"/>
                </a:ext>
              </a:extLst>
            </p:cNvPr>
            <p:cNvSpPr>
              <a:spLocks noChangeArrowheads="1"/>
            </p:cNvSpPr>
            <p:nvPr/>
          </p:nvSpPr>
          <p:spPr bwMode="auto">
            <a:xfrm>
              <a:off x="4551"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501" name="Rectangle 327">
              <a:extLst>
                <a:ext uri="{FF2B5EF4-FFF2-40B4-BE49-F238E27FC236}">
                  <a16:creationId xmlns:a16="http://schemas.microsoft.com/office/drawing/2014/main" id="{9DFC34C2-D3DD-463F-A833-DA78C631BC2E}"/>
                </a:ext>
              </a:extLst>
            </p:cNvPr>
            <p:cNvSpPr>
              <a:spLocks noChangeArrowheads="1"/>
            </p:cNvSpPr>
            <p:nvPr/>
          </p:nvSpPr>
          <p:spPr bwMode="auto">
            <a:xfrm>
              <a:off x="4551"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25</a:t>
              </a:r>
              <a:endParaRPr kumimoji="0" lang="zh-CN" altLang="en-US" sz="2000" baseline="30000">
                <a:latin typeface="Comic Sans MS" panose="030F0702030302020204" pitchFamily="66" charset="0"/>
              </a:endParaRPr>
            </a:p>
          </p:txBody>
        </p:sp>
        <p:sp>
          <p:nvSpPr>
            <p:cNvPr id="60502" name="Rectangle 328">
              <a:extLst>
                <a:ext uri="{FF2B5EF4-FFF2-40B4-BE49-F238E27FC236}">
                  <a16:creationId xmlns:a16="http://schemas.microsoft.com/office/drawing/2014/main" id="{893F36F8-1288-41C4-9CC9-2715FB9A0888}"/>
                </a:ext>
              </a:extLst>
            </p:cNvPr>
            <p:cNvSpPr>
              <a:spLocks noChangeArrowheads="1"/>
            </p:cNvSpPr>
            <p:nvPr/>
          </p:nvSpPr>
          <p:spPr bwMode="auto">
            <a:xfrm>
              <a:off x="4551"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29</a:t>
              </a:r>
              <a:endParaRPr kumimoji="0" lang="zh-CN" altLang="en-US" sz="2000" baseline="30000">
                <a:latin typeface="Comic Sans MS" panose="030F0702030302020204" pitchFamily="66" charset="0"/>
              </a:endParaRPr>
            </a:p>
          </p:txBody>
        </p:sp>
        <p:sp>
          <p:nvSpPr>
            <p:cNvPr id="60503" name="Rectangle 329">
              <a:extLst>
                <a:ext uri="{FF2B5EF4-FFF2-40B4-BE49-F238E27FC236}">
                  <a16:creationId xmlns:a16="http://schemas.microsoft.com/office/drawing/2014/main" id="{C30C11E4-38E0-4053-A35E-706BC8661821}"/>
                </a:ext>
              </a:extLst>
            </p:cNvPr>
            <p:cNvSpPr>
              <a:spLocks noChangeArrowheads="1"/>
            </p:cNvSpPr>
            <p:nvPr/>
          </p:nvSpPr>
          <p:spPr bwMode="auto">
            <a:xfrm>
              <a:off x="4551"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04" name="Rectangle 330">
              <a:extLst>
                <a:ext uri="{FF2B5EF4-FFF2-40B4-BE49-F238E27FC236}">
                  <a16:creationId xmlns:a16="http://schemas.microsoft.com/office/drawing/2014/main" id="{64E64736-140F-420C-8106-57726C5FD830}"/>
                </a:ext>
              </a:extLst>
            </p:cNvPr>
            <p:cNvSpPr>
              <a:spLocks noChangeArrowheads="1"/>
            </p:cNvSpPr>
            <p:nvPr/>
          </p:nvSpPr>
          <p:spPr bwMode="auto">
            <a:xfrm>
              <a:off x="4551"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34</a:t>
              </a:r>
              <a:endParaRPr kumimoji="0" lang="zh-CN" altLang="en-US" sz="2000" baseline="30000">
                <a:latin typeface="Comic Sans MS" panose="030F0702030302020204" pitchFamily="66" charset="0"/>
              </a:endParaRPr>
            </a:p>
          </p:txBody>
        </p:sp>
        <p:sp>
          <p:nvSpPr>
            <p:cNvPr id="60505" name="Rectangle 331">
              <a:extLst>
                <a:ext uri="{FF2B5EF4-FFF2-40B4-BE49-F238E27FC236}">
                  <a16:creationId xmlns:a16="http://schemas.microsoft.com/office/drawing/2014/main" id="{89D10781-6B1B-4E54-9CF1-588C1DA721B1}"/>
                </a:ext>
              </a:extLst>
            </p:cNvPr>
            <p:cNvSpPr>
              <a:spLocks noChangeArrowheads="1"/>
            </p:cNvSpPr>
            <p:nvPr/>
          </p:nvSpPr>
          <p:spPr bwMode="auto">
            <a:xfrm>
              <a:off x="4887"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10</a:t>
              </a:r>
            </a:p>
          </p:txBody>
        </p:sp>
        <p:sp>
          <p:nvSpPr>
            <p:cNvPr id="60506" name="Rectangle 332">
              <a:extLst>
                <a:ext uri="{FF2B5EF4-FFF2-40B4-BE49-F238E27FC236}">
                  <a16:creationId xmlns:a16="http://schemas.microsoft.com/office/drawing/2014/main" id="{DAB315D5-385E-449B-A497-A67CBD5C63BE}"/>
                </a:ext>
              </a:extLst>
            </p:cNvPr>
            <p:cNvSpPr>
              <a:spLocks noChangeArrowheads="1"/>
            </p:cNvSpPr>
            <p:nvPr/>
          </p:nvSpPr>
          <p:spPr bwMode="auto">
            <a:xfrm>
              <a:off x="4887"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507" name="Rectangle 333">
              <a:extLst>
                <a:ext uri="{FF2B5EF4-FFF2-40B4-BE49-F238E27FC236}">
                  <a16:creationId xmlns:a16="http://schemas.microsoft.com/office/drawing/2014/main" id="{C35B30AC-0D73-46DC-A9FF-91078E216DEB}"/>
                </a:ext>
              </a:extLst>
            </p:cNvPr>
            <p:cNvSpPr>
              <a:spLocks noChangeArrowheads="1"/>
            </p:cNvSpPr>
            <p:nvPr/>
          </p:nvSpPr>
          <p:spPr bwMode="auto">
            <a:xfrm>
              <a:off x="4887"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508" name="Rectangle 334">
              <a:extLst>
                <a:ext uri="{FF2B5EF4-FFF2-40B4-BE49-F238E27FC236}">
                  <a16:creationId xmlns:a16="http://schemas.microsoft.com/office/drawing/2014/main" id="{B96B96BE-36A6-4D22-8F3A-70E7A20AAF1E}"/>
                </a:ext>
              </a:extLst>
            </p:cNvPr>
            <p:cNvSpPr>
              <a:spLocks noChangeArrowheads="1"/>
            </p:cNvSpPr>
            <p:nvPr/>
          </p:nvSpPr>
          <p:spPr bwMode="auto">
            <a:xfrm>
              <a:off x="4887"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25</a:t>
              </a:r>
              <a:endParaRPr kumimoji="0" lang="zh-CN" altLang="en-US" sz="2000" baseline="30000">
                <a:latin typeface="Comic Sans MS" panose="030F0702030302020204" pitchFamily="66" charset="0"/>
              </a:endParaRPr>
            </a:p>
          </p:txBody>
        </p:sp>
        <p:sp>
          <p:nvSpPr>
            <p:cNvPr id="60509" name="Rectangle 335">
              <a:extLst>
                <a:ext uri="{FF2B5EF4-FFF2-40B4-BE49-F238E27FC236}">
                  <a16:creationId xmlns:a16="http://schemas.microsoft.com/office/drawing/2014/main" id="{0AE6E243-C20D-4E0C-9FF4-6217F850F803}"/>
                </a:ext>
              </a:extLst>
            </p:cNvPr>
            <p:cNvSpPr>
              <a:spLocks noChangeArrowheads="1"/>
            </p:cNvSpPr>
            <p:nvPr/>
          </p:nvSpPr>
          <p:spPr bwMode="auto">
            <a:xfrm>
              <a:off x="4887"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29</a:t>
              </a:r>
              <a:endParaRPr kumimoji="0" lang="zh-CN" altLang="en-US" sz="2000" baseline="30000">
                <a:latin typeface="Comic Sans MS" panose="030F0702030302020204" pitchFamily="66" charset="0"/>
              </a:endParaRPr>
            </a:p>
          </p:txBody>
        </p:sp>
        <p:sp>
          <p:nvSpPr>
            <p:cNvPr id="60510" name="Rectangle 336">
              <a:extLst>
                <a:ext uri="{FF2B5EF4-FFF2-40B4-BE49-F238E27FC236}">
                  <a16:creationId xmlns:a16="http://schemas.microsoft.com/office/drawing/2014/main" id="{C83787FA-56EE-4D9F-A44B-18652CCC1AA5}"/>
                </a:ext>
              </a:extLst>
            </p:cNvPr>
            <p:cNvSpPr>
              <a:spLocks noChangeArrowheads="1"/>
            </p:cNvSpPr>
            <p:nvPr/>
          </p:nvSpPr>
          <p:spPr bwMode="auto">
            <a:xfrm>
              <a:off x="4887"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11" name="Rectangle 337">
              <a:extLst>
                <a:ext uri="{FF2B5EF4-FFF2-40B4-BE49-F238E27FC236}">
                  <a16:creationId xmlns:a16="http://schemas.microsoft.com/office/drawing/2014/main" id="{E8B48615-BEBE-4D66-B0E0-E87D95E3C5C9}"/>
                </a:ext>
              </a:extLst>
            </p:cNvPr>
            <p:cNvSpPr>
              <a:spLocks noChangeArrowheads="1"/>
            </p:cNvSpPr>
            <p:nvPr/>
          </p:nvSpPr>
          <p:spPr bwMode="auto">
            <a:xfrm>
              <a:off x="4887"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34</a:t>
              </a:r>
              <a:endParaRPr kumimoji="0" lang="zh-CN" altLang="en-US" sz="2000" baseline="30000">
                <a:latin typeface="Comic Sans MS" panose="030F0702030302020204" pitchFamily="66" charset="0"/>
              </a:endParaRPr>
            </a:p>
          </p:txBody>
        </p:sp>
        <p:sp>
          <p:nvSpPr>
            <p:cNvPr id="60512" name="Rectangle 338">
              <a:extLst>
                <a:ext uri="{FF2B5EF4-FFF2-40B4-BE49-F238E27FC236}">
                  <a16:creationId xmlns:a16="http://schemas.microsoft.com/office/drawing/2014/main" id="{8EC5902B-C08C-4D44-8685-6C8A995164A6}"/>
                </a:ext>
              </a:extLst>
            </p:cNvPr>
            <p:cNvSpPr>
              <a:spLocks noChangeArrowheads="1"/>
            </p:cNvSpPr>
            <p:nvPr/>
          </p:nvSpPr>
          <p:spPr bwMode="auto">
            <a:xfrm>
              <a:off x="5223"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11</a:t>
              </a:r>
            </a:p>
          </p:txBody>
        </p:sp>
        <p:sp>
          <p:nvSpPr>
            <p:cNvPr id="60513" name="Rectangle 339">
              <a:extLst>
                <a:ext uri="{FF2B5EF4-FFF2-40B4-BE49-F238E27FC236}">
                  <a16:creationId xmlns:a16="http://schemas.microsoft.com/office/drawing/2014/main" id="{598FD1CA-0C11-457F-99C9-45DF8D797099}"/>
                </a:ext>
              </a:extLst>
            </p:cNvPr>
            <p:cNvSpPr>
              <a:spLocks noChangeArrowheads="1"/>
            </p:cNvSpPr>
            <p:nvPr/>
          </p:nvSpPr>
          <p:spPr bwMode="auto">
            <a:xfrm>
              <a:off x="5223"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514" name="Rectangle 340">
              <a:extLst>
                <a:ext uri="{FF2B5EF4-FFF2-40B4-BE49-F238E27FC236}">
                  <a16:creationId xmlns:a16="http://schemas.microsoft.com/office/drawing/2014/main" id="{A05C6BAC-990D-47A0-BDFC-B06C0677BD51}"/>
                </a:ext>
              </a:extLst>
            </p:cNvPr>
            <p:cNvSpPr>
              <a:spLocks noChangeArrowheads="1"/>
            </p:cNvSpPr>
            <p:nvPr/>
          </p:nvSpPr>
          <p:spPr bwMode="auto">
            <a:xfrm>
              <a:off x="5223"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515" name="Rectangle 341">
              <a:extLst>
                <a:ext uri="{FF2B5EF4-FFF2-40B4-BE49-F238E27FC236}">
                  <a16:creationId xmlns:a16="http://schemas.microsoft.com/office/drawing/2014/main" id="{6E94BD33-C69C-42C1-8688-4D53B1E8015B}"/>
                </a:ext>
              </a:extLst>
            </p:cNvPr>
            <p:cNvSpPr>
              <a:spLocks noChangeArrowheads="1"/>
            </p:cNvSpPr>
            <p:nvPr/>
          </p:nvSpPr>
          <p:spPr bwMode="auto">
            <a:xfrm>
              <a:off x="5223"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dirty="0">
                  <a:latin typeface="Comic Sans MS" panose="030F0702030302020204" pitchFamily="66" charset="0"/>
                </a:rPr>
                <a:t>25</a:t>
              </a:r>
              <a:endParaRPr kumimoji="0" lang="zh-CN" altLang="en-US" sz="2000" baseline="30000" dirty="0">
                <a:latin typeface="Comic Sans MS" panose="030F0702030302020204" pitchFamily="66" charset="0"/>
              </a:endParaRPr>
            </a:p>
          </p:txBody>
        </p:sp>
        <p:sp>
          <p:nvSpPr>
            <p:cNvPr id="60516" name="Rectangle 342">
              <a:extLst>
                <a:ext uri="{FF2B5EF4-FFF2-40B4-BE49-F238E27FC236}">
                  <a16:creationId xmlns:a16="http://schemas.microsoft.com/office/drawing/2014/main" id="{F3487394-056A-4F43-835D-2CE32A7AF7A3}"/>
                </a:ext>
              </a:extLst>
            </p:cNvPr>
            <p:cNvSpPr>
              <a:spLocks noChangeArrowheads="1"/>
            </p:cNvSpPr>
            <p:nvPr/>
          </p:nvSpPr>
          <p:spPr bwMode="auto">
            <a:xfrm>
              <a:off x="5223"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dirty="0">
                  <a:latin typeface="Comic Sans MS" panose="030F0702030302020204" pitchFamily="66" charset="0"/>
                </a:rPr>
                <a:t>40</a:t>
              </a:r>
              <a:endParaRPr kumimoji="0" lang="zh-CN" altLang="en-US" sz="2000" baseline="30000" dirty="0">
                <a:latin typeface="Comic Sans MS" panose="030F0702030302020204" pitchFamily="66" charset="0"/>
              </a:endParaRPr>
            </a:p>
          </p:txBody>
        </p:sp>
        <p:sp>
          <p:nvSpPr>
            <p:cNvPr id="60517" name="Rectangle 343">
              <a:extLst>
                <a:ext uri="{FF2B5EF4-FFF2-40B4-BE49-F238E27FC236}">
                  <a16:creationId xmlns:a16="http://schemas.microsoft.com/office/drawing/2014/main" id="{01EA50E8-B3D6-4ACF-8DA3-DAA4FA2B5C51}"/>
                </a:ext>
              </a:extLst>
            </p:cNvPr>
            <p:cNvSpPr>
              <a:spLocks noChangeArrowheads="1"/>
            </p:cNvSpPr>
            <p:nvPr/>
          </p:nvSpPr>
          <p:spPr bwMode="auto">
            <a:xfrm>
              <a:off x="5223"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18" name="Rectangle 344">
              <a:extLst>
                <a:ext uri="{FF2B5EF4-FFF2-40B4-BE49-F238E27FC236}">
                  <a16:creationId xmlns:a16="http://schemas.microsoft.com/office/drawing/2014/main" id="{4690578B-59B9-4482-8F2C-3F955FC198FB}"/>
                </a:ext>
              </a:extLst>
            </p:cNvPr>
            <p:cNvSpPr>
              <a:spLocks noChangeArrowheads="1"/>
            </p:cNvSpPr>
            <p:nvPr/>
          </p:nvSpPr>
          <p:spPr bwMode="auto">
            <a:xfrm>
              <a:off x="5223"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dirty="0">
                  <a:latin typeface="Comic Sans MS" panose="030F0702030302020204" pitchFamily="66" charset="0"/>
                </a:rPr>
                <a:t>40</a:t>
              </a:r>
              <a:endParaRPr kumimoji="0" lang="zh-CN" altLang="en-US" sz="2000" baseline="30000" dirty="0">
                <a:latin typeface="Comic Sans MS" panose="030F0702030302020204" pitchFamily="66" charset="0"/>
              </a:endParaRPr>
            </a:p>
          </p:txBody>
        </p:sp>
      </p:grpSp>
      <p:sp>
        <p:nvSpPr>
          <p:cNvPr id="60423" name="Line 345">
            <a:extLst>
              <a:ext uri="{FF2B5EF4-FFF2-40B4-BE49-F238E27FC236}">
                <a16:creationId xmlns:a16="http://schemas.microsoft.com/office/drawing/2014/main" id="{56A7BAAD-035C-45A0-8BDF-1B3493DD7D07}"/>
              </a:ext>
            </a:extLst>
          </p:cNvPr>
          <p:cNvSpPr>
            <a:spLocks noChangeShapeType="1"/>
          </p:cNvSpPr>
          <p:nvPr/>
        </p:nvSpPr>
        <p:spPr bwMode="auto">
          <a:xfrm rot="-5400000">
            <a:off x="5176044" y="-1681956"/>
            <a:ext cx="0" cy="6107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sz="2400"/>
          </a:p>
        </p:txBody>
      </p:sp>
      <p:sp>
        <p:nvSpPr>
          <p:cNvPr id="60424" name="Text Box 346">
            <a:extLst>
              <a:ext uri="{FF2B5EF4-FFF2-40B4-BE49-F238E27FC236}">
                <a16:creationId xmlns:a16="http://schemas.microsoft.com/office/drawing/2014/main" id="{75FEFDC5-C81E-492F-B783-8F9FDC68A8BB}"/>
              </a:ext>
            </a:extLst>
          </p:cNvPr>
          <p:cNvSpPr txBox="1">
            <a:spLocks noChangeArrowheads="1"/>
          </p:cNvSpPr>
          <p:nvPr/>
        </p:nvSpPr>
        <p:spPr bwMode="auto">
          <a:xfrm>
            <a:off x="4560888" y="1219200"/>
            <a:ext cx="990600" cy="369974"/>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latin typeface="Comic Sans MS" panose="030F0702030302020204" pitchFamily="66" charset="0"/>
              </a:rPr>
              <a:t>W + 1</a:t>
            </a:r>
            <a:endParaRPr lang="en-US" altLang="zh-CN" sz="1800" baseline="-25000">
              <a:latin typeface="Comic Sans MS" panose="030F0702030302020204" pitchFamily="66" charset="0"/>
            </a:endParaRPr>
          </a:p>
        </p:txBody>
      </p:sp>
      <p:sp>
        <p:nvSpPr>
          <p:cNvPr id="60425" name="Rectangle 347">
            <a:extLst>
              <a:ext uri="{FF2B5EF4-FFF2-40B4-BE49-F238E27FC236}">
                <a16:creationId xmlns:a16="http://schemas.microsoft.com/office/drawing/2014/main" id="{F02945E2-75CD-4136-8883-DE8A05796156}"/>
              </a:ext>
            </a:extLst>
          </p:cNvPr>
          <p:cNvSpPr>
            <a:spLocks noChangeArrowheads="1"/>
          </p:cNvSpPr>
          <p:nvPr/>
        </p:nvSpPr>
        <p:spPr bwMode="auto">
          <a:xfrm>
            <a:off x="4437500" y="5486400"/>
            <a:ext cx="1040525" cy="400752"/>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dirty="0">
                <a:latin typeface="Comic Sans MS" panose="030F0702030302020204" pitchFamily="66" charset="0"/>
              </a:rPr>
              <a:t>W = 11</a:t>
            </a:r>
            <a:endParaRPr kumimoji="0" lang="en-US" altLang="zh-CN" sz="2000" baseline="30000" dirty="0">
              <a:latin typeface="Comic Sans MS" panose="030F0702030302020204" pitchFamily="66" charset="0"/>
            </a:endParaRPr>
          </a:p>
        </p:txBody>
      </p:sp>
      <p:sp>
        <p:nvSpPr>
          <p:cNvPr id="60426" name="Rectangle 348">
            <a:extLst>
              <a:ext uri="{FF2B5EF4-FFF2-40B4-BE49-F238E27FC236}">
                <a16:creationId xmlns:a16="http://schemas.microsoft.com/office/drawing/2014/main" id="{6F63231F-30CD-4992-9E9E-2DC90F96CEBD}"/>
              </a:ext>
            </a:extLst>
          </p:cNvPr>
          <p:cNvSpPr>
            <a:spLocks noChangeArrowheads="1"/>
          </p:cNvSpPr>
          <p:nvPr/>
        </p:nvSpPr>
        <p:spPr bwMode="auto">
          <a:xfrm>
            <a:off x="533400" y="5125184"/>
            <a:ext cx="2670448" cy="101630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000" dirty="0">
                <a:latin typeface="Comic Sans MS" panose="030F0702030302020204" pitchFamily="66" charset="0"/>
              </a:rPr>
              <a:t>回溯求最优解</a:t>
            </a:r>
            <a:endParaRPr lang="en-US" altLang="zh-CN" sz="2000" dirty="0">
              <a:latin typeface="Comic Sans MS" panose="030F0702030302020204" pitchFamily="66" charset="0"/>
            </a:endParaRPr>
          </a:p>
          <a:p>
            <a:pPr>
              <a:spcBef>
                <a:spcPct val="0"/>
              </a:spcBef>
              <a:buClrTx/>
              <a:buSzTx/>
              <a:buFontTx/>
              <a:buNone/>
            </a:pPr>
            <a:r>
              <a:rPr lang="en-US" altLang="zh-CN" sz="2000" dirty="0">
                <a:latin typeface="Comic Sans MS" panose="030F0702030302020204" pitchFamily="66" charset="0"/>
              </a:rPr>
              <a:t>OPT:  { 4, 3 }</a:t>
            </a:r>
          </a:p>
          <a:p>
            <a:pPr>
              <a:spcBef>
                <a:spcPct val="0"/>
              </a:spcBef>
              <a:buClrTx/>
              <a:buSzTx/>
              <a:buFontTx/>
              <a:buNone/>
            </a:pPr>
            <a:r>
              <a:rPr lang="en-US" altLang="zh-CN" sz="2000" dirty="0">
                <a:latin typeface="Comic Sans MS" panose="030F0702030302020204" pitchFamily="66" charset="0"/>
              </a:rPr>
              <a:t>value = 22 + 18 = 40</a:t>
            </a:r>
          </a:p>
        </p:txBody>
      </p:sp>
      <p:sp>
        <p:nvSpPr>
          <p:cNvPr id="60427" name="Line 349">
            <a:extLst>
              <a:ext uri="{FF2B5EF4-FFF2-40B4-BE49-F238E27FC236}">
                <a16:creationId xmlns:a16="http://schemas.microsoft.com/office/drawing/2014/main" id="{1CCA63C5-81D0-4D1F-9AC1-969396C74D91}"/>
              </a:ext>
            </a:extLst>
          </p:cNvPr>
          <p:cNvSpPr>
            <a:spLocks noChangeShapeType="1"/>
          </p:cNvSpPr>
          <p:nvPr/>
        </p:nvSpPr>
        <p:spPr bwMode="auto">
          <a:xfrm flipH="1">
            <a:off x="190500" y="1970088"/>
            <a:ext cx="0" cy="22209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sz="2400"/>
          </a:p>
        </p:txBody>
      </p:sp>
      <p:sp>
        <p:nvSpPr>
          <p:cNvPr id="60428" name="Text Box 350">
            <a:extLst>
              <a:ext uri="{FF2B5EF4-FFF2-40B4-BE49-F238E27FC236}">
                <a16:creationId xmlns:a16="http://schemas.microsoft.com/office/drawing/2014/main" id="{F16D76C2-0A42-473B-BF3C-DB5F683FC913}"/>
              </a:ext>
            </a:extLst>
          </p:cNvPr>
          <p:cNvSpPr txBox="1">
            <a:spLocks noChangeArrowheads="1"/>
          </p:cNvSpPr>
          <p:nvPr/>
        </p:nvSpPr>
        <p:spPr bwMode="auto">
          <a:xfrm>
            <a:off x="0" y="2492896"/>
            <a:ext cx="533400" cy="1385637"/>
          </a:xfrm>
          <a:prstGeom prst="rect">
            <a:avLst/>
          </a:prstGeom>
          <a:solidFill>
            <a:schemeClr val="bg1"/>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2800" dirty="0">
                <a:latin typeface="Comic Sans MS" panose="030F0702030302020204" pitchFamily="66" charset="0"/>
              </a:rPr>
              <a:t>n + 1</a:t>
            </a:r>
            <a:endParaRPr lang="en-US" altLang="zh-CN" sz="2800" baseline="-25000" dirty="0">
              <a:latin typeface="Comic Sans MS" panose="030F0702030302020204" pitchFamily="66" charset="0"/>
            </a:endParaRPr>
          </a:p>
        </p:txBody>
      </p:sp>
      <p:sp>
        <p:nvSpPr>
          <p:cNvPr id="3" name="文本框 2">
            <a:extLst>
              <a:ext uri="{FF2B5EF4-FFF2-40B4-BE49-F238E27FC236}">
                <a16:creationId xmlns:a16="http://schemas.microsoft.com/office/drawing/2014/main" id="{0CA5B8DC-62B9-2785-0D77-F8A02A363CB2}"/>
              </a:ext>
            </a:extLst>
          </p:cNvPr>
          <p:cNvSpPr txBox="1"/>
          <p:nvPr/>
        </p:nvSpPr>
        <p:spPr>
          <a:xfrm>
            <a:off x="683568" y="239713"/>
            <a:ext cx="6972795" cy="400110"/>
          </a:xfrm>
          <a:prstGeom prst="rect">
            <a:avLst/>
          </a:prstGeom>
          <a:noFill/>
        </p:spPr>
        <p:txBody>
          <a:bodyPr wrap="square">
            <a:spAutoFit/>
          </a:bodyPr>
          <a:lstStyle/>
          <a:p>
            <a:r>
              <a:rPr lang="en-US" altLang="zh-CN" sz="2000" b="1" dirty="0">
                <a:latin typeface="Courier New" panose="02070309020205020404" pitchFamily="49" charset="0"/>
              </a:rPr>
              <a:t>M[</a:t>
            </a:r>
            <a:r>
              <a:rPr lang="en-US" altLang="zh-CN" sz="2000" b="1" dirty="0" err="1">
                <a:latin typeface="Courier New" panose="02070309020205020404" pitchFamily="49" charset="0"/>
              </a:rPr>
              <a:t>i</a:t>
            </a:r>
            <a:r>
              <a:rPr lang="en-US" altLang="zh-CN" sz="2000" b="1" dirty="0">
                <a:latin typeface="Courier New" panose="02070309020205020404" pitchFamily="49" charset="0"/>
              </a:rPr>
              <a:t>, w] = max {M[i-1, w], v</a:t>
            </a:r>
            <a:r>
              <a:rPr lang="en-US" altLang="zh-CN" sz="2000" b="1" baseline="-25000" dirty="0">
                <a:latin typeface="Courier New" panose="02070309020205020404" pitchFamily="49" charset="0"/>
              </a:rPr>
              <a:t>i </a:t>
            </a:r>
            <a:r>
              <a:rPr lang="en-US" altLang="zh-CN" sz="2000" b="1" dirty="0">
                <a:latin typeface="Courier New" panose="02070309020205020404" pitchFamily="49" charset="0"/>
              </a:rPr>
              <a:t>+ M[i-1, w-</a:t>
            </a:r>
            <a:r>
              <a:rPr lang="en-US" altLang="zh-CN" sz="2000" b="1" dirty="0" err="1">
                <a:latin typeface="Courier New" panose="02070309020205020404" pitchFamily="49" charset="0"/>
              </a:rPr>
              <a:t>w</a:t>
            </a:r>
            <a:r>
              <a:rPr lang="en-US" altLang="zh-CN" sz="2000" b="1" baseline="-25000" dirty="0" err="1">
                <a:latin typeface="Courier New" panose="02070309020205020404" pitchFamily="49" charset="0"/>
              </a:rPr>
              <a:t>i</a:t>
            </a:r>
            <a:r>
              <a:rPr lang="en-US" altLang="zh-CN" sz="2000" b="1" baseline="-25000" dirty="0">
                <a:latin typeface="Courier New" panose="02070309020205020404" pitchFamily="49" charset="0"/>
              </a:rPr>
              <a:t> </a:t>
            </a:r>
            <a:r>
              <a:rPr lang="en-US" altLang="zh-CN" sz="2000" b="1" dirty="0">
                <a:latin typeface="Courier New" panose="02070309020205020404" pitchFamily="49" charset="0"/>
              </a:rPr>
              <a:t>]</a:t>
            </a:r>
            <a:endParaRPr lang="zh-CN" altLang="en-US" sz="2000" dirty="0"/>
          </a:p>
        </p:txBody>
      </p:sp>
      <p:sp>
        <p:nvSpPr>
          <p:cNvPr id="5" name="文本框 4">
            <a:extLst>
              <a:ext uri="{FF2B5EF4-FFF2-40B4-BE49-F238E27FC236}">
                <a16:creationId xmlns:a16="http://schemas.microsoft.com/office/drawing/2014/main" id="{0A54F3C4-BD35-4DB5-2FD6-7D066D406A5B}"/>
              </a:ext>
            </a:extLst>
          </p:cNvPr>
          <p:cNvSpPr txBox="1"/>
          <p:nvPr/>
        </p:nvSpPr>
        <p:spPr>
          <a:xfrm>
            <a:off x="3321438" y="670481"/>
            <a:ext cx="4640892" cy="400110"/>
          </a:xfrm>
          <a:prstGeom prst="rect">
            <a:avLst/>
          </a:prstGeom>
          <a:noFill/>
        </p:spPr>
        <p:txBody>
          <a:bodyPr wrap="square">
            <a:spAutoFit/>
          </a:bodyPr>
          <a:lstStyle/>
          <a:p>
            <a:r>
              <a:rPr lang="en-US" altLang="zh-CN" sz="2000" b="1" dirty="0">
                <a:latin typeface="Courier New" panose="02070309020205020404" pitchFamily="49" charset="0"/>
              </a:rPr>
              <a:t>M[</a:t>
            </a:r>
            <a:r>
              <a:rPr lang="en-US" altLang="zh-CN" sz="2000" b="1" dirty="0" err="1">
                <a:latin typeface="Courier New" panose="02070309020205020404" pitchFamily="49" charset="0"/>
              </a:rPr>
              <a:t>i</a:t>
            </a:r>
            <a:r>
              <a:rPr lang="en-US" altLang="zh-CN" sz="2000" b="1" dirty="0">
                <a:latin typeface="Courier New" panose="02070309020205020404" pitchFamily="49" charset="0"/>
              </a:rPr>
              <a:t>, w] = M[i-1, w]</a:t>
            </a:r>
            <a:endParaRPr lang="zh-CN" altLang="en-US" sz="20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2DCCFE40-3847-45DB-BB0E-D8EBB806F6C8}"/>
              </a:ext>
            </a:extLst>
          </p:cNvPr>
          <p:cNvSpPr/>
          <p:nvPr/>
        </p:nvSpPr>
        <p:spPr>
          <a:xfrm>
            <a:off x="328613" y="5157192"/>
            <a:ext cx="8510587" cy="1213539"/>
          </a:xfrm>
          <a:custGeom>
            <a:avLst/>
            <a:gdLst/>
            <a:ahLst/>
            <a:cxnLst/>
            <a:rect l="0" t="0" r="0" b="0"/>
            <a:pathLst>
              <a:path w="8510017" h="701041">
                <a:moveTo>
                  <a:pt x="0" y="701040"/>
                </a:moveTo>
                <a:lnTo>
                  <a:pt x="8510016" y="701040"/>
                </a:lnTo>
                <a:lnTo>
                  <a:pt x="8510016" y="0"/>
                </a:lnTo>
                <a:lnTo>
                  <a:pt x="0" y="0"/>
                </a:lnTo>
                <a:close/>
              </a:path>
            </a:pathLst>
          </a:custGeom>
          <a:solidFill>
            <a:srgbClr val="CBEAFD"/>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zh-CN" altLang="en-US" sz="2800"/>
          </a:p>
        </p:txBody>
      </p:sp>
      <p:sp>
        <p:nvSpPr>
          <p:cNvPr id="8" name="文本框 7">
            <a:extLst>
              <a:ext uri="{FF2B5EF4-FFF2-40B4-BE49-F238E27FC236}">
                <a16:creationId xmlns:a16="http://schemas.microsoft.com/office/drawing/2014/main" id="{D435A9D8-B770-4910-8C2E-7565C4B25268}"/>
              </a:ext>
            </a:extLst>
          </p:cNvPr>
          <p:cNvSpPr txBox="1"/>
          <p:nvPr/>
        </p:nvSpPr>
        <p:spPr>
          <a:xfrm>
            <a:off x="328613" y="908720"/>
            <a:ext cx="8275835" cy="1051570"/>
          </a:xfrm>
          <a:prstGeom prst="rect">
            <a:avLst/>
          </a:prstGeom>
          <a:noFill/>
        </p:spPr>
        <p:txBody>
          <a:bodyPr wrap="square" lIns="0" tIns="0" rIns="0" bIns="0">
            <a:spAutoFit/>
          </a:bodyPr>
          <a:lstStyle/>
          <a:p>
            <a:pPr fontAlgn="auto">
              <a:lnSpc>
                <a:spcPts val="1000"/>
              </a:lnSpc>
              <a:spcBef>
                <a:spcPts val="0"/>
              </a:spcBef>
              <a:spcAft>
                <a:spcPts val="0"/>
              </a:spcAft>
              <a:tabLst>
                <a:tab pos="88898" algn="l"/>
              </a:tabLst>
              <a:defRPr/>
            </a:pPr>
            <a:endParaRPr lang="zh-CN" altLang="en-US" sz="3200" b="1" dirty="0">
              <a:solidFill>
                <a:srgbClr val="FFFFFF"/>
              </a:solidFill>
              <a:latin typeface="微软雅黑" panose="020B0503020204020204" pitchFamily="34" charset="-122"/>
              <a:ea typeface="+mn-ea"/>
            </a:endParaRPr>
          </a:p>
          <a:p>
            <a:pPr algn="just" fontAlgn="auto">
              <a:lnSpc>
                <a:spcPts val="2368"/>
              </a:lnSpc>
              <a:spcBef>
                <a:spcPts val="0"/>
              </a:spcBef>
              <a:spcAft>
                <a:spcPts val="0"/>
              </a:spcAft>
              <a:tabLst>
                <a:tab pos="88898" algn="l"/>
              </a:tabLst>
              <a:defRPr/>
            </a:pPr>
            <a:r>
              <a:rPr lang="zh-CN" altLang="en-US" sz="3200" b="1" dirty="0">
                <a:solidFill>
                  <a:srgbClr val="FFFFFF"/>
                </a:solidFill>
                <a:latin typeface="微软雅黑" panose="020B0503020204020204" pitchFamily="34" charset="-122"/>
                <a:ea typeface="+mn-ea"/>
              </a:rPr>
              <a:t>	</a:t>
            </a:r>
            <a:r>
              <a:rPr lang="zh-CN" altLang="en-US" sz="2000" b="1" dirty="0">
                <a:solidFill>
                  <a:srgbClr val="F77A2D"/>
                </a:solidFill>
                <a:latin typeface="微软雅黑" panose="020B0503020204020204" pitchFamily="34" charset="-122"/>
                <a:ea typeface="+mn-ea"/>
              </a:rPr>
              <a:t>问题描述：</a:t>
            </a:r>
            <a:r>
              <a:rPr lang="zh-CN" altLang="en-US" sz="2000" dirty="0">
                <a:solidFill>
                  <a:srgbClr val="000000"/>
                </a:solidFill>
                <a:latin typeface="微软雅黑" panose="020B0503020204020204" pitchFamily="34" charset="-122"/>
                <a:ea typeface="+mn-ea"/>
              </a:rPr>
              <a:t>考察两个矩阵相乘的情形：</a:t>
            </a:r>
            <a:r>
              <a:rPr lang="en-US" altLang="zh-CN" sz="2000" dirty="0">
                <a:solidFill>
                  <a:srgbClr val="000000"/>
                </a:solidFill>
                <a:latin typeface="微软雅黑" panose="020B0503020204020204" pitchFamily="34" charset="-122"/>
                <a:ea typeface="+mn-ea"/>
              </a:rPr>
              <a:t>C=AB</a:t>
            </a:r>
            <a:r>
              <a:rPr lang="zh-CN" altLang="en-US" sz="2000" dirty="0">
                <a:solidFill>
                  <a:srgbClr val="000000"/>
                </a:solidFill>
                <a:latin typeface="微软雅黑" panose="020B0503020204020204" pitchFamily="34" charset="-122"/>
                <a:ea typeface="+mn-ea"/>
              </a:rPr>
              <a:t>。如果矩阵</a:t>
            </a:r>
            <a:r>
              <a:rPr lang="en-US" altLang="zh-CN" sz="2000" dirty="0">
                <a:solidFill>
                  <a:srgbClr val="000000"/>
                </a:solidFill>
                <a:latin typeface="微软雅黑" panose="020B0503020204020204" pitchFamily="34" charset="-122"/>
                <a:ea typeface="+mn-ea"/>
              </a:rPr>
              <a:t>A</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B</a:t>
            </a:r>
            <a:r>
              <a:rPr lang="zh-CN" altLang="en-US" sz="2000" dirty="0">
                <a:solidFill>
                  <a:srgbClr val="000000"/>
                </a:solidFill>
                <a:latin typeface="微软雅黑" panose="020B0503020204020204" pitchFamily="34" charset="-122"/>
                <a:ea typeface="+mn-ea"/>
              </a:rPr>
              <a:t>分别是</a:t>
            </a:r>
            <a:r>
              <a:rPr lang="zh-CN" altLang="en-US" sz="2000" dirty="0">
                <a:solidFill>
                  <a:srgbClr val="000000"/>
                </a:solidFill>
                <a:latin typeface="Cambria Math" panose="02040503050406030204" pitchFamily="18" charset="0"/>
                <a:ea typeface="+mn-ea"/>
              </a:rPr>
              <a:t>𝑝</a:t>
            </a:r>
            <a:r>
              <a:rPr lang="en-US" altLang="zh-CN" sz="2000" dirty="0">
                <a:solidFill>
                  <a:srgbClr val="000000"/>
                </a:solidFill>
                <a:latin typeface="Cambria Math" panose="02040503050406030204" pitchFamily="18" charset="0"/>
                <a:ea typeface="+mn-ea"/>
              </a:rPr>
              <a:t>×    </a:t>
            </a:r>
            <a:r>
              <a:rPr lang="zh-CN" altLang="en-US" sz="2000" dirty="0">
                <a:solidFill>
                  <a:srgbClr val="000000"/>
                </a:solidFill>
                <a:latin typeface="Cambria Math" panose="02040503050406030204" pitchFamily="18" charset="0"/>
                <a:ea typeface="+mn-ea"/>
              </a:rPr>
              <a:t>𝑟</a:t>
            </a:r>
            <a:r>
              <a:rPr lang="zh-CN" altLang="en-US" sz="2000" dirty="0">
                <a:solidFill>
                  <a:srgbClr val="000000"/>
                </a:solidFill>
                <a:latin typeface="微软雅黑" panose="020B0503020204020204" pitchFamily="34" charset="-122"/>
                <a:ea typeface="+mn-ea"/>
              </a:rPr>
              <a:t>和</a:t>
            </a:r>
            <a:r>
              <a:rPr lang="zh-CN" altLang="en-US" sz="2000" dirty="0">
                <a:solidFill>
                  <a:srgbClr val="000000"/>
                </a:solidFill>
                <a:latin typeface="Cambria Math" panose="02040503050406030204" pitchFamily="18" charset="0"/>
                <a:ea typeface="+mn-ea"/>
              </a:rPr>
              <a:t>𝑟 </a:t>
            </a:r>
            <a:r>
              <a:rPr lang="en-US" altLang="zh-CN" sz="2000" dirty="0">
                <a:solidFill>
                  <a:srgbClr val="000000"/>
                </a:solidFill>
                <a:latin typeface="Cambria Math" panose="02040503050406030204" pitchFamily="18" charset="0"/>
                <a:ea typeface="+mn-ea"/>
              </a:rPr>
              <a:t>× </a:t>
            </a:r>
            <a:r>
              <a:rPr lang="zh-CN" altLang="en-US" sz="2000" dirty="0">
                <a:solidFill>
                  <a:srgbClr val="000000"/>
                </a:solidFill>
                <a:latin typeface="Cambria Math" panose="02040503050406030204" pitchFamily="18" charset="0"/>
                <a:ea typeface="+mn-ea"/>
              </a:rPr>
              <a:t>𝑞</a:t>
            </a:r>
            <a:r>
              <a:rPr lang="zh-CN" altLang="en-US" sz="2000" dirty="0">
                <a:solidFill>
                  <a:srgbClr val="000000"/>
                </a:solidFill>
                <a:latin typeface="微软雅黑" panose="020B0503020204020204" pitchFamily="34" charset="-122"/>
                <a:ea typeface="+mn-ea"/>
              </a:rPr>
              <a:t>矩阵，则它们的乘积</a:t>
            </a:r>
            <a:r>
              <a:rPr lang="en-US" altLang="zh-CN" sz="2000" dirty="0">
                <a:solidFill>
                  <a:srgbClr val="000000"/>
                </a:solidFill>
                <a:latin typeface="微软雅黑" panose="020B0503020204020204" pitchFamily="34" charset="-122"/>
                <a:ea typeface="+mn-ea"/>
              </a:rPr>
              <a:t>C</a:t>
            </a:r>
            <a:r>
              <a:rPr lang="zh-CN" altLang="en-US" sz="2000" dirty="0">
                <a:solidFill>
                  <a:srgbClr val="000000"/>
                </a:solidFill>
                <a:latin typeface="微软雅黑" panose="020B0503020204020204" pitchFamily="34" charset="-122"/>
                <a:ea typeface="+mn-ea"/>
              </a:rPr>
              <a:t>将是</a:t>
            </a:r>
            <a:r>
              <a:rPr lang="zh-CN" altLang="en-US" sz="2000" dirty="0">
                <a:solidFill>
                  <a:srgbClr val="000000"/>
                </a:solidFill>
                <a:latin typeface="Cambria Math" panose="02040503050406030204" pitchFamily="18" charset="0"/>
                <a:ea typeface="+mn-ea"/>
              </a:rPr>
              <a:t>𝑝 </a:t>
            </a:r>
            <a:r>
              <a:rPr lang="en-US" altLang="zh-CN" sz="2000" dirty="0">
                <a:solidFill>
                  <a:srgbClr val="000000"/>
                </a:solidFill>
                <a:latin typeface="Cambria Math" panose="02040503050406030204" pitchFamily="18" charset="0"/>
                <a:ea typeface="+mn-ea"/>
              </a:rPr>
              <a:t>× </a:t>
            </a:r>
            <a:r>
              <a:rPr lang="zh-CN" altLang="en-US" sz="2000" dirty="0">
                <a:solidFill>
                  <a:srgbClr val="000000"/>
                </a:solidFill>
                <a:latin typeface="Cambria Math" panose="02040503050406030204" pitchFamily="18" charset="0"/>
                <a:ea typeface="+mn-ea"/>
              </a:rPr>
              <a:t>𝑞</a:t>
            </a:r>
            <a:r>
              <a:rPr lang="zh-CN" altLang="en-US" sz="2000" dirty="0">
                <a:solidFill>
                  <a:srgbClr val="000000"/>
                </a:solidFill>
                <a:latin typeface="微软雅黑" panose="020B0503020204020204" pitchFamily="34" charset="-122"/>
                <a:ea typeface="+mn-ea"/>
              </a:rPr>
              <a:t>矩阵，其</a:t>
            </a:r>
            <a:r>
              <a:rPr lang="en-US" altLang="zh-CN" sz="2000" dirty="0">
                <a:solidFill>
                  <a:srgbClr val="000000"/>
                </a:solidFill>
                <a:latin typeface="微软雅黑" panose="020B0503020204020204" pitchFamily="34" charset="-122"/>
                <a:ea typeface="+mn-ea"/>
              </a:rPr>
              <a:t>(</a:t>
            </a:r>
            <a:r>
              <a:rPr lang="en-US" altLang="zh-CN" sz="2000" dirty="0" err="1">
                <a:solidFill>
                  <a:srgbClr val="000000"/>
                </a:solidFill>
                <a:latin typeface="微软雅黑" panose="020B0503020204020204" pitchFamily="34" charset="-122"/>
                <a:ea typeface="+mn-ea"/>
              </a:rPr>
              <a:t>i</a:t>
            </a:r>
            <a:r>
              <a:rPr lang="en-US" altLang="zh-CN" sz="2000" dirty="0">
                <a:solidFill>
                  <a:srgbClr val="000000"/>
                </a:solidFill>
                <a:latin typeface="微软雅黑" panose="020B0503020204020204" pitchFamily="34" charset="-122"/>
                <a:ea typeface="+mn-ea"/>
              </a:rPr>
              <a:t>, j)</a:t>
            </a:r>
            <a:r>
              <a:rPr lang="zh-CN" altLang="en-US" sz="2000" dirty="0">
                <a:solidFill>
                  <a:srgbClr val="000000"/>
                </a:solidFill>
                <a:latin typeface="微软雅黑" panose="020B0503020204020204" pitchFamily="34" charset="-122"/>
                <a:ea typeface="+mn-ea"/>
              </a:rPr>
              <a:t>元素为：</a:t>
            </a:r>
          </a:p>
          <a:p>
            <a:pPr fontAlgn="auto">
              <a:lnSpc>
                <a:spcPts val="2368"/>
              </a:lnSpc>
              <a:spcBef>
                <a:spcPts val="0"/>
              </a:spcBef>
              <a:spcAft>
                <a:spcPts val="0"/>
              </a:spcAft>
              <a:tabLst>
                <a:tab pos="88898" algn="l"/>
              </a:tabLst>
              <a:defRPr/>
            </a:pPr>
            <a:endParaRPr lang="zh-CN" altLang="en-US" sz="2000" dirty="0">
              <a:solidFill>
                <a:srgbClr val="000000"/>
              </a:solidFill>
              <a:latin typeface="微软雅黑" panose="020B0503020204020204" pitchFamily="34" charset="-122"/>
              <a:ea typeface="+mn-ea"/>
            </a:endParaRPr>
          </a:p>
        </p:txBody>
      </p:sp>
      <p:sp>
        <p:nvSpPr>
          <p:cNvPr id="11" name="文本框 10">
            <a:extLst>
              <a:ext uri="{FF2B5EF4-FFF2-40B4-BE49-F238E27FC236}">
                <a16:creationId xmlns:a16="http://schemas.microsoft.com/office/drawing/2014/main" id="{A8240EF5-6047-49FF-99F3-0F618FEC6BA7}"/>
              </a:ext>
            </a:extLst>
          </p:cNvPr>
          <p:cNvSpPr txBox="1"/>
          <p:nvPr/>
        </p:nvSpPr>
        <p:spPr>
          <a:xfrm>
            <a:off x="395290" y="2726481"/>
            <a:ext cx="8420098" cy="3654847"/>
          </a:xfrm>
          <a:prstGeom prst="rect">
            <a:avLst/>
          </a:prstGeom>
          <a:noFill/>
        </p:spPr>
        <p:txBody>
          <a:bodyPr wrap="square" lIns="0" tIns="0" rIns="0" bIns="0">
            <a:spAutoFit/>
          </a:bodyPr>
          <a:lstStyle/>
          <a:p>
            <a:pPr algn="just" fontAlgn="auto">
              <a:lnSpc>
                <a:spcPts val="1841"/>
              </a:lnSpc>
              <a:spcBef>
                <a:spcPts val="0"/>
              </a:spcBef>
              <a:spcAft>
                <a:spcPts val="0"/>
              </a:spcAft>
              <a:tabLst>
                <a:tab pos="25399" algn="l"/>
              </a:tabLst>
              <a:defRPr/>
            </a:pPr>
            <a:r>
              <a:rPr lang="zh-CN" altLang="en-US" sz="2000" dirty="0">
                <a:solidFill>
                  <a:srgbClr val="000000"/>
                </a:solidFill>
                <a:latin typeface="Cambria Math" panose="02040503050406030204" pitchFamily="18" charset="0"/>
                <a:ea typeface="+mn-ea"/>
              </a:rPr>
              <a:t>𝑖 </a:t>
            </a:r>
            <a:r>
              <a:rPr lang="en-US" altLang="zh-CN" sz="2000" dirty="0">
                <a:solidFill>
                  <a:srgbClr val="000000"/>
                </a:solidFill>
                <a:latin typeface="Cambria Math" panose="02040503050406030204" pitchFamily="18" charset="0"/>
                <a:ea typeface="+mn-ea"/>
              </a:rPr>
              <a:t>= 1,  ···,  </a:t>
            </a:r>
            <a:r>
              <a:rPr lang="zh-CN" altLang="en-US" sz="2000" dirty="0">
                <a:solidFill>
                  <a:srgbClr val="000000"/>
                </a:solidFill>
                <a:latin typeface="Cambria Math" panose="02040503050406030204" pitchFamily="18" charset="0"/>
                <a:ea typeface="+mn-ea"/>
              </a:rPr>
              <a:t>𝑝</a:t>
            </a:r>
            <a:r>
              <a:rPr lang="en-US" altLang="zh-CN" sz="2000" dirty="0">
                <a:solidFill>
                  <a:srgbClr val="000000"/>
                </a:solidFill>
                <a:latin typeface="Cambria Math" panose="02040503050406030204" pitchFamily="18" charset="0"/>
                <a:ea typeface="+mn-ea"/>
              </a:rPr>
              <a:t>, </a:t>
            </a:r>
            <a:r>
              <a:rPr lang="zh-CN" altLang="en-US" sz="2000" dirty="0">
                <a:solidFill>
                  <a:srgbClr val="000000"/>
                </a:solidFill>
                <a:latin typeface="Cambria Math" panose="02040503050406030204" pitchFamily="18" charset="0"/>
                <a:ea typeface="+mn-ea"/>
              </a:rPr>
              <a:t>𝑗 </a:t>
            </a:r>
            <a:r>
              <a:rPr lang="en-US" altLang="zh-CN" sz="2000" dirty="0">
                <a:solidFill>
                  <a:srgbClr val="000000"/>
                </a:solidFill>
                <a:latin typeface="Cambria Math" panose="02040503050406030204" pitchFamily="18" charset="0"/>
                <a:ea typeface="+mn-ea"/>
              </a:rPr>
              <a:t>= 1,···,  </a:t>
            </a:r>
            <a:r>
              <a:rPr lang="zh-CN" altLang="en-US" sz="2000" dirty="0">
                <a:solidFill>
                  <a:srgbClr val="000000"/>
                </a:solidFill>
                <a:latin typeface="Cambria Math" panose="02040503050406030204" pitchFamily="18" charset="0"/>
                <a:ea typeface="+mn-ea"/>
              </a:rPr>
              <a:t>𝑞</a:t>
            </a:r>
            <a:r>
              <a:rPr lang="zh-CN" altLang="en-US" sz="2000" dirty="0">
                <a:solidFill>
                  <a:srgbClr val="000000"/>
                </a:solidFill>
                <a:latin typeface="微软雅黑" panose="020B0503020204020204" pitchFamily="34" charset="-122"/>
                <a:ea typeface="+mn-ea"/>
              </a:rPr>
              <a:t>，因而</a:t>
            </a:r>
            <a:r>
              <a:rPr lang="en-US" altLang="zh-CN" sz="2000" dirty="0">
                <a:solidFill>
                  <a:srgbClr val="000000"/>
                </a:solidFill>
                <a:latin typeface="微软雅黑" panose="020B0503020204020204" pitchFamily="34" charset="-122"/>
                <a:ea typeface="+mn-ea"/>
              </a:rPr>
              <a:t>AB</a:t>
            </a:r>
            <a:r>
              <a:rPr lang="zh-CN" altLang="en-US" sz="2000" dirty="0">
                <a:solidFill>
                  <a:srgbClr val="000000"/>
                </a:solidFill>
                <a:latin typeface="微软雅黑" panose="020B0503020204020204" pitchFamily="34" charset="-122"/>
                <a:ea typeface="+mn-ea"/>
              </a:rPr>
              <a:t>所用的数乘次数是</a:t>
            </a:r>
            <a:r>
              <a:rPr lang="en-US" altLang="zh-CN" sz="2000" dirty="0">
                <a:solidFill>
                  <a:srgbClr val="000000"/>
                </a:solidFill>
                <a:latin typeface="微软雅黑" panose="020B0503020204020204" pitchFamily="34" charset="-122"/>
                <a:ea typeface="+mn-ea"/>
              </a:rPr>
              <a:t>p*r*q</a:t>
            </a:r>
            <a:r>
              <a:rPr lang="zh-CN" altLang="en-US" sz="2000" dirty="0">
                <a:solidFill>
                  <a:srgbClr val="000000"/>
                </a:solidFill>
                <a:latin typeface="微软雅黑" panose="020B0503020204020204" pitchFamily="34" charset="-122"/>
                <a:ea typeface="+mn-ea"/>
              </a:rPr>
              <a:t>。</a:t>
            </a:r>
          </a:p>
          <a:p>
            <a:pPr algn="just" fontAlgn="auto">
              <a:lnSpc>
                <a:spcPts val="1000"/>
              </a:lnSpc>
              <a:spcBef>
                <a:spcPts val="0"/>
              </a:spcBef>
              <a:spcAft>
                <a:spcPts val="0"/>
              </a:spcAft>
              <a:tabLst>
                <a:tab pos="25399" algn="l"/>
              </a:tabLst>
              <a:defRPr/>
            </a:pPr>
            <a:endParaRPr lang="zh-CN" altLang="en-US" sz="2000" dirty="0">
              <a:solidFill>
                <a:srgbClr val="000000"/>
              </a:solidFill>
              <a:latin typeface="微软雅黑" panose="020B0503020204020204" pitchFamily="34" charset="-122"/>
              <a:ea typeface="+mn-ea"/>
            </a:endParaRPr>
          </a:p>
          <a:p>
            <a:pPr algn="just" fontAlgn="auto">
              <a:lnSpc>
                <a:spcPts val="2704"/>
              </a:lnSpc>
              <a:spcBef>
                <a:spcPts val="0"/>
              </a:spcBef>
              <a:spcAft>
                <a:spcPts val="0"/>
              </a:spcAft>
              <a:tabLst>
                <a:tab pos="25399" algn="l"/>
              </a:tabLst>
              <a:defRPr/>
            </a:pPr>
            <a:r>
              <a:rPr lang="zh-CN" altLang="en-US" sz="2000" dirty="0">
                <a:solidFill>
                  <a:srgbClr val="000000"/>
                </a:solidFill>
                <a:latin typeface="微软雅黑" panose="020B0503020204020204" pitchFamily="34" charset="-122"/>
                <a:ea typeface="+mn-ea"/>
              </a:rPr>
              <a:t>	如果有至少</a:t>
            </a:r>
            <a:r>
              <a:rPr lang="en-US" altLang="zh-CN" sz="2000" dirty="0">
                <a:solidFill>
                  <a:srgbClr val="000000"/>
                </a:solidFill>
                <a:latin typeface="微软雅黑" panose="020B0503020204020204" pitchFamily="34" charset="-122"/>
                <a:ea typeface="+mn-ea"/>
              </a:rPr>
              <a:t>3</a:t>
            </a:r>
            <a:r>
              <a:rPr lang="zh-CN" altLang="en-US" sz="2000" dirty="0">
                <a:solidFill>
                  <a:srgbClr val="000000"/>
                </a:solidFill>
                <a:latin typeface="微软雅黑" panose="020B0503020204020204" pitchFamily="34" charset="-122"/>
                <a:ea typeface="+mn-ea"/>
              </a:rPr>
              <a:t>个以上的矩阵连乘，则涉及到乘积次序问题，即</a:t>
            </a:r>
            <a:r>
              <a:rPr lang="zh-CN" altLang="en-US" sz="2000" b="1" dirty="0">
                <a:solidFill>
                  <a:srgbClr val="000000"/>
                </a:solidFill>
                <a:latin typeface="微软雅黑" panose="020B0503020204020204" pitchFamily="34" charset="-122"/>
                <a:ea typeface="+mn-ea"/>
              </a:rPr>
              <a:t>加括号方法</a:t>
            </a:r>
            <a:r>
              <a:rPr lang="zh-CN" altLang="en-US" sz="2000" dirty="0">
                <a:solidFill>
                  <a:srgbClr val="000000"/>
                </a:solidFill>
                <a:latin typeface="微软雅黑" panose="020B0503020204020204" pitchFamily="34" charset="-122"/>
                <a:ea typeface="+mn-ea"/>
              </a:rPr>
              <a:t>。例如</a:t>
            </a:r>
            <a:r>
              <a:rPr lang="en-US" altLang="zh-CN" sz="2000" dirty="0">
                <a:solidFill>
                  <a:srgbClr val="000000"/>
                </a:solidFill>
                <a:latin typeface="微软雅黑" panose="020B0503020204020204" pitchFamily="34" charset="-122"/>
                <a:ea typeface="+mn-ea"/>
              </a:rPr>
              <a:t>3</a:t>
            </a:r>
            <a:r>
              <a:rPr lang="zh-CN" altLang="en-US" sz="2000" dirty="0">
                <a:solidFill>
                  <a:srgbClr val="000000"/>
                </a:solidFill>
                <a:latin typeface="微软雅黑" panose="020B0503020204020204" pitchFamily="34" charset="-122"/>
                <a:ea typeface="+mn-ea"/>
              </a:rPr>
              <a:t>个矩阵连乘的加括号方法	有两种：</a:t>
            </a:r>
            <a:r>
              <a:rPr lang="zh-CN" altLang="en-US" sz="2000" b="1" dirty="0">
                <a:solidFill>
                  <a:srgbClr val="FF0000"/>
                </a:solidFill>
                <a:latin typeface="微软雅黑" panose="020B0503020204020204" pitchFamily="34" charset="-122"/>
                <a:ea typeface="+mn-ea"/>
              </a:rPr>
              <a:t>（</a:t>
            </a:r>
            <a:r>
              <a:rPr lang="en-US" altLang="zh-CN" sz="2000" b="1" dirty="0">
                <a:solidFill>
                  <a:srgbClr val="FF0000"/>
                </a:solidFill>
                <a:latin typeface="微软雅黑" panose="020B0503020204020204" pitchFamily="34" charset="-122"/>
                <a:ea typeface="+mn-ea"/>
              </a:rPr>
              <a:t>(A</a:t>
            </a:r>
            <a:r>
              <a:rPr lang="en-US" altLang="zh-CN" sz="1100" b="1" dirty="0">
                <a:solidFill>
                  <a:srgbClr val="FF0000"/>
                </a:solidFill>
                <a:latin typeface="微软雅黑" panose="020B0503020204020204" pitchFamily="34" charset="-122"/>
                <a:ea typeface="+mn-ea"/>
              </a:rPr>
              <a:t>1</a:t>
            </a:r>
            <a:r>
              <a:rPr lang="en-US" altLang="zh-CN" sz="2000" b="1" dirty="0">
                <a:solidFill>
                  <a:srgbClr val="FF0000"/>
                </a:solidFill>
                <a:latin typeface="微软雅黑" panose="020B0503020204020204" pitchFamily="34" charset="-122"/>
                <a:ea typeface="+mn-ea"/>
              </a:rPr>
              <a:t>A</a:t>
            </a:r>
            <a:r>
              <a:rPr lang="en-US" altLang="zh-CN" sz="1100" b="1" dirty="0">
                <a:solidFill>
                  <a:srgbClr val="FF0000"/>
                </a:solidFill>
                <a:latin typeface="微软雅黑" panose="020B0503020204020204" pitchFamily="34" charset="-122"/>
                <a:ea typeface="+mn-ea"/>
              </a:rPr>
              <a:t>2</a:t>
            </a:r>
            <a:r>
              <a:rPr lang="en-US" altLang="zh-CN" sz="2000" b="1" dirty="0">
                <a:solidFill>
                  <a:srgbClr val="FF0000"/>
                </a:solidFill>
                <a:latin typeface="微软雅黑" panose="020B0503020204020204" pitchFamily="34" charset="-122"/>
                <a:ea typeface="+mn-ea"/>
              </a:rPr>
              <a:t>)A</a:t>
            </a:r>
            <a:r>
              <a:rPr lang="en-US" altLang="zh-CN" sz="1100" b="1" dirty="0">
                <a:solidFill>
                  <a:srgbClr val="FF0000"/>
                </a:solidFill>
                <a:latin typeface="微软雅黑" panose="020B0503020204020204" pitchFamily="34" charset="-122"/>
                <a:ea typeface="+mn-ea"/>
              </a:rPr>
              <a:t>3</a:t>
            </a:r>
            <a:r>
              <a:rPr lang="en-US" altLang="zh-CN" sz="2000" b="1" dirty="0">
                <a:solidFill>
                  <a:srgbClr val="FF0000"/>
                </a:solidFill>
                <a:latin typeface="微软雅黑" panose="020B0503020204020204" pitchFamily="34" charset="-122"/>
                <a:ea typeface="+mn-ea"/>
              </a:rPr>
              <a:t>)</a:t>
            </a:r>
            <a:r>
              <a:rPr lang="zh-CN" altLang="en-US" sz="2000" dirty="0">
                <a:solidFill>
                  <a:srgbClr val="000000"/>
                </a:solidFill>
                <a:latin typeface="微软雅黑" panose="020B0503020204020204" pitchFamily="34" charset="-122"/>
                <a:ea typeface="+mn-ea"/>
              </a:rPr>
              <a:t>和</a:t>
            </a:r>
            <a:r>
              <a:rPr lang="en-US" altLang="zh-CN" sz="2000" b="1" dirty="0">
                <a:solidFill>
                  <a:srgbClr val="FF0000"/>
                </a:solidFill>
                <a:latin typeface="微软雅黑" panose="020B0503020204020204" pitchFamily="34" charset="-122"/>
                <a:ea typeface="+mn-ea"/>
              </a:rPr>
              <a:t>(A</a:t>
            </a:r>
            <a:r>
              <a:rPr lang="en-US" altLang="zh-CN" sz="1100" b="1" dirty="0">
                <a:solidFill>
                  <a:srgbClr val="FF0000"/>
                </a:solidFill>
                <a:latin typeface="微软雅黑" panose="020B0503020204020204" pitchFamily="34" charset="-122"/>
                <a:ea typeface="+mn-ea"/>
              </a:rPr>
              <a:t>1</a:t>
            </a:r>
            <a:r>
              <a:rPr lang="en-US" altLang="zh-CN" sz="2000" b="1" dirty="0">
                <a:solidFill>
                  <a:srgbClr val="FF0000"/>
                </a:solidFill>
                <a:latin typeface="微软雅黑" panose="020B0503020204020204" pitchFamily="34" charset="-122"/>
                <a:ea typeface="+mn-ea"/>
              </a:rPr>
              <a:t>(A</a:t>
            </a:r>
            <a:r>
              <a:rPr lang="en-US" altLang="zh-CN" sz="1100" b="1" dirty="0">
                <a:solidFill>
                  <a:srgbClr val="FF0000"/>
                </a:solidFill>
                <a:latin typeface="微软雅黑" panose="020B0503020204020204" pitchFamily="34" charset="-122"/>
                <a:ea typeface="+mn-ea"/>
              </a:rPr>
              <a:t>2</a:t>
            </a:r>
            <a:r>
              <a:rPr lang="en-US" altLang="zh-CN" sz="2000" b="1" dirty="0">
                <a:solidFill>
                  <a:srgbClr val="FF0000"/>
                </a:solidFill>
                <a:latin typeface="微软雅黑" panose="020B0503020204020204" pitchFamily="34" charset="-122"/>
                <a:ea typeface="+mn-ea"/>
              </a:rPr>
              <a:t>A</a:t>
            </a:r>
            <a:r>
              <a:rPr lang="en-US" altLang="zh-CN" sz="1100" b="1" dirty="0">
                <a:solidFill>
                  <a:srgbClr val="FF0000"/>
                </a:solidFill>
                <a:latin typeface="微软雅黑" panose="020B0503020204020204" pitchFamily="34" charset="-122"/>
                <a:ea typeface="+mn-ea"/>
              </a:rPr>
              <a:t>3</a:t>
            </a:r>
            <a:r>
              <a:rPr lang="en-US" altLang="zh-CN" sz="2000" b="1" dirty="0">
                <a:solidFill>
                  <a:srgbClr val="FF0000"/>
                </a:solidFill>
                <a:latin typeface="微软雅黑" panose="020B0503020204020204" pitchFamily="34" charset="-122"/>
                <a:ea typeface="+mn-ea"/>
              </a:rPr>
              <a:t>))</a:t>
            </a:r>
            <a:r>
              <a:rPr lang="zh-CN" altLang="en-US" sz="2000" dirty="0">
                <a:solidFill>
                  <a:srgbClr val="000000"/>
                </a:solidFill>
                <a:latin typeface="微软雅黑" panose="020B0503020204020204" pitchFamily="34" charset="-122"/>
                <a:ea typeface="+mn-ea"/>
              </a:rPr>
              <a:t>。设</a:t>
            </a:r>
            <a:r>
              <a:rPr lang="en-US" altLang="zh-CN" sz="2000" dirty="0">
                <a:solidFill>
                  <a:srgbClr val="000000"/>
                </a:solidFill>
                <a:latin typeface="微软雅黑" panose="020B0503020204020204" pitchFamily="34" charset="-122"/>
                <a:ea typeface="+mn-ea"/>
              </a:rPr>
              <a:t>A</a:t>
            </a:r>
            <a:r>
              <a:rPr lang="en-US" altLang="zh-CN" sz="1100" dirty="0">
                <a:solidFill>
                  <a:srgbClr val="000000"/>
                </a:solidFill>
                <a:latin typeface="微软雅黑" panose="020B0503020204020204" pitchFamily="34" charset="-122"/>
                <a:ea typeface="+mn-ea"/>
              </a:rPr>
              <a:t>1</a:t>
            </a:r>
            <a:r>
              <a:rPr lang="zh-CN" altLang="en-US" sz="11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A</a:t>
            </a:r>
            <a:r>
              <a:rPr lang="en-US" altLang="zh-CN" sz="1100" dirty="0">
                <a:solidFill>
                  <a:srgbClr val="000000"/>
                </a:solidFill>
                <a:latin typeface="微软雅黑" panose="020B0503020204020204" pitchFamily="34" charset="-122"/>
                <a:ea typeface="+mn-ea"/>
              </a:rPr>
              <a:t>2</a:t>
            </a:r>
            <a:r>
              <a:rPr lang="zh-CN" altLang="en-US" sz="11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A</a:t>
            </a:r>
            <a:r>
              <a:rPr lang="en-US" altLang="zh-CN" sz="1100" dirty="0">
                <a:solidFill>
                  <a:srgbClr val="000000"/>
                </a:solidFill>
                <a:latin typeface="微软雅黑" panose="020B0503020204020204" pitchFamily="34" charset="-122"/>
                <a:ea typeface="+mn-ea"/>
              </a:rPr>
              <a:t>3</a:t>
            </a:r>
            <a:r>
              <a:rPr lang="zh-CN" altLang="en-US" sz="2000" dirty="0">
                <a:solidFill>
                  <a:srgbClr val="000000"/>
                </a:solidFill>
                <a:latin typeface="微软雅黑" panose="020B0503020204020204" pitchFamily="34" charset="-122"/>
                <a:ea typeface="+mn-ea"/>
              </a:rPr>
              <a:t>分别是</a:t>
            </a:r>
            <a:r>
              <a:rPr lang="zh-CN" altLang="en-US" sz="2000" dirty="0">
                <a:solidFill>
                  <a:srgbClr val="000000"/>
                </a:solidFill>
                <a:latin typeface="Cambria Math" panose="02040503050406030204" pitchFamily="18" charset="0"/>
                <a:ea typeface="+mn-ea"/>
              </a:rPr>
              <a:t>𝑝</a:t>
            </a:r>
            <a:r>
              <a:rPr lang="en-US" altLang="zh-CN" sz="1100" dirty="0">
                <a:solidFill>
                  <a:srgbClr val="000000"/>
                </a:solidFill>
                <a:latin typeface="Cambria Math" panose="02040503050406030204" pitchFamily="18" charset="0"/>
                <a:ea typeface="+mn-ea"/>
              </a:rPr>
              <a:t>0 </a:t>
            </a:r>
            <a:r>
              <a:rPr lang="en-US" altLang="zh-CN" sz="2000" dirty="0">
                <a:solidFill>
                  <a:srgbClr val="000000"/>
                </a:solidFill>
                <a:latin typeface="Cambria Math" panose="02040503050406030204" pitchFamily="18" charset="0"/>
                <a:ea typeface="+mn-ea"/>
              </a:rPr>
              <a:t>× </a:t>
            </a:r>
            <a:r>
              <a:rPr lang="zh-CN" altLang="en-US" sz="2000" dirty="0">
                <a:solidFill>
                  <a:srgbClr val="000000"/>
                </a:solidFill>
                <a:latin typeface="Cambria Math" panose="02040503050406030204" pitchFamily="18" charset="0"/>
                <a:ea typeface="+mn-ea"/>
              </a:rPr>
              <a:t>𝑝</a:t>
            </a:r>
            <a:r>
              <a:rPr lang="en-US" altLang="zh-CN" sz="1100" dirty="0">
                <a:solidFill>
                  <a:srgbClr val="000000"/>
                </a:solidFill>
                <a:latin typeface="Cambria Math" panose="02040503050406030204" pitchFamily="18" charset="0"/>
                <a:ea typeface="+mn-ea"/>
              </a:rPr>
              <a:t>1</a:t>
            </a:r>
            <a:r>
              <a:rPr lang="zh-CN" altLang="en-US" sz="2000" dirty="0">
                <a:solidFill>
                  <a:srgbClr val="000000"/>
                </a:solidFill>
                <a:latin typeface="微软雅黑" panose="020B0503020204020204" pitchFamily="34" charset="-122"/>
                <a:ea typeface="+mn-ea"/>
              </a:rPr>
              <a:t>，</a:t>
            </a:r>
            <a:r>
              <a:rPr lang="zh-CN" altLang="en-US" sz="2000" dirty="0">
                <a:solidFill>
                  <a:srgbClr val="000000"/>
                </a:solidFill>
                <a:latin typeface="Cambria Math" panose="02040503050406030204" pitchFamily="18" charset="0"/>
                <a:ea typeface="+mn-ea"/>
              </a:rPr>
              <a:t>𝑝</a:t>
            </a:r>
            <a:r>
              <a:rPr lang="en-US" altLang="zh-CN" sz="1100" dirty="0">
                <a:solidFill>
                  <a:srgbClr val="000000"/>
                </a:solidFill>
                <a:latin typeface="Cambria Math" panose="02040503050406030204" pitchFamily="18" charset="0"/>
                <a:ea typeface="+mn-ea"/>
              </a:rPr>
              <a:t>1 </a:t>
            </a:r>
            <a:r>
              <a:rPr lang="en-US" altLang="zh-CN" sz="2000" dirty="0">
                <a:solidFill>
                  <a:srgbClr val="000000"/>
                </a:solidFill>
                <a:latin typeface="Cambria Math" panose="02040503050406030204" pitchFamily="18" charset="0"/>
                <a:ea typeface="+mn-ea"/>
              </a:rPr>
              <a:t>× </a:t>
            </a:r>
            <a:r>
              <a:rPr lang="zh-CN" altLang="en-US" sz="2000" dirty="0">
                <a:solidFill>
                  <a:srgbClr val="000000"/>
                </a:solidFill>
                <a:latin typeface="Cambria Math" panose="02040503050406030204" pitchFamily="18" charset="0"/>
                <a:ea typeface="+mn-ea"/>
              </a:rPr>
              <a:t>𝑝</a:t>
            </a:r>
            <a:r>
              <a:rPr lang="en-US" altLang="zh-CN" sz="1100" dirty="0">
                <a:solidFill>
                  <a:srgbClr val="000000"/>
                </a:solidFill>
                <a:latin typeface="Cambria Math" panose="02040503050406030204" pitchFamily="18" charset="0"/>
                <a:ea typeface="+mn-ea"/>
              </a:rPr>
              <a:t>2</a:t>
            </a:r>
            <a:r>
              <a:rPr lang="zh-CN" altLang="en-US" sz="2000" dirty="0">
                <a:solidFill>
                  <a:srgbClr val="000000"/>
                </a:solidFill>
                <a:latin typeface="微软雅黑" panose="020B0503020204020204" pitchFamily="34" charset="-122"/>
                <a:ea typeface="+mn-ea"/>
              </a:rPr>
              <a:t>，</a:t>
            </a:r>
            <a:r>
              <a:rPr lang="zh-CN" altLang="en-US" sz="2000" dirty="0">
                <a:solidFill>
                  <a:srgbClr val="000000"/>
                </a:solidFill>
                <a:latin typeface="Cambria Math" panose="02040503050406030204" pitchFamily="18" charset="0"/>
                <a:ea typeface="+mn-ea"/>
              </a:rPr>
              <a:t>𝑝</a:t>
            </a:r>
            <a:r>
              <a:rPr lang="en-US" altLang="zh-CN" sz="1100" dirty="0">
                <a:solidFill>
                  <a:srgbClr val="000000"/>
                </a:solidFill>
                <a:latin typeface="Cambria Math" panose="02040503050406030204" pitchFamily="18" charset="0"/>
                <a:ea typeface="+mn-ea"/>
              </a:rPr>
              <a:t>2 </a:t>
            </a:r>
            <a:r>
              <a:rPr lang="en-US" altLang="zh-CN" sz="2000" dirty="0">
                <a:solidFill>
                  <a:srgbClr val="000000"/>
                </a:solidFill>
                <a:latin typeface="Cambria Math" panose="02040503050406030204" pitchFamily="18" charset="0"/>
                <a:ea typeface="+mn-ea"/>
              </a:rPr>
              <a:t>× </a:t>
            </a:r>
            <a:r>
              <a:rPr lang="zh-CN" altLang="en-US" sz="2000" dirty="0">
                <a:solidFill>
                  <a:srgbClr val="000000"/>
                </a:solidFill>
                <a:latin typeface="Cambria Math" panose="02040503050406030204" pitchFamily="18" charset="0"/>
                <a:ea typeface="+mn-ea"/>
              </a:rPr>
              <a:t>𝑝</a:t>
            </a:r>
            <a:r>
              <a:rPr lang="en-US" altLang="zh-CN" sz="1100" dirty="0">
                <a:solidFill>
                  <a:srgbClr val="000000"/>
                </a:solidFill>
                <a:latin typeface="Cambria Math" panose="02040503050406030204" pitchFamily="18" charset="0"/>
                <a:ea typeface="+mn-ea"/>
              </a:rPr>
              <a:t>3</a:t>
            </a:r>
            <a:r>
              <a:rPr lang="zh-CN" altLang="en-US" sz="2000" dirty="0">
                <a:solidFill>
                  <a:srgbClr val="000000"/>
                </a:solidFill>
                <a:latin typeface="微软雅黑" panose="020B0503020204020204" pitchFamily="34" charset="-122"/>
                <a:ea typeface="+mn-ea"/>
              </a:rPr>
              <a:t>矩阵，则以上两种乘法次序所用的数乘次数分别为：</a:t>
            </a:r>
          </a:p>
          <a:p>
            <a:pPr algn="just" fontAlgn="auto">
              <a:lnSpc>
                <a:spcPts val="2739"/>
              </a:lnSpc>
              <a:spcBef>
                <a:spcPts val="0"/>
              </a:spcBef>
              <a:spcAft>
                <a:spcPts val="0"/>
              </a:spcAft>
              <a:tabLst>
                <a:tab pos="25399" algn="l"/>
              </a:tabLst>
              <a:defRPr/>
            </a:pPr>
            <a:r>
              <a:rPr lang="zh-CN" altLang="en-US" sz="2000" dirty="0">
                <a:solidFill>
                  <a:srgbClr val="000000"/>
                </a:solidFill>
                <a:latin typeface="微软雅黑" panose="020B0503020204020204" pitchFamily="34" charset="-122"/>
                <a:ea typeface="+mn-ea"/>
              </a:rPr>
              <a:t>	</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0</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1</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2</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0</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2</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3 </a:t>
            </a:r>
            <a:r>
              <a:rPr lang="zh-CN" altLang="en-US" sz="2000" dirty="0">
                <a:solidFill>
                  <a:srgbClr val="000000"/>
                </a:solidFill>
                <a:latin typeface="微软雅黑" panose="020B0503020204020204" pitchFamily="34" charset="-122"/>
                <a:ea typeface="+mn-ea"/>
              </a:rPr>
              <a:t>和 </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0</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1</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3</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1</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2</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3</a:t>
            </a:r>
            <a:r>
              <a:rPr lang="zh-CN" altLang="en-US" sz="2000" dirty="0">
                <a:solidFill>
                  <a:srgbClr val="000000"/>
                </a:solidFill>
                <a:latin typeface="微软雅黑" panose="020B0503020204020204" pitchFamily="34" charset="-122"/>
                <a:ea typeface="+mn-ea"/>
              </a:rPr>
              <a:t>。如果</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0</a:t>
            </a:r>
            <a:r>
              <a:rPr lang="en-US" altLang="zh-CN" sz="2000" dirty="0">
                <a:solidFill>
                  <a:srgbClr val="000000"/>
                </a:solidFill>
                <a:latin typeface="微软雅黑" panose="020B0503020204020204" pitchFamily="34" charset="-122"/>
                <a:ea typeface="+mn-ea"/>
              </a:rPr>
              <a:t>=10</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1</a:t>
            </a:r>
            <a:r>
              <a:rPr lang="en-US" altLang="zh-CN" sz="2000" dirty="0">
                <a:solidFill>
                  <a:srgbClr val="000000"/>
                </a:solidFill>
                <a:latin typeface="微软雅黑" panose="020B0503020204020204" pitchFamily="34" charset="-122"/>
                <a:ea typeface="+mn-ea"/>
              </a:rPr>
              <a:t>=100</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2</a:t>
            </a:r>
            <a:r>
              <a:rPr lang="en-US" altLang="zh-CN" sz="2000" dirty="0">
                <a:solidFill>
                  <a:srgbClr val="000000"/>
                </a:solidFill>
                <a:latin typeface="微软雅黑" panose="020B0503020204020204" pitchFamily="34" charset="-122"/>
                <a:ea typeface="+mn-ea"/>
              </a:rPr>
              <a:t>=5</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3</a:t>
            </a:r>
            <a:r>
              <a:rPr lang="en-US" altLang="zh-CN" sz="2000" dirty="0">
                <a:solidFill>
                  <a:srgbClr val="000000"/>
                </a:solidFill>
                <a:latin typeface="微软雅黑" panose="020B0503020204020204" pitchFamily="34" charset="-122"/>
                <a:ea typeface="+mn-ea"/>
              </a:rPr>
              <a:t>=50</a:t>
            </a:r>
            <a:r>
              <a:rPr lang="zh-CN" altLang="en-US" sz="2000" dirty="0">
                <a:solidFill>
                  <a:srgbClr val="000000"/>
                </a:solidFill>
                <a:latin typeface="微软雅黑" panose="020B0503020204020204" pitchFamily="34" charset="-122"/>
                <a:ea typeface="+mn-ea"/>
              </a:rPr>
              <a:t>，则两种乘法所用的数乘次分别为：</a:t>
            </a:r>
            <a:r>
              <a:rPr lang="en-US" altLang="zh-CN" sz="2000" b="1" dirty="0">
                <a:solidFill>
                  <a:srgbClr val="FF0000"/>
                </a:solidFill>
                <a:latin typeface="微软雅黑" panose="020B0503020204020204" pitchFamily="34" charset="-122"/>
                <a:ea typeface="+mn-ea"/>
              </a:rPr>
              <a:t>7500 </a:t>
            </a:r>
            <a:r>
              <a:rPr lang="zh-CN" altLang="en-US" sz="2000" dirty="0">
                <a:solidFill>
                  <a:srgbClr val="000000"/>
                </a:solidFill>
                <a:latin typeface="微软雅黑" panose="020B0503020204020204" pitchFamily="34" charset="-122"/>
                <a:ea typeface="+mn-ea"/>
              </a:rPr>
              <a:t>和 </a:t>
            </a:r>
            <a:r>
              <a:rPr lang="en-US" altLang="zh-CN" sz="2000" b="1" dirty="0">
                <a:solidFill>
                  <a:srgbClr val="FF0000"/>
                </a:solidFill>
                <a:latin typeface="微软雅黑" panose="020B0503020204020204" pitchFamily="34" charset="-122"/>
                <a:ea typeface="+mn-ea"/>
              </a:rPr>
              <a:t>75000</a:t>
            </a:r>
            <a:r>
              <a:rPr lang="zh-CN" altLang="en-US" sz="2000" dirty="0">
                <a:solidFill>
                  <a:srgbClr val="000000"/>
                </a:solidFill>
                <a:latin typeface="微软雅黑" panose="020B0503020204020204" pitchFamily="34" charset="-122"/>
                <a:ea typeface="+mn-ea"/>
              </a:rPr>
              <a:t>。</a:t>
            </a:r>
          </a:p>
          <a:p>
            <a:pPr algn="just" fontAlgn="auto">
              <a:lnSpc>
                <a:spcPts val="1000"/>
              </a:lnSpc>
              <a:spcBef>
                <a:spcPts val="0"/>
              </a:spcBef>
              <a:spcAft>
                <a:spcPts val="0"/>
              </a:spcAft>
              <a:tabLst>
                <a:tab pos="25399" algn="l"/>
              </a:tabLst>
              <a:defRPr/>
            </a:pPr>
            <a:endParaRPr lang="zh-CN" altLang="en-US" sz="2000" dirty="0">
              <a:solidFill>
                <a:srgbClr val="000000"/>
              </a:solidFill>
              <a:latin typeface="微软雅黑" panose="020B0503020204020204" pitchFamily="34" charset="-122"/>
              <a:ea typeface="+mn-ea"/>
            </a:endParaRPr>
          </a:p>
          <a:p>
            <a:pPr algn="just" fontAlgn="auto">
              <a:lnSpc>
                <a:spcPts val="2648"/>
              </a:lnSpc>
              <a:spcBef>
                <a:spcPts val="0"/>
              </a:spcBef>
              <a:spcAft>
                <a:spcPts val="0"/>
              </a:spcAft>
              <a:tabLst>
                <a:tab pos="25399" algn="l"/>
              </a:tabLst>
              <a:defRPr/>
            </a:pPr>
            <a:r>
              <a:rPr lang="zh-CN" altLang="en-US" sz="2000" dirty="0">
                <a:solidFill>
                  <a:srgbClr val="000000"/>
                </a:solidFill>
                <a:latin typeface="微软雅黑" panose="020B0503020204020204" pitchFamily="34" charset="-122"/>
                <a:ea typeface="+mn-ea"/>
              </a:rPr>
              <a:t>	任意</a:t>
            </a:r>
            <a:r>
              <a:rPr lang="zh-CN" altLang="en-US" sz="2000" dirty="0">
                <a:solidFill>
                  <a:srgbClr val="FF0000"/>
                </a:solidFill>
                <a:latin typeface="微软雅黑" panose="020B0503020204020204" pitchFamily="34" charset="-122"/>
                <a:ea typeface="+mn-ea"/>
              </a:rPr>
              <a:t>给定</a:t>
            </a:r>
            <a:r>
              <a:rPr lang="en-US" altLang="zh-CN" sz="2000" dirty="0">
                <a:solidFill>
                  <a:srgbClr val="FF0000"/>
                </a:solidFill>
                <a:latin typeface="微软雅黑" panose="020B0503020204020204" pitchFamily="34" charset="-122"/>
                <a:ea typeface="+mn-ea"/>
              </a:rPr>
              <a:t>n</a:t>
            </a:r>
            <a:r>
              <a:rPr lang="zh-CN" altLang="en-US" sz="2000" dirty="0">
                <a:solidFill>
                  <a:srgbClr val="FF0000"/>
                </a:solidFill>
                <a:latin typeface="微软雅黑" panose="020B0503020204020204" pitchFamily="34" charset="-122"/>
                <a:ea typeface="+mn-ea"/>
              </a:rPr>
              <a:t>个可乘的数字矩阵</a:t>
            </a:r>
            <a:r>
              <a:rPr lang="en-US" altLang="zh-CN" sz="2000" dirty="0">
                <a:solidFill>
                  <a:srgbClr val="000000"/>
                </a:solidFill>
                <a:latin typeface="微软雅黑" panose="020B0503020204020204" pitchFamily="34" charset="-122"/>
                <a:ea typeface="+mn-ea"/>
              </a:rPr>
              <a:t>A1</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A2</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An</a:t>
            </a:r>
            <a:r>
              <a:rPr lang="zh-CN" altLang="en-US" sz="2000" dirty="0">
                <a:solidFill>
                  <a:srgbClr val="000000"/>
                </a:solidFill>
                <a:latin typeface="微软雅黑" panose="020B0503020204020204" pitchFamily="34" charset="-122"/>
                <a:ea typeface="+mn-ea"/>
              </a:rPr>
              <a:t>，以及矩阵的维度</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0</a:t>
            </a:r>
            <a:r>
              <a:rPr lang="en-US" altLang="zh-CN" sz="2000" dirty="0">
                <a:solidFill>
                  <a:srgbClr val="000000"/>
                </a:solidFill>
                <a:latin typeface="MS Gothic" panose="020B0609070205080204" pitchFamily="49" charset="-128"/>
                <a:ea typeface="+mn-ea"/>
              </a:rPr>
              <a:t>✖</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1</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1</a:t>
            </a:r>
            <a:r>
              <a:rPr lang="en-US" altLang="zh-CN" sz="2000" dirty="0">
                <a:solidFill>
                  <a:srgbClr val="000000"/>
                </a:solidFill>
                <a:latin typeface="MS Gothic" panose="020B0609070205080204" pitchFamily="49" charset="-128"/>
                <a:ea typeface="+mn-ea"/>
              </a:rPr>
              <a:t>✖</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2</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a:t>
            </a:r>
            <a:r>
              <a:rPr lang="zh-CN" altLang="en-US" sz="2000" dirty="0">
                <a:solidFill>
                  <a:srgbClr val="000000"/>
                </a:solidFill>
                <a:latin typeface="微软雅黑" panose="020B0503020204020204" pitchFamily="34" charset="-122"/>
                <a:ea typeface="+mn-ea"/>
              </a:rPr>
              <a:t>，</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n-1</a:t>
            </a:r>
            <a:r>
              <a:rPr lang="en-US" altLang="zh-CN" sz="2000" dirty="0">
                <a:solidFill>
                  <a:srgbClr val="000000"/>
                </a:solidFill>
                <a:latin typeface="MS Gothic" panose="020B0609070205080204" pitchFamily="49" charset="-128"/>
                <a:ea typeface="+mn-ea"/>
              </a:rPr>
              <a:t>✖</a:t>
            </a:r>
            <a:r>
              <a:rPr lang="en-US" altLang="zh-CN" sz="2000" dirty="0">
                <a:solidFill>
                  <a:srgbClr val="000000"/>
                </a:solidFill>
                <a:latin typeface="微软雅黑" panose="020B0503020204020204" pitchFamily="34" charset="-122"/>
                <a:ea typeface="+mn-ea"/>
              </a:rPr>
              <a:t>p</a:t>
            </a:r>
            <a:r>
              <a:rPr lang="en-US" altLang="zh-CN" sz="1100" dirty="0">
                <a:solidFill>
                  <a:srgbClr val="000000"/>
                </a:solidFill>
                <a:latin typeface="微软雅黑" panose="020B0503020204020204" pitchFamily="34" charset="-122"/>
                <a:ea typeface="+mn-ea"/>
              </a:rPr>
              <a:t>n</a:t>
            </a:r>
            <a:r>
              <a:rPr lang="zh-CN" altLang="en-US" sz="2000" dirty="0">
                <a:solidFill>
                  <a:srgbClr val="000000"/>
                </a:solidFill>
                <a:latin typeface="微软雅黑" panose="020B0503020204020204" pitchFamily="34" charset="-122"/>
                <a:ea typeface="+mn-ea"/>
              </a:rPr>
              <a:t>，求解给定矩阵链的</a:t>
            </a:r>
            <a:r>
              <a:rPr lang="zh-CN" altLang="en-US" sz="2000" b="1" dirty="0">
                <a:solidFill>
                  <a:srgbClr val="FF0000"/>
                </a:solidFill>
                <a:latin typeface="微软雅黑" panose="020B0503020204020204" pitchFamily="34" charset="-122"/>
                <a:ea typeface="+mn-ea"/>
              </a:rPr>
              <a:t>最优计算次序</a:t>
            </a:r>
            <a:r>
              <a:rPr lang="zh-CN" altLang="en-US" sz="2000" dirty="0">
                <a:solidFill>
                  <a:srgbClr val="000000"/>
                </a:solidFill>
                <a:latin typeface="微软雅黑" panose="020B0503020204020204" pitchFamily="34" charset="-122"/>
                <a:ea typeface="+mn-ea"/>
              </a:rPr>
              <a:t>使得所需要的</a:t>
            </a:r>
            <a:r>
              <a:rPr lang="zh-CN" altLang="en-US" sz="2000" dirty="0">
                <a:solidFill>
                  <a:srgbClr val="FF0000"/>
                </a:solidFill>
                <a:latin typeface="微软雅黑" panose="020B0503020204020204" pitchFamily="34" charset="-122"/>
                <a:ea typeface="+mn-ea"/>
              </a:rPr>
              <a:t>数乘次数最少</a:t>
            </a:r>
            <a:r>
              <a:rPr lang="zh-CN" altLang="en-US" sz="2000" dirty="0">
                <a:solidFill>
                  <a:srgbClr val="000000"/>
                </a:solidFill>
                <a:latin typeface="微软雅黑" panose="020B0503020204020204" pitchFamily="34" charset="-122"/>
                <a:ea typeface="+mn-ea"/>
              </a:rPr>
              <a:t>。</a:t>
            </a:r>
          </a:p>
        </p:txBody>
      </p:sp>
      <p:sp>
        <p:nvSpPr>
          <p:cNvPr id="12" name="Rectangle 2">
            <a:extLst>
              <a:ext uri="{FF2B5EF4-FFF2-40B4-BE49-F238E27FC236}">
                <a16:creationId xmlns:a16="http://schemas.microsoft.com/office/drawing/2014/main" id="{42392930-9688-4C0D-878E-70892C74BDEC}"/>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7" name="图片 6">
            <a:extLst>
              <a:ext uri="{FF2B5EF4-FFF2-40B4-BE49-F238E27FC236}">
                <a16:creationId xmlns:a16="http://schemas.microsoft.com/office/drawing/2014/main" id="{FB50B319-AF91-4B23-B797-BA9515AEE5D1}"/>
              </a:ext>
            </a:extLst>
          </p:cNvPr>
          <p:cNvPicPr>
            <a:picLocks noChangeAspect="1"/>
          </p:cNvPicPr>
          <p:nvPr/>
        </p:nvPicPr>
        <p:blipFill>
          <a:blip r:embed="rId3"/>
          <a:stretch>
            <a:fillRect/>
          </a:stretch>
        </p:blipFill>
        <p:spPr>
          <a:xfrm>
            <a:off x="3494980" y="1670705"/>
            <a:ext cx="1943100" cy="1009650"/>
          </a:xfrm>
          <a:prstGeom prst="rect">
            <a:avLst/>
          </a:prstGeom>
        </p:spPr>
      </p:pic>
    </p:spTree>
    <p:extLst>
      <p:ext uri="{BB962C8B-B14F-4D97-AF65-F5344CB8AC3E}">
        <p14:creationId xmlns:p14="http://schemas.microsoft.com/office/powerpoint/2010/main" val="24598132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8DD33B08-7AC0-49BD-A2C6-1D0A727DD13D}"/>
              </a:ext>
            </a:extLst>
          </p:cNvPr>
          <p:cNvSpPr txBox="1"/>
          <p:nvPr/>
        </p:nvSpPr>
        <p:spPr>
          <a:xfrm>
            <a:off x="683568" y="1021632"/>
            <a:ext cx="2059859" cy="371897"/>
          </a:xfrm>
          <a:prstGeom prst="rect">
            <a:avLst/>
          </a:prstGeom>
          <a:noFill/>
        </p:spPr>
        <p:txBody>
          <a:bodyPr wrap="none" lIns="0" tIns="0" rIns="0" bIns="0">
            <a:spAutoFit/>
          </a:bodyPr>
          <a:lstStyle/>
          <a:p>
            <a:pPr fontAlgn="auto">
              <a:lnSpc>
                <a:spcPts val="2879"/>
              </a:lnSpc>
              <a:spcBef>
                <a:spcPts val="0"/>
              </a:spcBef>
              <a:spcAft>
                <a:spcPts val="0"/>
              </a:spcAft>
              <a:tabLst>
                <a:tab pos="152396" algn="l"/>
                <a:tab pos="228594" algn="l"/>
                <a:tab pos="292093" algn="l"/>
                <a:tab pos="634984" algn="l"/>
              </a:tabLst>
              <a:defRPr/>
            </a:pPr>
            <a:r>
              <a:rPr lang="zh-CN" altLang="en-US" sz="3200" b="1" dirty="0">
                <a:solidFill>
                  <a:schemeClr val="accent5">
                    <a:lumMod val="50000"/>
                  </a:schemeClr>
                </a:solidFill>
                <a:latin typeface="微软雅黑" panose="020B0503020204020204" pitchFamily="34" charset="-122"/>
                <a:ea typeface="+mn-ea"/>
              </a:rPr>
              <a:t>完全加括号</a:t>
            </a:r>
            <a:endParaRPr lang="zh-CN" altLang="en-US" sz="2000" dirty="0">
              <a:solidFill>
                <a:schemeClr val="accent5">
                  <a:lumMod val="50000"/>
                </a:schemeClr>
              </a:solidFill>
              <a:latin typeface="微软雅黑" panose="020B0503020204020204" pitchFamily="34" charset="-122"/>
              <a:ea typeface="+mn-ea"/>
            </a:endParaRPr>
          </a:p>
        </p:txBody>
      </p:sp>
      <p:sp>
        <p:nvSpPr>
          <p:cNvPr id="13" name="Rectangle 2">
            <a:extLst>
              <a:ext uri="{FF2B5EF4-FFF2-40B4-BE49-F238E27FC236}">
                <a16:creationId xmlns:a16="http://schemas.microsoft.com/office/drawing/2014/main" id="{3557D537-81C4-4DA4-AC7D-F68DFF2FD1B7}"/>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7E774D63-403B-42D3-99AE-34BA0CC13DCB}"/>
              </a:ext>
            </a:extLst>
          </p:cNvPr>
          <p:cNvPicPr>
            <a:picLocks noChangeAspect="1"/>
          </p:cNvPicPr>
          <p:nvPr/>
        </p:nvPicPr>
        <p:blipFill>
          <a:blip r:embed="rId3"/>
          <a:stretch>
            <a:fillRect/>
          </a:stretch>
        </p:blipFill>
        <p:spPr>
          <a:xfrm>
            <a:off x="74781" y="1508118"/>
            <a:ext cx="8994438" cy="4613638"/>
          </a:xfrm>
          <a:prstGeom prst="rect">
            <a:avLst/>
          </a:prstGeom>
        </p:spPr>
      </p:pic>
      <p:sp>
        <p:nvSpPr>
          <p:cNvPr id="2" name="矩形 1">
            <a:extLst>
              <a:ext uri="{FF2B5EF4-FFF2-40B4-BE49-F238E27FC236}">
                <a16:creationId xmlns:a16="http://schemas.microsoft.com/office/drawing/2014/main" id="{460DC8ED-4C52-DD8F-ABC2-3E95A847662A}"/>
              </a:ext>
            </a:extLst>
          </p:cNvPr>
          <p:cNvSpPr/>
          <p:nvPr/>
        </p:nvSpPr>
        <p:spPr bwMode="auto">
          <a:xfrm>
            <a:off x="1713497" y="5661248"/>
            <a:ext cx="5954847" cy="432048"/>
          </a:xfrm>
          <a:prstGeom prst="rect">
            <a:avLst/>
          </a:prstGeom>
          <a:solidFill>
            <a:schemeClr val="bg1"/>
          </a:solidFill>
          <a:ln w="63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901443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3E86C93-AD1C-4E9D-9716-E59EE3F7A4FD}"/>
              </a:ext>
            </a:extLst>
          </p:cNvPr>
          <p:cNvSpPr txBox="1"/>
          <p:nvPr/>
        </p:nvSpPr>
        <p:spPr>
          <a:xfrm>
            <a:off x="683568" y="1124744"/>
            <a:ext cx="1647887" cy="371897"/>
          </a:xfrm>
          <a:prstGeom prst="rect">
            <a:avLst/>
          </a:prstGeom>
          <a:noFill/>
        </p:spPr>
        <p:txBody>
          <a:bodyPr wrap="none" lIns="0" tIns="0" rIns="0" bIns="0">
            <a:spAutoFit/>
          </a:bodyPr>
          <a:lstStyle/>
          <a:p>
            <a:pPr fontAlgn="auto">
              <a:lnSpc>
                <a:spcPts val="2879"/>
              </a:lnSpc>
              <a:spcBef>
                <a:spcPts val="0"/>
              </a:spcBef>
              <a:spcAft>
                <a:spcPts val="0"/>
              </a:spcAft>
              <a:tabLst>
                <a:tab pos="76198" algn="l"/>
              </a:tabLst>
              <a:defRPr/>
            </a:pPr>
            <a:r>
              <a:rPr lang="zh-CN" altLang="en-US" sz="3200" b="1" dirty="0">
                <a:solidFill>
                  <a:schemeClr val="accent5">
                    <a:lumMod val="50000"/>
                  </a:schemeClr>
                </a:solidFill>
                <a:latin typeface="微软雅黑" panose="020B0503020204020204" pitchFamily="34" charset="-122"/>
                <a:ea typeface="+mn-ea"/>
              </a:rPr>
              <a:t>问题分析</a:t>
            </a:r>
            <a:endParaRPr lang="zh-CN" altLang="en-US" sz="2000" dirty="0">
              <a:solidFill>
                <a:srgbClr val="000000"/>
              </a:solidFill>
              <a:latin typeface="微软雅黑" panose="020B0503020204020204" pitchFamily="34" charset="-122"/>
              <a:ea typeface="+mn-ea"/>
            </a:endParaRPr>
          </a:p>
        </p:txBody>
      </p:sp>
      <p:sp>
        <p:nvSpPr>
          <p:cNvPr id="14" name="Rectangle 2">
            <a:extLst>
              <a:ext uri="{FF2B5EF4-FFF2-40B4-BE49-F238E27FC236}">
                <a16:creationId xmlns:a16="http://schemas.microsoft.com/office/drawing/2014/main" id="{CB7A0852-CE66-4CE1-96DE-A02CD13EE4F8}"/>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43495AFB-5739-41E7-82DF-352CE7D00C09}"/>
              </a:ext>
            </a:extLst>
          </p:cNvPr>
          <p:cNvPicPr>
            <a:picLocks noChangeAspect="1"/>
          </p:cNvPicPr>
          <p:nvPr/>
        </p:nvPicPr>
        <p:blipFill>
          <a:blip r:embed="rId3"/>
          <a:stretch>
            <a:fillRect/>
          </a:stretch>
        </p:blipFill>
        <p:spPr>
          <a:xfrm>
            <a:off x="292120" y="1679278"/>
            <a:ext cx="8559760" cy="4180901"/>
          </a:xfrm>
          <a:prstGeom prst="rect">
            <a:avLst/>
          </a:prstGeom>
        </p:spPr>
      </p:pic>
    </p:spTree>
    <p:extLst>
      <p:ext uri="{BB962C8B-B14F-4D97-AF65-F5344CB8AC3E}">
        <p14:creationId xmlns:p14="http://schemas.microsoft.com/office/powerpoint/2010/main" val="2136352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B040896-0CE9-4D68-A50F-F4C45D5F1335}"/>
              </a:ext>
            </a:extLst>
          </p:cNvPr>
          <p:cNvSpPr txBox="1"/>
          <p:nvPr/>
        </p:nvSpPr>
        <p:spPr>
          <a:xfrm>
            <a:off x="611560" y="1124744"/>
            <a:ext cx="2909451" cy="371897"/>
          </a:xfrm>
          <a:prstGeom prst="rect">
            <a:avLst/>
          </a:prstGeom>
          <a:noFill/>
        </p:spPr>
        <p:txBody>
          <a:bodyPr wrap="none" lIns="0" tIns="0" rIns="0" bIns="0">
            <a:spAutoFit/>
          </a:bodyPr>
          <a:lstStyle/>
          <a:p>
            <a:pPr fontAlgn="auto">
              <a:lnSpc>
                <a:spcPts val="2879"/>
              </a:lnSpc>
              <a:spcBef>
                <a:spcPts val="0"/>
              </a:spcBef>
              <a:spcAft>
                <a:spcPts val="0"/>
              </a:spcAft>
              <a:tabLst>
                <a:tab pos="25399" algn="l"/>
              </a:tabLst>
              <a:defRPr/>
            </a:pPr>
            <a:r>
              <a:rPr lang="zh-CN" altLang="en-US" sz="3200" dirty="0">
                <a:solidFill>
                  <a:schemeClr val="accent5">
                    <a:lumMod val="50000"/>
                  </a:schemeClr>
                </a:solidFill>
                <a:latin typeface="+mn-lt"/>
                <a:ea typeface="+mn-ea"/>
              </a:rPr>
              <a:t>	</a:t>
            </a:r>
            <a:r>
              <a:rPr lang="zh-CN" altLang="en-US" sz="3200" b="1" dirty="0">
                <a:solidFill>
                  <a:schemeClr val="accent5">
                    <a:lumMod val="50000"/>
                  </a:schemeClr>
                </a:solidFill>
                <a:latin typeface="微软雅黑" panose="020B0503020204020204" pitchFamily="34" charset="-122"/>
                <a:ea typeface="+mn-ea"/>
              </a:rPr>
              <a:t>最优子结构性质</a:t>
            </a:r>
            <a:endParaRPr lang="zh-CN" altLang="en-US" sz="3200" dirty="0">
              <a:solidFill>
                <a:srgbClr val="000000"/>
              </a:solidFill>
              <a:latin typeface="微软雅黑" panose="020B0503020204020204" pitchFamily="34" charset="-122"/>
              <a:ea typeface="+mn-ea"/>
            </a:endParaRPr>
          </a:p>
        </p:txBody>
      </p:sp>
      <p:sp>
        <p:nvSpPr>
          <p:cNvPr id="16" name="Rectangle 2">
            <a:extLst>
              <a:ext uri="{FF2B5EF4-FFF2-40B4-BE49-F238E27FC236}">
                <a16:creationId xmlns:a16="http://schemas.microsoft.com/office/drawing/2014/main" id="{2786B60F-5D76-4F0C-9134-D816A7A7EC5B}"/>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63A8ED99-4069-4B65-B8BD-20DFC294D9F0}"/>
              </a:ext>
            </a:extLst>
          </p:cNvPr>
          <p:cNvPicPr>
            <a:picLocks noChangeAspect="1"/>
          </p:cNvPicPr>
          <p:nvPr/>
        </p:nvPicPr>
        <p:blipFill>
          <a:blip r:embed="rId3"/>
          <a:stretch>
            <a:fillRect/>
          </a:stretch>
        </p:blipFill>
        <p:spPr>
          <a:xfrm>
            <a:off x="409148" y="1835688"/>
            <a:ext cx="8483332" cy="4367112"/>
          </a:xfrm>
          <a:prstGeom prst="rect">
            <a:avLst/>
          </a:prstGeom>
        </p:spPr>
      </p:pic>
      <p:pic>
        <p:nvPicPr>
          <p:cNvPr id="4" name="图片 3">
            <a:extLst>
              <a:ext uri="{FF2B5EF4-FFF2-40B4-BE49-F238E27FC236}">
                <a16:creationId xmlns:a16="http://schemas.microsoft.com/office/drawing/2014/main" id="{E4A48C04-77D6-41C8-A95E-E7D5201E5D9B}"/>
              </a:ext>
            </a:extLst>
          </p:cNvPr>
          <p:cNvPicPr>
            <a:picLocks noChangeAspect="1"/>
          </p:cNvPicPr>
          <p:nvPr/>
        </p:nvPicPr>
        <p:blipFill>
          <a:blip r:embed="rId4"/>
          <a:stretch>
            <a:fillRect/>
          </a:stretch>
        </p:blipFill>
        <p:spPr>
          <a:xfrm>
            <a:off x="1691680" y="5373216"/>
            <a:ext cx="2448272" cy="1073627"/>
          </a:xfrm>
          <a:prstGeom prst="rect">
            <a:avLst/>
          </a:prstGeom>
        </p:spPr>
      </p:pic>
    </p:spTree>
    <p:extLst>
      <p:ext uri="{BB962C8B-B14F-4D97-AF65-F5344CB8AC3E}">
        <p14:creationId xmlns:p14="http://schemas.microsoft.com/office/powerpoint/2010/main" val="5476593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EC041380-03AC-4C22-8D19-588B2BF5BB1D}"/>
              </a:ext>
            </a:extLst>
          </p:cNvPr>
          <p:cNvSpPr txBox="1"/>
          <p:nvPr/>
        </p:nvSpPr>
        <p:spPr>
          <a:xfrm>
            <a:off x="683568" y="1052736"/>
            <a:ext cx="3707746" cy="371897"/>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a:solidFill>
                  <a:schemeClr val="accent5">
                    <a:lumMod val="50000"/>
                  </a:schemeClr>
                </a:solidFill>
                <a:latin typeface="微软雅黑" panose="020B0503020204020204" pitchFamily="34" charset="-122"/>
                <a:ea typeface="+mn-ea"/>
              </a:rPr>
              <a:t>状态表示和递推方程</a:t>
            </a:r>
          </a:p>
        </p:txBody>
      </p:sp>
      <p:sp>
        <p:nvSpPr>
          <p:cNvPr id="19" name="Rectangle 2">
            <a:extLst>
              <a:ext uri="{FF2B5EF4-FFF2-40B4-BE49-F238E27FC236}">
                <a16:creationId xmlns:a16="http://schemas.microsoft.com/office/drawing/2014/main" id="{2DED551F-7539-4FDE-8A8E-7ADB90935B64}"/>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2B5996BF-43AB-4138-9836-C22F390A2960}"/>
              </a:ext>
            </a:extLst>
          </p:cNvPr>
          <p:cNvPicPr>
            <a:picLocks noChangeAspect="1"/>
          </p:cNvPicPr>
          <p:nvPr/>
        </p:nvPicPr>
        <p:blipFill>
          <a:blip r:embed="rId3"/>
          <a:stretch>
            <a:fillRect/>
          </a:stretch>
        </p:blipFill>
        <p:spPr>
          <a:xfrm>
            <a:off x="179512" y="1628800"/>
            <a:ext cx="8925781" cy="452504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297E5C71-46A3-BCF7-C80D-2A65E45DAE3F}"/>
                  </a:ext>
                </a:extLst>
              </p14:cNvPr>
              <p14:cNvContentPartPr/>
              <p14:nvPr/>
            </p14:nvContentPartPr>
            <p14:xfrm>
              <a:off x="443880" y="2351880"/>
              <a:ext cx="6745320" cy="4024800"/>
            </p14:xfrm>
          </p:contentPart>
        </mc:Choice>
        <mc:Fallback xmlns="">
          <p:pic>
            <p:nvPicPr>
              <p:cNvPr id="2" name="墨迹 1">
                <a:extLst>
                  <a:ext uri="{FF2B5EF4-FFF2-40B4-BE49-F238E27FC236}">
                    <a16:creationId xmlns:a16="http://schemas.microsoft.com/office/drawing/2014/main" id="{297E5C71-46A3-BCF7-C80D-2A65E45DAE3F}"/>
                  </a:ext>
                </a:extLst>
              </p:cNvPr>
              <p:cNvPicPr/>
              <p:nvPr/>
            </p:nvPicPr>
            <p:blipFill>
              <a:blip r:embed="rId5"/>
              <a:stretch>
                <a:fillRect/>
              </a:stretch>
            </p:blipFill>
            <p:spPr>
              <a:xfrm>
                <a:off x="434520" y="2342520"/>
                <a:ext cx="6764040" cy="4043520"/>
              </a:xfrm>
              <a:prstGeom prst="rect">
                <a:avLst/>
              </a:prstGeom>
            </p:spPr>
          </p:pic>
        </mc:Fallback>
      </mc:AlternateContent>
    </p:spTree>
    <p:extLst>
      <p:ext uri="{BB962C8B-B14F-4D97-AF65-F5344CB8AC3E}">
        <p14:creationId xmlns:p14="http://schemas.microsoft.com/office/powerpoint/2010/main" val="36957750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DB88E3E4-ADE2-478C-BF64-4D7760570A4F}"/>
              </a:ext>
            </a:extLst>
          </p:cNvPr>
          <p:cNvSpPr txBox="1"/>
          <p:nvPr/>
        </p:nvSpPr>
        <p:spPr>
          <a:xfrm>
            <a:off x="683568" y="1124744"/>
            <a:ext cx="4531690" cy="371897"/>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5">
                    <a:lumMod val="50000"/>
                  </a:schemeClr>
                </a:solidFill>
                <a:latin typeface="微软雅黑" panose="020B0503020204020204" pitchFamily="34" charset="-122"/>
                <a:ea typeface="+mn-ea"/>
              </a:rPr>
              <a:t>状态表示和状态转移方程</a:t>
            </a:r>
          </a:p>
        </p:txBody>
      </p:sp>
      <p:sp>
        <p:nvSpPr>
          <p:cNvPr id="12" name="Rectangle 2">
            <a:extLst>
              <a:ext uri="{FF2B5EF4-FFF2-40B4-BE49-F238E27FC236}">
                <a16:creationId xmlns:a16="http://schemas.microsoft.com/office/drawing/2014/main" id="{9B435936-61DC-41D7-9C7F-C13BB785A539}"/>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39750D1B-58C1-4346-9EC9-AAE92F17356E}"/>
              </a:ext>
            </a:extLst>
          </p:cNvPr>
          <p:cNvPicPr>
            <a:picLocks noChangeAspect="1"/>
          </p:cNvPicPr>
          <p:nvPr/>
        </p:nvPicPr>
        <p:blipFill>
          <a:blip r:embed="rId3"/>
          <a:stretch>
            <a:fillRect/>
          </a:stretch>
        </p:blipFill>
        <p:spPr>
          <a:xfrm>
            <a:off x="710208" y="1496641"/>
            <a:ext cx="7723584" cy="4482437"/>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BAB1D6E7-D672-00A8-6B90-0CC4B9A6F882}"/>
                  </a:ext>
                </a:extLst>
              </p14:cNvPr>
              <p14:cNvContentPartPr/>
              <p14:nvPr/>
            </p14:nvContentPartPr>
            <p14:xfrm>
              <a:off x="1086480" y="2361600"/>
              <a:ext cx="7179480" cy="3174120"/>
            </p14:xfrm>
          </p:contentPart>
        </mc:Choice>
        <mc:Fallback xmlns="">
          <p:pic>
            <p:nvPicPr>
              <p:cNvPr id="2" name="墨迹 1">
                <a:extLst>
                  <a:ext uri="{FF2B5EF4-FFF2-40B4-BE49-F238E27FC236}">
                    <a16:creationId xmlns:a16="http://schemas.microsoft.com/office/drawing/2014/main" id="{BAB1D6E7-D672-00A8-6B90-0CC4B9A6F882}"/>
                  </a:ext>
                </a:extLst>
              </p:cNvPr>
              <p:cNvPicPr/>
              <p:nvPr/>
            </p:nvPicPr>
            <p:blipFill>
              <a:blip r:embed="rId5"/>
              <a:stretch>
                <a:fillRect/>
              </a:stretch>
            </p:blipFill>
            <p:spPr>
              <a:xfrm>
                <a:off x="1077120" y="2352240"/>
                <a:ext cx="7198200" cy="3192840"/>
              </a:xfrm>
              <a:prstGeom prst="rect">
                <a:avLst/>
              </a:prstGeom>
            </p:spPr>
          </p:pic>
        </mc:Fallback>
      </mc:AlternateContent>
    </p:spTree>
    <p:extLst>
      <p:ext uri="{BB962C8B-B14F-4D97-AF65-F5344CB8AC3E}">
        <p14:creationId xmlns:p14="http://schemas.microsoft.com/office/powerpoint/2010/main" val="10861077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488EF4F3-89B6-44AF-A8CC-4A4766880778}"/>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5" name="图片 4">
            <a:extLst>
              <a:ext uri="{FF2B5EF4-FFF2-40B4-BE49-F238E27FC236}">
                <a16:creationId xmlns:a16="http://schemas.microsoft.com/office/drawing/2014/main" id="{550DEADD-2D88-44ED-ACD4-C2DE461F2793}"/>
              </a:ext>
            </a:extLst>
          </p:cNvPr>
          <p:cNvPicPr>
            <a:picLocks noChangeAspect="1"/>
          </p:cNvPicPr>
          <p:nvPr/>
        </p:nvPicPr>
        <p:blipFill>
          <a:blip r:embed="rId3"/>
          <a:stretch>
            <a:fillRect/>
          </a:stretch>
        </p:blipFill>
        <p:spPr>
          <a:xfrm>
            <a:off x="449796" y="1628800"/>
            <a:ext cx="8244408" cy="4072995"/>
          </a:xfrm>
          <a:prstGeom prst="rect">
            <a:avLst/>
          </a:prstGeom>
        </p:spPr>
      </p:pic>
      <p:sp>
        <p:nvSpPr>
          <p:cNvPr id="14" name="文本框 13">
            <a:extLst>
              <a:ext uri="{FF2B5EF4-FFF2-40B4-BE49-F238E27FC236}">
                <a16:creationId xmlns:a16="http://schemas.microsoft.com/office/drawing/2014/main" id="{26EC9787-1B8B-405E-A569-7A764CE96156}"/>
              </a:ext>
            </a:extLst>
          </p:cNvPr>
          <p:cNvSpPr txBox="1"/>
          <p:nvPr/>
        </p:nvSpPr>
        <p:spPr>
          <a:xfrm>
            <a:off x="683568" y="1052736"/>
            <a:ext cx="4119718" cy="371897"/>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5">
                    <a:lumMod val="50000"/>
                  </a:schemeClr>
                </a:solidFill>
                <a:latin typeface="微软雅黑" panose="020B0503020204020204" pitchFamily="34" charset="-122"/>
                <a:ea typeface="+mn-ea"/>
              </a:rPr>
              <a:t>子问题个数和求解顺序</a:t>
            </a:r>
          </a:p>
        </p:txBody>
      </p:sp>
      <p:sp>
        <p:nvSpPr>
          <p:cNvPr id="15" name="文本框 14">
            <a:extLst>
              <a:ext uri="{FF2B5EF4-FFF2-40B4-BE49-F238E27FC236}">
                <a16:creationId xmlns:a16="http://schemas.microsoft.com/office/drawing/2014/main" id="{E47D6B89-8487-42D2-A7EC-5CE9895D63E6}"/>
              </a:ext>
            </a:extLst>
          </p:cNvPr>
          <p:cNvSpPr txBox="1"/>
          <p:nvPr/>
        </p:nvSpPr>
        <p:spPr>
          <a:xfrm>
            <a:off x="1100758" y="5733256"/>
            <a:ext cx="1166986" cy="325089"/>
          </a:xfrm>
          <a:prstGeom prst="rect">
            <a:avLst/>
          </a:prstGeom>
          <a:noFill/>
        </p:spPr>
        <p:txBody>
          <a:bodyPr wrap="none" lIns="0" tIns="0" rIns="0" bIns="0">
            <a:spAutoFit/>
          </a:bodyPr>
          <a:lstStyle/>
          <a:p>
            <a:pPr fontAlgn="auto">
              <a:lnSpc>
                <a:spcPts val="2879"/>
              </a:lnSpc>
              <a:spcBef>
                <a:spcPts val="0"/>
              </a:spcBef>
              <a:spcAft>
                <a:spcPts val="0"/>
              </a:spcAft>
              <a:defRPr/>
            </a:pPr>
            <a:r>
              <a:rPr lang="en-US" altLang="zh-CN" sz="1600" dirty="0">
                <a:latin typeface="微软雅黑" panose="020B0503020204020204" pitchFamily="34" charset="-122"/>
                <a:ea typeface="+mn-ea"/>
              </a:rPr>
              <a:t>n</a:t>
            </a:r>
            <a:r>
              <a:rPr lang="zh-CN" altLang="en-US" sz="1600" dirty="0">
                <a:latin typeface="微软雅黑" panose="020B0503020204020204" pitchFamily="34" charset="-122"/>
                <a:ea typeface="+mn-ea"/>
              </a:rPr>
              <a:t>个矩阵相乘</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9DBEE7D7-FCA0-D50C-020C-036C5F879144}"/>
                  </a:ext>
                </a:extLst>
              </p14:cNvPr>
              <p14:cNvContentPartPr/>
              <p14:nvPr/>
            </p14:nvContentPartPr>
            <p14:xfrm>
              <a:off x="840960" y="2002680"/>
              <a:ext cx="6990480" cy="4241520"/>
            </p14:xfrm>
          </p:contentPart>
        </mc:Choice>
        <mc:Fallback xmlns="">
          <p:pic>
            <p:nvPicPr>
              <p:cNvPr id="2" name="墨迹 1">
                <a:extLst>
                  <a:ext uri="{FF2B5EF4-FFF2-40B4-BE49-F238E27FC236}">
                    <a16:creationId xmlns:a16="http://schemas.microsoft.com/office/drawing/2014/main" id="{9DBEE7D7-FCA0-D50C-020C-036C5F879144}"/>
                  </a:ext>
                </a:extLst>
              </p:cNvPr>
              <p:cNvPicPr/>
              <p:nvPr/>
            </p:nvPicPr>
            <p:blipFill>
              <a:blip r:embed="rId5"/>
              <a:stretch>
                <a:fillRect/>
              </a:stretch>
            </p:blipFill>
            <p:spPr>
              <a:xfrm>
                <a:off x="831600" y="1993320"/>
                <a:ext cx="7009200" cy="4260240"/>
              </a:xfrm>
              <a:prstGeom prst="rect">
                <a:avLst/>
              </a:prstGeom>
            </p:spPr>
          </p:pic>
        </mc:Fallback>
      </mc:AlternateContent>
    </p:spTree>
    <p:extLst>
      <p:ext uri="{BB962C8B-B14F-4D97-AF65-F5344CB8AC3E}">
        <p14:creationId xmlns:p14="http://schemas.microsoft.com/office/powerpoint/2010/main" val="688010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D4CF-DC7D-C961-706B-542998A018FA}"/>
            </a:ext>
          </a:extLst>
        </p:cNvPr>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02C7B181-3A0F-0B2C-AC3C-84D3E0B3605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3B275B-1079-4C84-A3BE-5E2842457452}" type="slidenum">
              <a:rPr kumimoji="0" lang="zh-CN" altLang="en-US" sz="1400" smtClean="0"/>
              <a:pPr>
                <a:spcBef>
                  <a:spcPct val="0"/>
                </a:spcBef>
                <a:buClrTx/>
                <a:buSzTx/>
                <a:buFontTx/>
                <a:buNone/>
              </a:pPr>
              <a:t>12</a:t>
            </a:fld>
            <a:endParaRPr kumimoji="0" lang="en-US" altLang="zh-CN" sz="1400"/>
          </a:p>
        </p:txBody>
      </p:sp>
      <p:sp>
        <p:nvSpPr>
          <p:cNvPr id="9219" name="Rectangle 2">
            <a:extLst>
              <a:ext uri="{FF2B5EF4-FFF2-40B4-BE49-F238E27FC236}">
                <a16:creationId xmlns:a16="http://schemas.microsoft.com/office/drawing/2014/main" id="{003FAE31-CB9B-033A-84CB-BBF8973A97EC}"/>
              </a:ext>
            </a:extLst>
          </p:cNvPr>
          <p:cNvSpPr>
            <a:spLocks noGrp="1" noChangeArrowheads="1"/>
          </p:cNvSpPr>
          <p:nvPr>
            <p:ph type="title" idx="4294967295"/>
          </p:nvPr>
        </p:nvSpPr>
        <p:spPr>
          <a:xfrm>
            <a:off x="467544" y="365125"/>
            <a:ext cx="7886700" cy="1325563"/>
          </a:xfrm>
        </p:spPr>
        <p:txBody>
          <a:bodyPr/>
          <a:lstStyle/>
          <a:p>
            <a:pPr eaLnBrk="1" hangingPunct="1"/>
            <a:r>
              <a:rPr lang="zh-CN" altLang="en-US" dirty="0"/>
              <a:t>动态规划应用</a:t>
            </a:r>
          </a:p>
        </p:txBody>
      </p:sp>
      <p:sp>
        <p:nvSpPr>
          <p:cNvPr id="3" name="文本框 2">
            <a:extLst>
              <a:ext uri="{FF2B5EF4-FFF2-40B4-BE49-F238E27FC236}">
                <a16:creationId xmlns:a16="http://schemas.microsoft.com/office/drawing/2014/main" id="{55AA5FEA-DAA9-4A30-8BBF-985380AF2567}"/>
              </a:ext>
            </a:extLst>
          </p:cNvPr>
          <p:cNvSpPr txBox="1"/>
          <p:nvPr/>
        </p:nvSpPr>
        <p:spPr>
          <a:xfrm>
            <a:off x="467544" y="1577670"/>
            <a:ext cx="8280920" cy="4778680"/>
          </a:xfrm>
          <a:prstGeom prst="rect">
            <a:avLst/>
          </a:prstGeom>
          <a:noFill/>
        </p:spPr>
        <p:txBody>
          <a:bodyPr wrap="square">
            <a:spAutoFit/>
          </a:bodyPr>
          <a:lstStyle/>
          <a:p>
            <a:pPr algn="just">
              <a:lnSpc>
                <a:spcPct val="150000"/>
              </a:lnSpc>
              <a:spcBef>
                <a:spcPts val="600"/>
              </a:spcBef>
              <a:spcAft>
                <a:spcPts val="600"/>
              </a:spcAft>
              <a:buFont typeface="+mj-lt"/>
              <a:buAutoNum type="arabicPeriod"/>
            </a:pPr>
            <a:r>
              <a:rPr lang="zh-CN" altLang="en-US" sz="2800" b="1" i="0" dirty="0">
                <a:solidFill>
                  <a:srgbClr val="000000"/>
                </a:solidFill>
                <a:effectLst/>
                <a:latin typeface="Inter"/>
              </a:rPr>
              <a:t>行为学研究</a:t>
            </a:r>
            <a:endParaRPr lang="zh-CN" altLang="en-US" sz="2800" b="0" i="0" dirty="0">
              <a:solidFill>
                <a:srgbClr val="000000"/>
              </a:solidFill>
              <a:effectLst/>
              <a:latin typeface="Inter"/>
            </a:endParaRPr>
          </a:p>
          <a:p>
            <a:pPr marL="914400" lvl="1" indent="-457200" algn="just">
              <a:lnSpc>
                <a:spcPct val="150000"/>
              </a:lnSpc>
              <a:spcBef>
                <a:spcPts val="300"/>
              </a:spcBef>
              <a:spcAft>
                <a:spcPts val="600"/>
              </a:spcAft>
              <a:buFont typeface="Arial" panose="020B0604020202020204" pitchFamily="34" charset="0"/>
              <a:buChar char="•"/>
            </a:pPr>
            <a:r>
              <a:rPr lang="zh-CN" altLang="en-US" sz="2800" b="0" i="0" dirty="0">
                <a:solidFill>
                  <a:srgbClr val="000000"/>
                </a:solidFill>
                <a:effectLst/>
                <a:latin typeface="Inter"/>
              </a:rPr>
              <a:t>鸟类在不同季节、不同地域寻找食物资源时，如何选择飞行路径、停留地点等行为可以用动态规划建模分析。</a:t>
            </a:r>
            <a:endParaRPr lang="en-US" altLang="zh-CN" sz="2800" b="0" i="0" dirty="0">
              <a:solidFill>
                <a:srgbClr val="000000"/>
              </a:solidFill>
              <a:effectLst/>
              <a:latin typeface="Inter"/>
            </a:endParaRPr>
          </a:p>
          <a:p>
            <a:pPr marL="914400" lvl="1" indent="-457200" algn="just">
              <a:lnSpc>
                <a:spcPct val="150000"/>
              </a:lnSpc>
              <a:spcBef>
                <a:spcPts val="300"/>
              </a:spcBef>
              <a:spcAft>
                <a:spcPts val="600"/>
              </a:spcAft>
              <a:buFont typeface="Arial" panose="020B0604020202020204" pitchFamily="34" charset="0"/>
              <a:buChar char="•"/>
            </a:pPr>
            <a:r>
              <a:rPr lang="zh-CN" altLang="en-US" sz="2800" b="0" i="0" dirty="0">
                <a:solidFill>
                  <a:srgbClr val="000000"/>
                </a:solidFill>
                <a:effectLst/>
                <a:latin typeface="Inter"/>
              </a:rPr>
              <a:t>在人类行为决策方面，动态规划可以帮助分析在复杂环境下人们如何做出一系列最优决策，如投资决策过程中不同阶段的资金分配策略。</a:t>
            </a:r>
          </a:p>
        </p:txBody>
      </p:sp>
    </p:spTree>
    <p:extLst>
      <p:ext uri="{BB962C8B-B14F-4D97-AF65-F5344CB8AC3E}">
        <p14:creationId xmlns:p14="http://schemas.microsoft.com/office/powerpoint/2010/main" val="11888855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5CCB4C9-42A6-4205-A5EA-201EA271AFF4}"/>
              </a:ext>
            </a:extLst>
          </p:cNvPr>
          <p:cNvSpPr txBox="1"/>
          <p:nvPr/>
        </p:nvSpPr>
        <p:spPr>
          <a:xfrm>
            <a:off x="683568" y="1052736"/>
            <a:ext cx="2883803" cy="371897"/>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5">
                    <a:lumMod val="50000"/>
                  </a:schemeClr>
                </a:solidFill>
                <a:latin typeface="微软雅黑" panose="020B0503020204020204" pitchFamily="34" charset="-122"/>
                <a:ea typeface="+mn-ea"/>
              </a:rPr>
              <a:t>计算最优值示例</a:t>
            </a:r>
          </a:p>
        </p:txBody>
      </p:sp>
      <p:sp>
        <p:nvSpPr>
          <p:cNvPr id="17" name="Rectangle 2">
            <a:extLst>
              <a:ext uri="{FF2B5EF4-FFF2-40B4-BE49-F238E27FC236}">
                <a16:creationId xmlns:a16="http://schemas.microsoft.com/office/drawing/2014/main" id="{13D23B25-4AB4-4193-B590-821CEFCCC7D1}"/>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4" name="图片 3">
            <a:extLst>
              <a:ext uri="{FF2B5EF4-FFF2-40B4-BE49-F238E27FC236}">
                <a16:creationId xmlns:a16="http://schemas.microsoft.com/office/drawing/2014/main" id="{6B8FEA71-B7B6-471B-B756-65DA126228E7}"/>
              </a:ext>
            </a:extLst>
          </p:cNvPr>
          <p:cNvPicPr>
            <a:picLocks noChangeAspect="1"/>
          </p:cNvPicPr>
          <p:nvPr/>
        </p:nvPicPr>
        <p:blipFill>
          <a:blip r:embed="rId3"/>
          <a:stretch>
            <a:fillRect/>
          </a:stretch>
        </p:blipFill>
        <p:spPr>
          <a:xfrm>
            <a:off x="1795462" y="1643062"/>
            <a:ext cx="5553075" cy="3571875"/>
          </a:xfrm>
          <a:prstGeom prst="rect">
            <a:avLst/>
          </a:prstGeom>
        </p:spPr>
      </p:pic>
    </p:spTree>
    <p:extLst>
      <p:ext uri="{BB962C8B-B14F-4D97-AF65-F5344CB8AC3E}">
        <p14:creationId xmlns:p14="http://schemas.microsoft.com/office/powerpoint/2010/main" val="25905812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5CCB4C9-42A6-4205-A5EA-201EA271AFF4}"/>
              </a:ext>
            </a:extLst>
          </p:cNvPr>
          <p:cNvSpPr txBox="1"/>
          <p:nvPr/>
        </p:nvSpPr>
        <p:spPr>
          <a:xfrm>
            <a:off x="683568" y="1052736"/>
            <a:ext cx="2883803" cy="371897"/>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5">
                    <a:lumMod val="50000"/>
                  </a:schemeClr>
                </a:solidFill>
                <a:latin typeface="微软雅黑" panose="020B0503020204020204" pitchFamily="34" charset="-122"/>
                <a:ea typeface="+mn-ea"/>
              </a:rPr>
              <a:t>计算最优值示例</a:t>
            </a:r>
          </a:p>
        </p:txBody>
      </p:sp>
      <p:sp>
        <p:nvSpPr>
          <p:cNvPr id="17" name="Rectangle 2">
            <a:extLst>
              <a:ext uri="{FF2B5EF4-FFF2-40B4-BE49-F238E27FC236}">
                <a16:creationId xmlns:a16="http://schemas.microsoft.com/office/drawing/2014/main" id="{13D23B25-4AB4-4193-B590-821CEFCCC7D1}"/>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4" name="图片 3">
            <a:extLst>
              <a:ext uri="{FF2B5EF4-FFF2-40B4-BE49-F238E27FC236}">
                <a16:creationId xmlns:a16="http://schemas.microsoft.com/office/drawing/2014/main" id="{E8AB0669-0B62-46D2-9209-42734953EC21}"/>
              </a:ext>
            </a:extLst>
          </p:cNvPr>
          <p:cNvPicPr>
            <a:picLocks noChangeAspect="1"/>
          </p:cNvPicPr>
          <p:nvPr/>
        </p:nvPicPr>
        <p:blipFill>
          <a:blip r:embed="rId3"/>
          <a:stretch>
            <a:fillRect/>
          </a:stretch>
        </p:blipFill>
        <p:spPr>
          <a:xfrm>
            <a:off x="1662112" y="1700808"/>
            <a:ext cx="5819775" cy="4267200"/>
          </a:xfrm>
          <a:prstGeom prst="rect">
            <a:avLst/>
          </a:prstGeom>
        </p:spPr>
      </p:pic>
    </p:spTree>
    <p:extLst>
      <p:ext uri="{BB962C8B-B14F-4D97-AF65-F5344CB8AC3E}">
        <p14:creationId xmlns:p14="http://schemas.microsoft.com/office/powerpoint/2010/main" val="23682075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5CCB4C9-42A6-4205-A5EA-201EA271AFF4}"/>
              </a:ext>
            </a:extLst>
          </p:cNvPr>
          <p:cNvSpPr txBox="1"/>
          <p:nvPr/>
        </p:nvSpPr>
        <p:spPr>
          <a:xfrm>
            <a:off x="683568" y="1052736"/>
            <a:ext cx="2883803" cy="371897"/>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5">
                    <a:lumMod val="50000"/>
                  </a:schemeClr>
                </a:solidFill>
                <a:latin typeface="微软雅黑" panose="020B0503020204020204" pitchFamily="34" charset="-122"/>
                <a:ea typeface="+mn-ea"/>
              </a:rPr>
              <a:t>计算最优值示例</a:t>
            </a:r>
          </a:p>
        </p:txBody>
      </p:sp>
      <p:sp>
        <p:nvSpPr>
          <p:cNvPr id="17" name="Rectangle 2">
            <a:extLst>
              <a:ext uri="{FF2B5EF4-FFF2-40B4-BE49-F238E27FC236}">
                <a16:creationId xmlns:a16="http://schemas.microsoft.com/office/drawing/2014/main" id="{13D23B25-4AB4-4193-B590-821CEFCCC7D1}"/>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D7A14C88-F186-4254-9C47-AA5FD9992811}"/>
              </a:ext>
            </a:extLst>
          </p:cNvPr>
          <p:cNvPicPr>
            <a:picLocks noChangeAspect="1"/>
          </p:cNvPicPr>
          <p:nvPr/>
        </p:nvPicPr>
        <p:blipFill>
          <a:blip r:embed="rId3"/>
          <a:stretch>
            <a:fillRect/>
          </a:stretch>
        </p:blipFill>
        <p:spPr>
          <a:xfrm>
            <a:off x="1763688" y="1424633"/>
            <a:ext cx="5046886" cy="4756541"/>
          </a:xfrm>
          <a:prstGeom prst="rect">
            <a:avLst/>
          </a:prstGeom>
        </p:spPr>
      </p:pic>
    </p:spTree>
    <p:extLst>
      <p:ext uri="{BB962C8B-B14F-4D97-AF65-F5344CB8AC3E}">
        <p14:creationId xmlns:p14="http://schemas.microsoft.com/office/powerpoint/2010/main" val="5691282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图片 7">
            <a:extLst>
              <a:ext uri="{FF2B5EF4-FFF2-40B4-BE49-F238E27FC236}">
                <a16:creationId xmlns:a16="http://schemas.microsoft.com/office/drawing/2014/main" id="{95390574-589C-4A17-BE61-672061D6C46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08149"/>
            <a:ext cx="6997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F3FCDFBB-BCFC-45D5-8ACB-0BF02A72250A}"/>
              </a:ext>
            </a:extLst>
          </p:cNvPr>
          <p:cNvSpPr txBox="1"/>
          <p:nvPr/>
        </p:nvSpPr>
        <p:spPr>
          <a:xfrm>
            <a:off x="611560" y="1139179"/>
            <a:ext cx="2883803" cy="371897"/>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5">
                    <a:lumMod val="50000"/>
                  </a:schemeClr>
                </a:solidFill>
                <a:latin typeface="微软雅黑" panose="020B0503020204020204" pitchFamily="34" charset="-122"/>
                <a:ea typeface="+mn-ea"/>
              </a:rPr>
              <a:t>计算最优值顺序</a:t>
            </a:r>
          </a:p>
        </p:txBody>
      </p:sp>
      <p:sp>
        <p:nvSpPr>
          <p:cNvPr id="8" name="Rectangle 2">
            <a:extLst>
              <a:ext uri="{FF2B5EF4-FFF2-40B4-BE49-F238E27FC236}">
                <a16:creationId xmlns:a16="http://schemas.microsoft.com/office/drawing/2014/main" id="{A617ED75-63BF-4525-B449-397EBCF1EB20}"/>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1435748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2F2351A-3CB0-4C62-A7EE-611676685679}"/>
              </a:ext>
            </a:extLst>
          </p:cNvPr>
          <p:cNvSpPr txBox="1"/>
          <p:nvPr/>
        </p:nvSpPr>
        <p:spPr>
          <a:xfrm>
            <a:off x="336550" y="860426"/>
            <a:ext cx="1128514" cy="342273"/>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2196" b="1">
                <a:solidFill>
                  <a:srgbClr val="FFFFFF"/>
                </a:solidFill>
                <a:latin typeface="微软雅黑" panose="020B0503020204020204" pitchFamily="34" charset="-122"/>
                <a:ea typeface="+mn-ea"/>
              </a:rPr>
              <a:t>算法实现</a:t>
            </a:r>
          </a:p>
        </p:txBody>
      </p:sp>
      <p:sp>
        <p:nvSpPr>
          <p:cNvPr id="26" name="Rectangle 2">
            <a:extLst>
              <a:ext uri="{FF2B5EF4-FFF2-40B4-BE49-F238E27FC236}">
                <a16:creationId xmlns:a16="http://schemas.microsoft.com/office/drawing/2014/main" id="{71E09B0E-95D2-4C10-A3B7-B762A61268A8}"/>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9DBECE44-3103-4F94-A6C3-73AC08DA3291}"/>
              </a:ext>
            </a:extLst>
          </p:cNvPr>
          <p:cNvPicPr>
            <a:picLocks noChangeAspect="1"/>
          </p:cNvPicPr>
          <p:nvPr/>
        </p:nvPicPr>
        <p:blipFill>
          <a:blip r:embed="rId3"/>
          <a:stretch>
            <a:fillRect/>
          </a:stretch>
        </p:blipFill>
        <p:spPr>
          <a:xfrm>
            <a:off x="59075" y="1357461"/>
            <a:ext cx="9025850" cy="4737241"/>
          </a:xfrm>
          <a:prstGeom prst="rect">
            <a:avLst/>
          </a:prstGeom>
        </p:spPr>
      </p:pic>
      <p:sp>
        <p:nvSpPr>
          <p:cNvPr id="27" name="文本框 26">
            <a:extLst>
              <a:ext uri="{FF2B5EF4-FFF2-40B4-BE49-F238E27FC236}">
                <a16:creationId xmlns:a16="http://schemas.microsoft.com/office/drawing/2014/main" id="{AA1D2741-49CD-4586-AE58-C22F0BF7B7D7}"/>
              </a:ext>
            </a:extLst>
          </p:cNvPr>
          <p:cNvSpPr txBox="1"/>
          <p:nvPr/>
        </p:nvSpPr>
        <p:spPr>
          <a:xfrm>
            <a:off x="683568" y="985564"/>
            <a:ext cx="1647887" cy="371897"/>
          </a:xfrm>
          <a:prstGeom prst="rect">
            <a:avLst/>
          </a:prstGeom>
          <a:noFill/>
        </p:spPr>
        <p:txBody>
          <a:bodyPr wrap="none" lIns="0" tIns="0" rIns="0" bIns="0">
            <a:spAutoFit/>
          </a:bodyPr>
          <a:lstStyle/>
          <a:p>
            <a:pPr fontAlgn="auto">
              <a:lnSpc>
                <a:spcPts val="2879"/>
              </a:lnSpc>
              <a:spcBef>
                <a:spcPts val="0"/>
              </a:spcBef>
              <a:spcAft>
                <a:spcPts val="0"/>
              </a:spcAft>
              <a:tabLst>
                <a:tab pos="317492" algn="l"/>
                <a:tab pos="1346166" algn="l"/>
                <a:tab pos="3517812" algn="l"/>
              </a:tabLst>
              <a:defRPr/>
            </a:pPr>
            <a:r>
              <a:rPr lang="zh-CN" altLang="en-US" sz="3200" b="1" dirty="0">
                <a:solidFill>
                  <a:schemeClr val="accent5">
                    <a:lumMod val="50000"/>
                  </a:schemeClr>
                </a:solidFill>
                <a:latin typeface="微软雅黑" panose="020B0503020204020204" pitchFamily="34" charset="-122"/>
                <a:ea typeface="+mn-ea"/>
              </a:rPr>
              <a:t>算法实现</a:t>
            </a:r>
            <a:endParaRPr lang="zh-CN" altLang="en-US" sz="2000" dirty="0">
              <a:solidFill>
                <a:schemeClr val="accent5">
                  <a:lumMod val="50000"/>
                </a:schemeClr>
              </a:solidFill>
              <a:latin typeface="Times New Roman" panose="02020603050405020304" pitchFamily="18" charset="0"/>
              <a:ea typeface="+mn-ea"/>
            </a:endParaRPr>
          </a:p>
        </p:txBody>
      </p:sp>
    </p:spTree>
    <p:extLst>
      <p:ext uri="{BB962C8B-B14F-4D97-AF65-F5344CB8AC3E}">
        <p14:creationId xmlns:p14="http://schemas.microsoft.com/office/powerpoint/2010/main" val="7111763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4FC43FE-3851-4992-8B07-72837783CA99}"/>
              </a:ext>
            </a:extLst>
          </p:cNvPr>
          <p:cNvSpPr txBox="1"/>
          <p:nvPr/>
        </p:nvSpPr>
        <p:spPr>
          <a:xfrm>
            <a:off x="446090" y="1655764"/>
            <a:ext cx="8302556" cy="738664"/>
          </a:xfrm>
          <a:prstGeom prst="rect">
            <a:avLst/>
          </a:prstGeom>
          <a:noFill/>
        </p:spPr>
        <p:txBody>
          <a:bodyPr wrap="square" lIns="0" tIns="0" rIns="0" bIns="0">
            <a:spAutoFit/>
          </a:bodyPr>
          <a:lstStyle/>
          <a:p>
            <a:pPr fontAlgn="auto">
              <a:spcBef>
                <a:spcPts val="0"/>
              </a:spcBef>
              <a:spcAft>
                <a:spcPts val="0"/>
              </a:spcAft>
              <a:defRPr/>
            </a:pPr>
            <a:r>
              <a:rPr lang="zh-CN" altLang="en-US" sz="2400" dirty="0">
                <a:solidFill>
                  <a:srgbClr val="000000"/>
                </a:solidFill>
                <a:latin typeface="Cambria Math" panose="02040503050406030204" pitchFamily="18" charset="0"/>
                <a:ea typeface="+mn-ea"/>
              </a:rPr>
              <a:t>𝑚</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Cambria Math" panose="02040503050406030204" pitchFamily="18" charset="0"/>
                <a:ea typeface="+mn-ea"/>
              </a:rPr>
              <a:t>𝑖</a:t>
            </a:r>
            <a:r>
              <a:rPr lang="en-US" altLang="zh-CN" sz="2400" dirty="0">
                <a:solidFill>
                  <a:srgbClr val="000000"/>
                </a:solidFill>
                <a:latin typeface="Cambria Math" panose="02040503050406030204" pitchFamily="18" charset="0"/>
                <a:ea typeface="+mn-ea"/>
              </a:rPr>
              <a:t>, </a:t>
            </a:r>
            <a:r>
              <a:rPr lang="zh-CN" altLang="en-US" sz="2400" dirty="0">
                <a:solidFill>
                  <a:srgbClr val="000000"/>
                </a:solidFill>
                <a:latin typeface="Cambria Math" panose="02040503050406030204" pitchFamily="18" charset="0"/>
                <a:ea typeface="+mn-ea"/>
              </a:rPr>
              <a:t>𝑗</a:t>
            </a:r>
            <a:r>
              <a:rPr lang="en-US" altLang="zh-CN" sz="2400" dirty="0">
                <a:solidFill>
                  <a:srgbClr val="000000"/>
                </a:solidFill>
                <a:latin typeface="Cambria Math" panose="02040503050406030204" pitchFamily="18" charset="0"/>
                <a:ea typeface="+mn-ea"/>
              </a:rPr>
              <a:t>)</a:t>
            </a:r>
            <a:r>
              <a:rPr lang="zh-CN" altLang="en-US" sz="2400" dirty="0">
                <a:solidFill>
                  <a:srgbClr val="000000"/>
                </a:solidFill>
                <a:latin typeface="微软雅黑" panose="020B0503020204020204" pitchFamily="34" charset="-122"/>
                <a:ea typeface="+mn-ea"/>
              </a:rPr>
              <a:t>只是计算了最优值，但是</a:t>
            </a:r>
            <a:r>
              <a:rPr lang="zh-CN" altLang="en-US" sz="2400" b="1" dirty="0">
                <a:solidFill>
                  <a:srgbClr val="F77A2D"/>
                </a:solidFill>
                <a:latin typeface="微软雅黑" panose="020B0503020204020204" pitchFamily="34" charset="-122"/>
                <a:ea typeface="+mn-ea"/>
              </a:rPr>
              <a:t>没有</a:t>
            </a:r>
            <a:r>
              <a:rPr lang="zh-CN" altLang="en-US" sz="2400" dirty="0">
                <a:solidFill>
                  <a:srgbClr val="000000"/>
                </a:solidFill>
                <a:latin typeface="微软雅黑" panose="020B0503020204020204" pitchFamily="34" charset="-122"/>
                <a:ea typeface="+mn-ea"/>
              </a:rPr>
              <a:t>给出</a:t>
            </a:r>
            <a:r>
              <a:rPr lang="zh-CN" altLang="en-US" sz="2400" b="1" dirty="0">
                <a:solidFill>
                  <a:srgbClr val="000000"/>
                </a:solidFill>
                <a:latin typeface="微软雅黑" panose="020B0503020204020204" pitchFamily="34" charset="-122"/>
                <a:ea typeface="+mn-ea"/>
              </a:rPr>
              <a:t>最优解</a:t>
            </a:r>
            <a:r>
              <a:rPr lang="zh-CN" altLang="en-US" sz="2400" dirty="0">
                <a:solidFill>
                  <a:srgbClr val="000000"/>
                </a:solidFill>
                <a:latin typeface="Times New Roman" panose="02020603050405020304" pitchFamily="18" charset="0"/>
                <a:ea typeface="+mn-ea"/>
              </a:rPr>
              <a:t>，</a:t>
            </a:r>
            <a:r>
              <a:rPr lang="zh-CN" altLang="en-US" sz="2400" dirty="0">
                <a:solidFill>
                  <a:srgbClr val="000000"/>
                </a:solidFill>
                <a:latin typeface="微软雅黑" panose="020B0503020204020204" pitchFamily="34" charset="-122"/>
                <a:ea typeface="+mn-ea"/>
              </a:rPr>
              <a:t>也就是说还不知道</a:t>
            </a:r>
            <a:r>
              <a:rPr lang="zh-CN" altLang="en-US" sz="2400" b="1" dirty="0">
                <a:solidFill>
                  <a:srgbClr val="215968"/>
                </a:solidFill>
                <a:latin typeface="微软雅黑" panose="020B0503020204020204" pitchFamily="34" charset="-122"/>
                <a:ea typeface="+mn-ea"/>
              </a:rPr>
              <a:t>完全</a:t>
            </a:r>
            <a:r>
              <a:rPr lang="zh-CN" altLang="en-US" sz="2400" b="1" dirty="0">
                <a:solidFill>
                  <a:srgbClr val="215968"/>
                </a:solidFill>
                <a:latin typeface="微软雅黑" panose="020B0503020204020204" pitchFamily="34" charset="-122"/>
              </a:rPr>
              <a:t>加括号方案</a:t>
            </a:r>
            <a:r>
              <a:rPr lang="zh-CN" altLang="en-US" sz="2400" dirty="0">
                <a:solidFill>
                  <a:srgbClr val="215968"/>
                </a:solidFill>
                <a:latin typeface="微软雅黑" panose="020B0503020204020204" pitchFamily="34" charset="-122"/>
              </a:rPr>
              <a:t>？</a:t>
            </a:r>
            <a:endParaRPr lang="zh-CN" altLang="en-US" sz="2400" b="1" dirty="0">
              <a:solidFill>
                <a:srgbClr val="215968"/>
              </a:solidFill>
              <a:latin typeface="微软雅黑" panose="020B0503020204020204" pitchFamily="34" charset="-122"/>
              <a:ea typeface="+mn-ea"/>
            </a:endParaRPr>
          </a:p>
        </p:txBody>
      </p:sp>
      <p:sp>
        <p:nvSpPr>
          <p:cNvPr id="14" name="Rectangle 2">
            <a:extLst>
              <a:ext uri="{FF2B5EF4-FFF2-40B4-BE49-F238E27FC236}">
                <a16:creationId xmlns:a16="http://schemas.microsoft.com/office/drawing/2014/main" id="{A8C6C880-3D7C-461E-B232-7C077E784590}"/>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sp>
        <p:nvSpPr>
          <p:cNvPr id="15" name="文本框 14">
            <a:extLst>
              <a:ext uri="{FF2B5EF4-FFF2-40B4-BE49-F238E27FC236}">
                <a16:creationId xmlns:a16="http://schemas.microsoft.com/office/drawing/2014/main" id="{87ADD13A-5B7E-44DA-887B-2940FDC8451E}"/>
              </a:ext>
            </a:extLst>
          </p:cNvPr>
          <p:cNvSpPr txBox="1"/>
          <p:nvPr/>
        </p:nvSpPr>
        <p:spPr>
          <a:xfrm>
            <a:off x="683568" y="985564"/>
            <a:ext cx="2059859" cy="371897"/>
          </a:xfrm>
          <a:prstGeom prst="rect">
            <a:avLst/>
          </a:prstGeom>
          <a:noFill/>
        </p:spPr>
        <p:txBody>
          <a:bodyPr wrap="none" lIns="0" tIns="0" rIns="0" bIns="0">
            <a:spAutoFit/>
          </a:bodyPr>
          <a:lstStyle/>
          <a:p>
            <a:pPr fontAlgn="auto">
              <a:lnSpc>
                <a:spcPts val="2879"/>
              </a:lnSpc>
              <a:spcBef>
                <a:spcPts val="0"/>
              </a:spcBef>
              <a:spcAft>
                <a:spcPts val="0"/>
              </a:spcAft>
              <a:tabLst>
                <a:tab pos="317492" algn="l"/>
                <a:tab pos="1346166" algn="l"/>
                <a:tab pos="3517812" algn="l"/>
              </a:tabLst>
              <a:defRPr/>
            </a:pPr>
            <a:r>
              <a:rPr lang="zh-CN" altLang="en-US" sz="3200" b="1" dirty="0">
                <a:solidFill>
                  <a:schemeClr val="accent5">
                    <a:lumMod val="50000"/>
                  </a:schemeClr>
                </a:solidFill>
                <a:latin typeface="微软雅黑" panose="020B0503020204020204" pitchFamily="34" charset="-122"/>
                <a:ea typeface="+mn-ea"/>
              </a:rPr>
              <a:t>构造最优解</a:t>
            </a:r>
            <a:endParaRPr lang="zh-CN" altLang="en-US" sz="2000" dirty="0">
              <a:solidFill>
                <a:schemeClr val="accent5">
                  <a:lumMod val="50000"/>
                </a:schemeClr>
              </a:solidFill>
              <a:latin typeface="Times New Roman" panose="02020603050405020304" pitchFamily="18" charset="0"/>
              <a:ea typeface="+mn-ea"/>
            </a:endParaRPr>
          </a:p>
        </p:txBody>
      </p:sp>
      <p:pic>
        <p:nvPicPr>
          <p:cNvPr id="3" name="图片 2">
            <a:extLst>
              <a:ext uri="{FF2B5EF4-FFF2-40B4-BE49-F238E27FC236}">
                <a16:creationId xmlns:a16="http://schemas.microsoft.com/office/drawing/2014/main" id="{2E3D1973-7D9C-47B6-B984-BE18BC4F4CDF}"/>
              </a:ext>
            </a:extLst>
          </p:cNvPr>
          <p:cNvPicPr>
            <a:picLocks noChangeAspect="1"/>
          </p:cNvPicPr>
          <p:nvPr/>
        </p:nvPicPr>
        <p:blipFill>
          <a:blip r:embed="rId3"/>
          <a:stretch>
            <a:fillRect/>
          </a:stretch>
        </p:blipFill>
        <p:spPr>
          <a:xfrm>
            <a:off x="755800" y="2394428"/>
            <a:ext cx="7632400" cy="3719476"/>
          </a:xfrm>
          <a:prstGeom prst="rect">
            <a:avLst/>
          </a:prstGeom>
        </p:spPr>
      </p:pic>
    </p:spTree>
    <p:extLst>
      <p:ext uri="{BB962C8B-B14F-4D97-AF65-F5344CB8AC3E}">
        <p14:creationId xmlns:p14="http://schemas.microsoft.com/office/powerpoint/2010/main" val="1351234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0DF5AC52-5359-42F6-918E-503987CAE974}"/>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7" name="图片 6">
            <a:extLst>
              <a:ext uri="{FF2B5EF4-FFF2-40B4-BE49-F238E27FC236}">
                <a16:creationId xmlns:a16="http://schemas.microsoft.com/office/drawing/2014/main" id="{C996C802-2AB9-4DD7-BD40-BF136EF1D501}"/>
              </a:ext>
            </a:extLst>
          </p:cNvPr>
          <p:cNvPicPr>
            <a:picLocks noChangeAspect="1"/>
          </p:cNvPicPr>
          <p:nvPr/>
        </p:nvPicPr>
        <p:blipFill>
          <a:blip r:embed="rId3"/>
          <a:stretch>
            <a:fillRect/>
          </a:stretch>
        </p:blipFill>
        <p:spPr>
          <a:xfrm>
            <a:off x="128525" y="1042232"/>
            <a:ext cx="8886950" cy="4979056"/>
          </a:xfrm>
          <a:prstGeom prst="rect">
            <a:avLst/>
          </a:prstGeom>
        </p:spPr>
      </p:pic>
    </p:spTree>
    <p:extLst>
      <p:ext uri="{BB962C8B-B14F-4D97-AF65-F5344CB8AC3E}">
        <p14:creationId xmlns:p14="http://schemas.microsoft.com/office/powerpoint/2010/main" val="31893972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31C7B0B0-B26F-42EB-808F-3B9D18B00F14}"/>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8862B93D-55A8-4F28-8CBF-F318C5146119}"/>
              </a:ext>
            </a:extLst>
          </p:cNvPr>
          <p:cNvPicPr>
            <a:picLocks noChangeAspect="1"/>
          </p:cNvPicPr>
          <p:nvPr/>
        </p:nvPicPr>
        <p:blipFill>
          <a:blip r:embed="rId3"/>
          <a:stretch>
            <a:fillRect/>
          </a:stretch>
        </p:blipFill>
        <p:spPr>
          <a:xfrm>
            <a:off x="0" y="1340768"/>
            <a:ext cx="9144000" cy="4835769"/>
          </a:xfrm>
          <a:prstGeom prst="rect">
            <a:avLst/>
          </a:prstGeom>
        </p:spPr>
      </p:pic>
      <p:sp>
        <p:nvSpPr>
          <p:cNvPr id="12" name="文本框 11">
            <a:extLst>
              <a:ext uri="{FF2B5EF4-FFF2-40B4-BE49-F238E27FC236}">
                <a16:creationId xmlns:a16="http://schemas.microsoft.com/office/drawing/2014/main" id="{66C8C779-6456-477B-A49B-FA9BB304B3FE}"/>
              </a:ext>
            </a:extLst>
          </p:cNvPr>
          <p:cNvSpPr txBox="1"/>
          <p:nvPr/>
        </p:nvSpPr>
        <p:spPr>
          <a:xfrm>
            <a:off x="683568" y="985564"/>
            <a:ext cx="3552254" cy="371897"/>
          </a:xfrm>
          <a:prstGeom prst="rect">
            <a:avLst/>
          </a:prstGeom>
          <a:noFill/>
        </p:spPr>
        <p:txBody>
          <a:bodyPr wrap="none" lIns="0" tIns="0" rIns="0" bIns="0">
            <a:spAutoFit/>
          </a:bodyPr>
          <a:lstStyle/>
          <a:p>
            <a:pPr fontAlgn="auto">
              <a:lnSpc>
                <a:spcPts val="2879"/>
              </a:lnSpc>
              <a:spcBef>
                <a:spcPts val="0"/>
              </a:spcBef>
              <a:spcAft>
                <a:spcPts val="0"/>
              </a:spcAft>
              <a:tabLst>
                <a:tab pos="317492" algn="l"/>
                <a:tab pos="1346166" algn="l"/>
                <a:tab pos="3517812" algn="l"/>
              </a:tabLst>
              <a:defRPr/>
            </a:pPr>
            <a:r>
              <a:rPr lang="zh-CN" altLang="en-US" sz="3200" b="1" dirty="0">
                <a:solidFill>
                  <a:schemeClr val="accent5">
                    <a:lumMod val="50000"/>
                  </a:schemeClr>
                </a:solidFill>
                <a:latin typeface="微软雅黑" panose="020B0503020204020204" pitchFamily="34" charset="-122"/>
                <a:ea typeface="+mn-ea"/>
              </a:rPr>
              <a:t>递归方法	</a:t>
            </a:r>
            <a:endParaRPr lang="zh-CN" altLang="en-US" sz="2000" dirty="0">
              <a:solidFill>
                <a:schemeClr val="accent5">
                  <a:lumMod val="50000"/>
                </a:schemeClr>
              </a:solidFill>
              <a:latin typeface="Times New Roman" panose="02020603050405020304" pitchFamily="18" charset="0"/>
              <a:ea typeface="+mn-ea"/>
            </a:endParaRPr>
          </a:p>
        </p:txBody>
      </p:sp>
    </p:spTree>
    <p:extLst>
      <p:ext uri="{BB962C8B-B14F-4D97-AF65-F5344CB8AC3E}">
        <p14:creationId xmlns:p14="http://schemas.microsoft.com/office/powerpoint/2010/main" val="11624327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09E697D7-B2FA-4CD2-8222-B71F18AF9883}"/>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C396DDB4-F3DE-4D72-8A7C-6C5E7131207B}"/>
              </a:ext>
            </a:extLst>
          </p:cNvPr>
          <p:cNvPicPr>
            <a:picLocks noChangeAspect="1"/>
          </p:cNvPicPr>
          <p:nvPr/>
        </p:nvPicPr>
        <p:blipFill>
          <a:blip r:embed="rId3"/>
          <a:stretch>
            <a:fillRect/>
          </a:stretch>
        </p:blipFill>
        <p:spPr>
          <a:xfrm>
            <a:off x="0" y="1916832"/>
            <a:ext cx="9144000" cy="4198925"/>
          </a:xfrm>
          <a:prstGeom prst="rect">
            <a:avLst/>
          </a:prstGeom>
        </p:spPr>
      </p:pic>
      <p:sp>
        <p:nvSpPr>
          <p:cNvPr id="16" name="文本框 15">
            <a:extLst>
              <a:ext uri="{FF2B5EF4-FFF2-40B4-BE49-F238E27FC236}">
                <a16:creationId xmlns:a16="http://schemas.microsoft.com/office/drawing/2014/main" id="{8A857C8F-92F8-40F5-BA58-F1711ABB9A0F}"/>
              </a:ext>
            </a:extLst>
          </p:cNvPr>
          <p:cNvSpPr txBox="1"/>
          <p:nvPr/>
        </p:nvSpPr>
        <p:spPr>
          <a:xfrm>
            <a:off x="683568" y="985564"/>
            <a:ext cx="3552254" cy="371897"/>
          </a:xfrm>
          <a:prstGeom prst="rect">
            <a:avLst/>
          </a:prstGeom>
          <a:noFill/>
        </p:spPr>
        <p:txBody>
          <a:bodyPr wrap="none" lIns="0" tIns="0" rIns="0" bIns="0">
            <a:spAutoFit/>
          </a:bodyPr>
          <a:lstStyle/>
          <a:p>
            <a:pPr fontAlgn="auto">
              <a:lnSpc>
                <a:spcPts val="2879"/>
              </a:lnSpc>
              <a:spcBef>
                <a:spcPts val="0"/>
              </a:spcBef>
              <a:spcAft>
                <a:spcPts val="0"/>
              </a:spcAft>
              <a:tabLst>
                <a:tab pos="317492" algn="l"/>
                <a:tab pos="1346166" algn="l"/>
                <a:tab pos="3517812" algn="l"/>
              </a:tabLst>
              <a:defRPr/>
            </a:pPr>
            <a:r>
              <a:rPr lang="zh-CN" altLang="en-US" sz="3200" b="1" dirty="0">
                <a:solidFill>
                  <a:schemeClr val="accent5">
                    <a:lumMod val="50000"/>
                  </a:schemeClr>
                </a:solidFill>
                <a:latin typeface="微软雅黑" panose="020B0503020204020204" pitchFamily="34" charset="-122"/>
                <a:ea typeface="+mn-ea"/>
              </a:rPr>
              <a:t>递归过程	</a:t>
            </a:r>
            <a:endParaRPr lang="zh-CN" altLang="en-US" sz="2000" dirty="0">
              <a:solidFill>
                <a:schemeClr val="accent5">
                  <a:lumMod val="50000"/>
                </a:schemeClr>
              </a:solidFill>
              <a:latin typeface="Times New Roman" panose="02020603050405020304" pitchFamily="18" charset="0"/>
              <a:ea typeface="+mn-ea"/>
            </a:endParaRPr>
          </a:p>
        </p:txBody>
      </p:sp>
    </p:spTree>
    <p:extLst>
      <p:ext uri="{BB962C8B-B14F-4D97-AF65-F5344CB8AC3E}">
        <p14:creationId xmlns:p14="http://schemas.microsoft.com/office/powerpoint/2010/main" val="30542111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63962CF-4BC3-44C4-9D7C-A9DD97951E0E}"/>
              </a:ext>
            </a:extLst>
          </p:cNvPr>
          <p:cNvSpPr txBox="1"/>
          <p:nvPr/>
        </p:nvSpPr>
        <p:spPr>
          <a:xfrm>
            <a:off x="755576" y="1638298"/>
            <a:ext cx="8117209" cy="1592744"/>
          </a:xfrm>
          <a:prstGeom prst="rect">
            <a:avLst/>
          </a:prstGeom>
          <a:noFill/>
        </p:spPr>
        <p:txBody>
          <a:bodyPr wrap="square" lIns="0" tIns="0" rIns="0" bIns="0">
            <a:spAutoFit/>
          </a:bodyPr>
          <a:lstStyle/>
          <a:p>
            <a:pPr fontAlgn="auto">
              <a:lnSpc>
                <a:spcPct val="150000"/>
              </a:lnSpc>
              <a:spcBef>
                <a:spcPts val="0"/>
              </a:spcBef>
              <a:spcAft>
                <a:spcPts val="0"/>
              </a:spcAft>
              <a:tabLst>
                <a:tab pos="342891" algn="l"/>
              </a:tabLst>
              <a:defRPr/>
            </a:pPr>
            <a:r>
              <a:rPr lang="zh-CN" altLang="en-US" sz="2400" dirty="0">
                <a:solidFill>
                  <a:srgbClr val="000000"/>
                </a:solidFill>
                <a:latin typeface="Wingdings" panose="05000000000000000000" pitchFamily="2" charset="2"/>
                <a:ea typeface="+mn-ea"/>
              </a:rPr>
              <a:t> </a:t>
            </a:r>
            <a:r>
              <a:rPr lang="zh-CN" altLang="en-US" sz="2400" dirty="0">
                <a:solidFill>
                  <a:srgbClr val="000000"/>
                </a:solidFill>
                <a:latin typeface="微软雅黑" panose="020B0503020204020204" pitchFamily="34" charset="-122"/>
                <a:ea typeface="+mn-ea"/>
              </a:rPr>
              <a:t>备忘录方法</a:t>
            </a:r>
            <a:r>
              <a:rPr lang="zh-CN" altLang="en-US" sz="2400" b="1" dirty="0">
                <a:solidFill>
                  <a:srgbClr val="215968"/>
                </a:solidFill>
                <a:latin typeface="微软雅黑" panose="020B0503020204020204" pitchFamily="34" charset="-122"/>
                <a:ea typeface="+mn-ea"/>
              </a:rPr>
              <a:t>用表格保存</a:t>
            </a:r>
            <a:r>
              <a:rPr lang="zh-CN" altLang="en-US" sz="2400" dirty="0">
                <a:solidFill>
                  <a:srgbClr val="000000"/>
                </a:solidFill>
                <a:latin typeface="微软雅黑" panose="020B0503020204020204" pitchFamily="34" charset="-122"/>
                <a:ea typeface="+mn-ea"/>
              </a:rPr>
              <a:t>已解决的子问题的</a:t>
            </a:r>
            <a:r>
              <a:rPr lang="zh-CN" altLang="en-US" sz="2400" b="1" dirty="0">
                <a:solidFill>
                  <a:srgbClr val="215968"/>
                </a:solidFill>
                <a:latin typeface="微软雅黑" panose="020B0503020204020204" pitchFamily="34" charset="-122"/>
                <a:ea typeface="+mn-ea"/>
              </a:rPr>
              <a:t>答案</a:t>
            </a:r>
            <a:r>
              <a:rPr lang="zh-CN" altLang="en-US" sz="2400" dirty="0">
                <a:solidFill>
                  <a:srgbClr val="000000"/>
                </a:solidFill>
                <a:latin typeface="微软雅黑" panose="020B0503020204020204" pitchFamily="34" charset="-122"/>
                <a:ea typeface="+mn-ea"/>
              </a:rPr>
              <a:t>，在下次需要解决此问题时，只要从表格中</a:t>
            </a:r>
            <a:r>
              <a:rPr lang="zh-CN" altLang="en-US" sz="2400" b="1" dirty="0">
                <a:solidFill>
                  <a:srgbClr val="215968"/>
                </a:solidFill>
                <a:latin typeface="微软雅黑" panose="020B0503020204020204" pitchFamily="34" charset="-122"/>
                <a:ea typeface="+mn-ea"/>
              </a:rPr>
              <a:t>提取答案</a:t>
            </a:r>
            <a:r>
              <a:rPr lang="zh-CN" altLang="en-US" sz="2400" dirty="0">
                <a:solidFill>
                  <a:srgbClr val="000000"/>
                </a:solidFill>
                <a:latin typeface="微软雅黑" panose="020B0503020204020204" pitchFamily="34" charset="-122"/>
                <a:ea typeface="+mn-ea"/>
              </a:rPr>
              <a:t>即可，而不需要重新计算；如果没有求解，则递归调用求解过程进行计算。</a:t>
            </a:r>
          </a:p>
        </p:txBody>
      </p:sp>
      <p:sp>
        <p:nvSpPr>
          <p:cNvPr id="10" name="文本框 9">
            <a:extLst>
              <a:ext uri="{FF2B5EF4-FFF2-40B4-BE49-F238E27FC236}">
                <a16:creationId xmlns:a16="http://schemas.microsoft.com/office/drawing/2014/main" id="{98AE0934-E253-4021-9630-68459F490EED}"/>
              </a:ext>
            </a:extLst>
          </p:cNvPr>
          <p:cNvSpPr txBox="1"/>
          <p:nvPr/>
        </p:nvSpPr>
        <p:spPr>
          <a:xfrm>
            <a:off x="755576" y="3670298"/>
            <a:ext cx="8113689" cy="2146742"/>
          </a:xfrm>
          <a:prstGeom prst="rect">
            <a:avLst/>
          </a:prstGeom>
          <a:noFill/>
        </p:spPr>
        <p:txBody>
          <a:bodyPr wrap="square" lIns="0" tIns="0" rIns="0" bIns="0">
            <a:spAutoFit/>
          </a:bodyPr>
          <a:lstStyle/>
          <a:p>
            <a:pPr fontAlgn="auto">
              <a:lnSpc>
                <a:spcPct val="150000"/>
              </a:lnSpc>
              <a:spcBef>
                <a:spcPts val="0"/>
              </a:spcBef>
              <a:spcAft>
                <a:spcPts val="0"/>
              </a:spcAft>
              <a:tabLst>
                <a:tab pos="342891" algn="l"/>
              </a:tabLst>
              <a:defRPr/>
            </a:pPr>
            <a:r>
              <a:rPr lang="zh-CN" altLang="en-US" sz="2400" dirty="0">
                <a:solidFill>
                  <a:srgbClr val="000000"/>
                </a:solidFill>
                <a:latin typeface="Wingdings" panose="05000000000000000000" pitchFamily="2" charset="2"/>
                <a:ea typeface="+mn-ea"/>
              </a:rPr>
              <a:t> </a:t>
            </a:r>
            <a:r>
              <a:rPr lang="zh-CN" altLang="en-US" sz="2400" dirty="0">
                <a:solidFill>
                  <a:srgbClr val="000000"/>
                </a:solidFill>
                <a:latin typeface="微软雅黑" panose="020B0503020204020204" pitchFamily="34" charset="-122"/>
                <a:ea typeface="+mn-ea"/>
              </a:rPr>
              <a:t>备忘录方法的控制结构与直接递归方法的控制结构相同，</a:t>
            </a:r>
            <a:r>
              <a:rPr lang="zh-CN" altLang="en-US" sz="2400" b="1" dirty="0">
                <a:solidFill>
                  <a:srgbClr val="215968"/>
                </a:solidFill>
                <a:latin typeface="微软雅黑" panose="020B0503020204020204" pitchFamily="34" charset="-122"/>
                <a:ea typeface="+mn-ea"/>
              </a:rPr>
              <a:t>自顶向下</a:t>
            </a:r>
            <a:r>
              <a:rPr lang="zh-CN" altLang="en-US" sz="2400" dirty="0">
                <a:solidFill>
                  <a:srgbClr val="000000"/>
                </a:solidFill>
                <a:latin typeface="微软雅黑" panose="020B0503020204020204" pitchFamily="34" charset="-122"/>
                <a:ea typeface="+mn-ea"/>
              </a:rPr>
              <a:t>的处理，程序简单；区别在于备忘录方法</a:t>
            </a:r>
            <a:r>
              <a:rPr lang="zh-CN" altLang="en-US" sz="2400" b="1" dirty="0">
                <a:solidFill>
                  <a:srgbClr val="215968"/>
                </a:solidFill>
                <a:latin typeface="微软雅黑" panose="020B0503020204020204" pitchFamily="34" charset="-122"/>
                <a:ea typeface="+mn-ea"/>
              </a:rPr>
              <a:t>为每个求解过的子问题建立了备忘录</a:t>
            </a:r>
            <a:r>
              <a:rPr lang="zh-CN" altLang="en-US" sz="2400" dirty="0">
                <a:solidFill>
                  <a:srgbClr val="000000"/>
                </a:solidFill>
                <a:latin typeface="微软雅黑" panose="020B0503020204020204" pitchFamily="34" charset="-122"/>
                <a:ea typeface="+mn-ea"/>
              </a:rPr>
              <a:t>以备需要时查看，避免了相同子问题的重复求解。</a:t>
            </a:r>
          </a:p>
        </p:txBody>
      </p:sp>
      <p:sp>
        <p:nvSpPr>
          <p:cNvPr id="11" name="Rectangle 2">
            <a:extLst>
              <a:ext uri="{FF2B5EF4-FFF2-40B4-BE49-F238E27FC236}">
                <a16:creationId xmlns:a16="http://schemas.microsoft.com/office/drawing/2014/main" id="{8C84D613-E25C-45FB-A97F-20EE013612D4}"/>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sp>
        <p:nvSpPr>
          <p:cNvPr id="12" name="文本框 11">
            <a:extLst>
              <a:ext uri="{FF2B5EF4-FFF2-40B4-BE49-F238E27FC236}">
                <a16:creationId xmlns:a16="http://schemas.microsoft.com/office/drawing/2014/main" id="{2B676DC3-DCB6-41E7-8929-62D551F402DA}"/>
              </a:ext>
            </a:extLst>
          </p:cNvPr>
          <p:cNvSpPr txBox="1"/>
          <p:nvPr/>
        </p:nvSpPr>
        <p:spPr>
          <a:xfrm>
            <a:off x="721832" y="1076397"/>
            <a:ext cx="2059859" cy="371897"/>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5">
                    <a:lumMod val="50000"/>
                  </a:schemeClr>
                </a:solidFill>
                <a:latin typeface="微软雅黑" panose="020B0503020204020204" pitchFamily="34" charset="-122"/>
                <a:ea typeface="+mn-ea"/>
              </a:rPr>
              <a:t>备忘录方法</a:t>
            </a:r>
          </a:p>
        </p:txBody>
      </p:sp>
    </p:spTree>
    <p:extLst>
      <p:ext uri="{BB962C8B-B14F-4D97-AF65-F5344CB8AC3E}">
        <p14:creationId xmlns:p14="http://schemas.microsoft.com/office/powerpoint/2010/main" val="1842436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4F0C9-A42D-E4D2-E9C3-421F299D97B7}"/>
            </a:ext>
          </a:extLst>
        </p:cNvPr>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899DB863-9675-6591-E4A7-A24E011876B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3B275B-1079-4C84-A3BE-5E2842457452}" type="slidenum">
              <a:rPr kumimoji="0" lang="zh-CN" altLang="en-US" sz="1400" smtClean="0"/>
              <a:pPr>
                <a:spcBef>
                  <a:spcPct val="0"/>
                </a:spcBef>
                <a:buClrTx/>
                <a:buSzTx/>
                <a:buFontTx/>
                <a:buNone/>
              </a:pPr>
              <a:t>13</a:t>
            </a:fld>
            <a:endParaRPr kumimoji="0" lang="en-US" altLang="zh-CN" sz="1400"/>
          </a:p>
        </p:txBody>
      </p:sp>
      <p:sp>
        <p:nvSpPr>
          <p:cNvPr id="9219" name="Rectangle 2">
            <a:extLst>
              <a:ext uri="{FF2B5EF4-FFF2-40B4-BE49-F238E27FC236}">
                <a16:creationId xmlns:a16="http://schemas.microsoft.com/office/drawing/2014/main" id="{80D0BE3C-3495-A8D0-3902-D11956D3DE28}"/>
              </a:ext>
            </a:extLst>
          </p:cNvPr>
          <p:cNvSpPr>
            <a:spLocks noGrp="1" noChangeArrowheads="1"/>
          </p:cNvSpPr>
          <p:nvPr>
            <p:ph type="title" idx="4294967295"/>
          </p:nvPr>
        </p:nvSpPr>
        <p:spPr>
          <a:xfrm>
            <a:off x="467544" y="365125"/>
            <a:ext cx="7886700" cy="1325563"/>
          </a:xfrm>
        </p:spPr>
        <p:txBody>
          <a:bodyPr/>
          <a:lstStyle/>
          <a:p>
            <a:pPr eaLnBrk="1" hangingPunct="1"/>
            <a:r>
              <a:rPr lang="zh-CN" altLang="en-US" dirty="0"/>
              <a:t>动态规划应用</a:t>
            </a:r>
          </a:p>
        </p:txBody>
      </p:sp>
      <p:sp>
        <p:nvSpPr>
          <p:cNvPr id="3" name="文本框 2">
            <a:extLst>
              <a:ext uri="{FF2B5EF4-FFF2-40B4-BE49-F238E27FC236}">
                <a16:creationId xmlns:a16="http://schemas.microsoft.com/office/drawing/2014/main" id="{220DE4A1-1E80-70B6-3405-0B6FF622CC0E}"/>
              </a:ext>
            </a:extLst>
          </p:cNvPr>
          <p:cNvSpPr txBox="1"/>
          <p:nvPr/>
        </p:nvSpPr>
        <p:spPr>
          <a:xfrm>
            <a:off x="473706" y="1690688"/>
            <a:ext cx="8418773" cy="4484176"/>
          </a:xfrm>
          <a:prstGeom prst="rect">
            <a:avLst/>
          </a:prstGeom>
          <a:noFill/>
        </p:spPr>
        <p:txBody>
          <a:bodyPr wrap="square">
            <a:spAutoFit/>
          </a:bodyPr>
          <a:lstStyle/>
          <a:p>
            <a:pPr algn="l">
              <a:lnSpc>
                <a:spcPct val="150000"/>
              </a:lnSpc>
              <a:spcBef>
                <a:spcPts val="300"/>
              </a:spcBef>
            </a:pPr>
            <a:r>
              <a:rPr lang="zh-CN" altLang="en-US" sz="3200" b="1" i="0" dirty="0">
                <a:solidFill>
                  <a:srgbClr val="000000"/>
                </a:solidFill>
                <a:effectLst/>
                <a:latin typeface="Inter"/>
              </a:rPr>
              <a:t>计算机科学</a:t>
            </a:r>
            <a:endParaRPr lang="en-US" altLang="zh-CN" sz="3200" b="1" i="0" dirty="0">
              <a:solidFill>
                <a:srgbClr val="000000"/>
              </a:solidFill>
              <a:effectLst/>
              <a:latin typeface="Inter"/>
            </a:endParaRPr>
          </a:p>
          <a:p>
            <a:pPr algn="l">
              <a:lnSpc>
                <a:spcPct val="150000"/>
              </a:lnSpc>
              <a:spcBef>
                <a:spcPts val="300"/>
              </a:spcBef>
              <a:buFont typeface="Arial" panose="020B0604020202020204" pitchFamily="34" charset="0"/>
              <a:buChar char="•"/>
            </a:pPr>
            <a:r>
              <a:rPr lang="zh-CN" altLang="en-US" sz="3200" b="1" i="0" dirty="0">
                <a:solidFill>
                  <a:srgbClr val="000000"/>
                </a:solidFill>
                <a:effectLst/>
                <a:latin typeface="Inter"/>
              </a:rPr>
              <a:t>理论方面</a:t>
            </a:r>
            <a:r>
              <a:rPr lang="zh-CN" altLang="en-US" sz="3200" b="0" i="0" dirty="0">
                <a:effectLst/>
                <a:latin typeface="Inter"/>
              </a:rPr>
              <a:t>：在算法复杂度分析中，动态规划算法的时间和空间复杂度分析是重要内容。通过动态规划求解问题的过程，有助于理解问题的本质复杂性，以及如何通过巧妙的算法设计降低复杂度。</a:t>
            </a:r>
          </a:p>
        </p:txBody>
      </p:sp>
    </p:spTree>
    <p:extLst>
      <p:ext uri="{BB962C8B-B14F-4D97-AF65-F5344CB8AC3E}">
        <p14:creationId xmlns:p14="http://schemas.microsoft.com/office/powerpoint/2010/main" val="32666866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2D9597D6-E2BE-488E-9F68-4E9D1D6DEF01}"/>
              </a:ext>
            </a:extLst>
          </p:cNvPr>
          <p:cNvSpPr/>
          <p:nvPr/>
        </p:nvSpPr>
        <p:spPr>
          <a:xfrm>
            <a:off x="0" y="857251"/>
            <a:ext cx="9144000" cy="5143500"/>
          </a:xfrm>
          <a:custGeom>
            <a:avLst/>
            <a:gdLst/>
            <a:ahLst/>
            <a:cxnLst/>
            <a:rect l="0" t="0" r="0" b="0"/>
            <a:pathLst>
              <a:path w="9144001" h="5143501">
                <a:moveTo>
                  <a:pt x="0" y="5143500"/>
                </a:moveTo>
                <a:lnTo>
                  <a:pt x="9144000" y="5143500"/>
                </a:lnTo>
                <a:lnTo>
                  <a:pt x="9144000" y="0"/>
                </a:lnTo>
                <a:lnTo>
                  <a:pt x="0" y="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a:extLst>
              <a:ext uri="{FF2B5EF4-FFF2-40B4-BE49-F238E27FC236}">
                <a16:creationId xmlns:a16="http://schemas.microsoft.com/office/drawing/2014/main" id="{EB929853-0378-427B-977B-24CE0932FF58}"/>
              </a:ext>
            </a:extLst>
          </p:cNvPr>
          <p:cNvSpPr txBox="1"/>
          <p:nvPr/>
        </p:nvSpPr>
        <p:spPr>
          <a:xfrm>
            <a:off x="683568" y="968871"/>
            <a:ext cx="2059859" cy="371897"/>
          </a:xfrm>
          <a:prstGeom prst="rect">
            <a:avLst/>
          </a:prstGeom>
          <a:noFill/>
        </p:spPr>
        <p:txBody>
          <a:bodyPr wrap="none" lIns="0" tIns="0" rIns="0" bIns="0">
            <a:spAutoFit/>
          </a:bodyPr>
          <a:lstStyle/>
          <a:p>
            <a:pPr fontAlgn="auto">
              <a:lnSpc>
                <a:spcPts val="2879"/>
              </a:lnSpc>
              <a:spcBef>
                <a:spcPts val="0"/>
              </a:spcBef>
              <a:spcAft>
                <a:spcPts val="0"/>
              </a:spcAft>
              <a:defRPr/>
            </a:pPr>
            <a:r>
              <a:rPr lang="zh-CN" altLang="en-US" sz="3200" b="1" dirty="0">
                <a:solidFill>
                  <a:schemeClr val="accent5">
                    <a:lumMod val="50000"/>
                  </a:schemeClr>
                </a:solidFill>
                <a:latin typeface="微软雅黑" panose="020B0503020204020204" pitchFamily="34" charset="-122"/>
                <a:ea typeface="+mn-ea"/>
              </a:rPr>
              <a:t>备忘录方法</a:t>
            </a:r>
          </a:p>
        </p:txBody>
      </p:sp>
      <p:sp>
        <p:nvSpPr>
          <p:cNvPr id="27" name="Rectangle 2">
            <a:extLst>
              <a:ext uri="{FF2B5EF4-FFF2-40B4-BE49-F238E27FC236}">
                <a16:creationId xmlns:a16="http://schemas.microsoft.com/office/drawing/2014/main" id="{A6555F4C-1AC6-4BC7-9DEC-A4849F5AE549}"/>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11" name="图片 10">
            <a:extLst>
              <a:ext uri="{FF2B5EF4-FFF2-40B4-BE49-F238E27FC236}">
                <a16:creationId xmlns:a16="http://schemas.microsoft.com/office/drawing/2014/main" id="{EEEBE9DE-538C-445D-951C-DAE81C78B500}"/>
              </a:ext>
            </a:extLst>
          </p:cNvPr>
          <p:cNvPicPr>
            <a:picLocks noChangeAspect="1"/>
          </p:cNvPicPr>
          <p:nvPr/>
        </p:nvPicPr>
        <p:blipFill>
          <a:blip r:embed="rId3"/>
          <a:stretch>
            <a:fillRect/>
          </a:stretch>
        </p:blipFill>
        <p:spPr>
          <a:xfrm>
            <a:off x="827584" y="1366134"/>
            <a:ext cx="7347495" cy="4943186"/>
          </a:xfrm>
          <a:prstGeom prst="rect">
            <a:avLst/>
          </a:prstGeom>
        </p:spPr>
      </p:pic>
    </p:spTree>
    <p:extLst>
      <p:ext uri="{BB962C8B-B14F-4D97-AF65-F5344CB8AC3E}">
        <p14:creationId xmlns:p14="http://schemas.microsoft.com/office/powerpoint/2010/main" val="22847212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451C6576-E779-44CE-8815-F03130A8816B}"/>
              </a:ext>
            </a:extLst>
          </p:cNvPr>
          <p:cNvSpPr txBox="1"/>
          <p:nvPr/>
        </p:nvSpPr>
        <p:spPr>
          <a:xfrm>
            <a:off x="683568" y="985564"/>
            <a:ext cx="3552254" cy="371897"/>
          </a:xfrm>
          <a:prstGeom prst="rect">
            <a:avLst/>
          </a:prstGeom>
          <a:noFill/>
        </p:spPr>
        <p:txBody>
          <a:bodyPr wrap="none" lIns="0" tIns="0" rIns="0" bIns="0">
            <a:spAutoFit/>
          </a:bodyPr>
          <a:lstStyle/>
          <a:p>
            <a:pPr fontAlgn="auto">
              <a:lnSpc>
                <a:spcPts val="2879"/>
              </a:lnSpc>
              <a:spcBef>
                <a:spcPts val="0"/>
              </a:spcBef>
              <a:spcAft>
                <a:spcPts val="0"/>
              </a:spcAft>
              <a:tabLst>
                <a:tab pos="317492" algn="l"/>
                <a:tab pos="1346166" algn="l"/>
                <a:tab pos="3517812" algn="l"/>
              </a:tabLst>
              <a:defRPr/>
            </a:pPr>
            <a:r>
              <a:rPr lang="zh-CN" altLang="en-US" sz="3200" b="1" dirty="0">
                <a:solidFill>
                  <a:schemeClr val="accent5">
                    <a:lumMod val="50000"/>
                  </a:schemeClr>
                </a:solidFill>
                <a:latin typeface="微软雅黑" panose="020B0503020204020204" pitchFamily="34" charset="-122"/>
                <a:ea typeface="+mn-ea"/>
              </a:rPr>
              <a:t>递归过程	</a:t>
            </a:r>
            <a:endParaRPr lang="zh-CN" altLang="en-US" sz="2000" dirty="0">
              <a:solidFill>
                <a:schemeClr val="accent5">
                  <a:lumMod val="50000"/>
                </a:schemeClr>
              </a:solidFill>
              <a:latin typeface="Times New Roman" panose="02020603050405020304" pitchFamily="18" charset="0"/>
              <a:ea typeface="+mn-ea"/>
            </a:endParaRPr>
          </a:p>
        </p:txBody>
      </p:sp>
      <p:sp>
        <p:nvSpPr>
          <p:cNvPr id="17" name="Rectangle 2">
            <a:extLst>
              <a:ext uri="{FF2B5EF4-FFF2-40B4-BE49-F238E27FC236}">
                <a16:creationId xmlns:a16="http://schemas.microsoft.com/office/drawing/2014/main" id="{3607A5E4-5C88-4EDC-B857-1A42C9850BA6}"/>
              </a:ext>
            </a:extLst>
          </p:cNvPr>
          <p:cNvSpPr>
            <a:spLocks noChangeArrowheads="1"/>
          </p:cNvSpPr>
          <p:nvPr/>
        </p:nvSpPr>
        <p:spPr bwMode="auto">
          <a:xfrm>
            <a:off x="611560" y="146770"/>
            <a:ext cx="539591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矩阵连乘问题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5FF9AD00-2B0E-489F-B26B-94A383099C10}"/>
              </a:ext>
            </a:extLst>
          </p:cNvPr>
          <p:cNvPicPr>
            <a:picLocks noChangeAspect="1"/>
          </p:cNvPicPr>
          <p:nvPr/>
        </p:nvPicPr>
        <p:blipFill>
          <a:blip r:embed="rId3"/>
          <a:stretch>
            <a:fillRect/>
          </a:stretch>
        </p:blipFill>
        <p:spPr>
          <a:xfrm>
            <a:off x="-4232" y="1772816"/>
            <a:ext cx="9144000" cy="4342081"/>
          </a:xfrm>
          <a:prstGeom prst="rect">
            <a:avLst/>
          </a:prstGeom>
        </p:spPr>
      </p:pic>
    </p:spTree>
    <p:extLst>
      <p:ext uri="{BB962C8B-B14F-4D97-AF65-F5344CB8AC3E}">
        <p14:creationId xmlns:p14="http://schemas.microsoft.com/office/powerpoint/2010/main" val="2142301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30C7877-7E52-4536-A7FE-557CD1FA633E}"/>
              </a:ext>
            </a:extLst>
          </p:cNvPr>
          <p:cNvSpPr txBox="1"/>
          <p:nvPr/>
        </p:nvSpPr>
        <p:spPr>
          <a:xfrm>
            <a:off x="595472" y="1642169"/>
            <a:ext cx="1566134" cy="256480"/>
          </a:xfrm>
          <a:prstGeom prst="rect">
            <a:avLst/>
          </a:prstGeom>
          <a:noFill/>
        </p:spPr>
        <p:txBody>
          <a:bodyPr wrap="none" lIns="0" tIns="0" rIns="0" bIns="0">
            <a:spAutoFit/>
          </a:bodyPr>
          <a:lstStyle/>
          <a:p>
            <a:pPr eaLnBrk="1" fontAlgn="auto" hangingPunct="1">
              <a:lnSpc>
                <a:spcPts val="1984"/>
              </a:lnSpc>
              <a:spcBef>
                <a:spcPts val="0"/>
              </a:spcBef>
              <a:spcAft>
                <a:spcPts val="0"/>
              </a:spcAft>
              <a:defRPr/>
            </a:pPr>
            <a:r>
              <a:rPr lang="zh-CN" altLang="en-US" dirty="0">
                <a:solidFill>
                  <a:srgbClr val="0000FF"/>
                </a:solidFill>
                <a:latin typeface="Wingdings" panose="05000000000000000000" pitchFamily="2" charset="2"/>
                <a:ea typeface="+mn-ea"/>
              </a:rPr>
              <a:t> </a:t>
            </a:r>
            <a:r>
              <a:rPr lang="zh-CN" altLang="en-US" b="1" dirty="0">
                <a:solidFill>
                  <a:srgbClr val="0000FF"/>
                </a:solidFill>
                <a:latin typeface="微软雅黑" panose="020B0503020204020204" pitchFamily="34" charset="-122"/>
                <a:ea typeface="+mn-ea"/>
              </a:rPr>
              <a:t>相关概念：</a:t>
            </a:r>
          </a:p>
        </p:txBody>
      </p:sp>
      <p:sp>
        <p:nvSpPr>
          <p:cNvPr id="14" name="文本框 13">
            <a:extLst>
              <a:ext uri="{FF2B5EF4-FFF2-40B4-BE49-F238E27FC236}">
                <a16:creationId xmlns:a16="http://schemas.microsoft.com/office/drawing/2014/main" id="{67642C4B-EB3D-4D74-B8E5-55EE02EF0C9E}"/>
              </a:ext>
            </a:extLst>
          </p:cNvPr>
          <p:cNvSpPr txBox="1"/>
          <p:nvPr/>
        </p:nvSpPr>
        <p:spPr>
          <a:xfrm>
            <a:off x="611560" y="1929512"/>
            <a:ext cx="8057577" cy="898323"/>
          </a:xfrm>
          <a:prstGeom prst="rect">
            <a:avLst/>
          </a:prstGeom>
          <a:noFill/>
        </p:spPr>
        <p:txBody>
          <a:bodyPr wrap="square" lIns="0" tIns="0" rIns="0" bIns="0">
            <a:spAutoFit/>
          </a:bodyPr>
          <a:lstStyle/>
          <a:p>
            <a:pPr algn="just" fontAlgn="auto">
              <a:lnSpc>
                <a:spcPts val="2359"/>
              </a:lnSpc>
              <a:spcBef>
                <a:spcPts val="0"/>
              </a:spcBef>
              <a:spcAft>
                <a:spcPts val="0"/>
              </a:spcAft>
              <a:defRPr/>
            </a:pPr>
            <a:r>
              <a:rPr lang="zh-CN" altLang="en-US" dirty="0">
                <a:solidFill>
                  <a:srgbClr val="203864"/>
                </a:solidFill>
                <a:latin typeface="Wingdings" panose="05000000000000000000" pitchFamily="2" charset="2"/>
                <a:ea typeface="+mn-ea"/>
              </a:rPr>
              <a:t> </a:t>
            </a:r>
            <a:r>
              <a:rPr lang="zh-CN" altLang="en-US" b="1" dirty="0">
                <a:solidFill>
                  <a:srgbClr val="203864"/>
                </a:solidFill>
                <a:latin typeface="微软雅黑" panose="020B0503020204020204" pitchFamily="34" charset="-122"/>
                <a:ea typeface="+mn-ea"/>
              </a:rPr>
              <a:t>子序列：对给定序列</a:t>
            </a:r>
            <a:r>
              <a:rPr lang="en-US" altLang="zh-CN" b="1" i="1" dirty="0">
                <a:solidFill>
                  <a:srgbClr val="203864"/>
                </a:solidFill>
                <a:latin typeface="Times New Roman" panose="02020603050405020304" pitchFamily="18" charset="0"/>
                <a:ea typeface="+mn-ea"/>
              </a:rPr>
              <a:t>X</a:t>
            </a:r>
            <a:r>
              <a:rPr lang="en-US" altLang="zh-CN" b="1" dirty="0">
                <a:solidFill>
                  <a:srgbClr val="203864"/>
                </a:solidFill>
                <a:latin typeface="Times New Roman" panose="02020603050405020304" pitchFamily="18" charset="0"/>
                <a:ea typeface="+mn-ea"/>
              </a:rPr>
              <a:t>=(</a:t>
            </a:r>
            <a:r>
              <a:rPr lang="en-US" altLang="zh-CN" b="1" i="1" dirty="0">
                <a:solidFill>
                  <a:srgbClr val="203864"/>
                </a:solidFill>
                <a:latin typeface="Times New Roman" panose="02020603050405020304" pitchFamily="18" charset="0"/>
                <a:ea typeface="+mn-ea"/>
              </a:rPr>
              <a:t>x</a:t>
            </a:r>
            <a:r>
              <a:rPr lang="en-US" altLang="zh-CN" sz="1050" b="1" dirty="0">
                <a:solidFill>
                  <a:srgbClr val="203864"/>
                </a:solidFill>
                <a:latin typeface="Times New Roman" panose="02020603050405020304" pitchFamily="18" charset="0"/>
                <a:ea typeface="+mn-ea"/>
              </a:rPr>
              <a:t>1</a:t>
            </a:r>
            <a:r>
              <a:rPr lang="en-US" altLang="zh-CN" b="1" dirty="0">
                <a:solidFill>
                  <a:srgbClr val="203864"/>
                </a:solidFill>
                <a:latin typeface="Times New Roman" panose="02020603050405020304" pitchFamily="18" charset="0"/>
                <a:ea typeface="+mn-ea"/>
              </a:rPr>
              <a:t>, </a:t>
            </a:r>
            <a:r>
              <a:rPr lang="en-US" altLang="zh-CN" b="1" i="1" dirty="0">
                <a:solidFill>
                  <a:srgbClr val="203864"/>
                </a:solidFill>
                <a:latin typeface="Times New Roman" panose="02020603050405020304" pitchFamily="18" charset="0"/>
                <a:ea typeface="+mn-ea"/>
              </a:rPr>
              <a:t>x</a:t>
            </a:r>
            <a:r>
              <a:rPr lang="en-US" altLang="zh-CN" sz="1050" b="1" dirty="0">
                <a:solidFill>
                  <a:srgbClr val="203864"/>
                </a:solidFill>
                <a:latin typeface="Times New Roman" panose="02020603050405020304" pitchFamily="18" charset="0"/>
                <a:ea typeface="+mn-ea"/>
              </a:rPr>
              <a:t>2</a:t>
            </a:r>
            <a:r>
              <a:rPr lang="en-US" altLang="zh-CN" b="1" dirty="0">
                <a:solidFill>
                  <a:srgbClr val="203864"/>
                </a:solidFill>
                <a:latin typeface="Times New Roman" panose="02020603050405020304" pitchFamily="18" charset="0"/>
                <a:ea typeface="+mn-ea"/>
              </a:rPr>
              <a:t>,…, </a:t>
            </a:r>
            <a:r>
              <a:rPr lang="en-US" altLang="zh-CN" b="1" i="1" dirty="0" err="1">
                <a:solidFill>
                  <a:srgbClr val="203864"/>
                </a:solidFill>
                <a:latin typeface="Times New Roman" panose="02020603050405020304" pitchFamily="18" charset="0"/>
                <a:ea typeface="+mn-ea"/>
              </a:rPr>
              <a:t>x</a:t>
            </a:r>
            <a:r>
              <a:rPr lang="en-US" altLang="zh-CN" sz="1050" b="1" i="1" dirty="0" err="1">
                <a:solidFill>
                  <a:srgbClr val="203864"/>
                </a:solidFill>
                <a:latin typeface="Times New Roman" panose="02020603050405020304" pitchFamily="18" charset="0"/>
                <a:ea typeface="+mn-ea"/>
              </a:rPr>
              <a:t>m</a:t>
            </a:r>
            <a:r>
              <a:rPr lang="en-US" altLang="zh-CN" b="1" dirty="0">
                <a:solidFill>
                  <a:srgbClr val="203864"/>
                </a:solidFill>
                <a:latin typeface="Times New Roman" panose="02020603050405020304" pitchFamily="18" charset="0"/>
                <a:ea typeface="+mn-ea"/>
              </a:rPr>
              <a:t>)</a:t>
            </a:r>
            <a:r>
              <a:rPr lang="zh-CN" altLang="en-US" b="1" dirty="0">
                <a:solidFill>
                  <a:srgbClr val="203864"/>
                </a:solidFill>
                <a:latin typeface="微软雅黑" panose="020B0503020204020204" pitchFamily="34" charset="-122"/>
                <a:ea typeface="+mn-ea"/>
              </a:rPr>
              <a:t>和序列</a:t>
            </a:r>
            <a:r>
              <a:rPr lang="en-US" altLang="zh-CN" b="1" i="1" dirty="0">
                <a:solidFill>
                  <a:srgbClr val="203864"/>
                </a:solidFill>
                <a:latin typeface="Times New Roman" panose="02020603050405020304" pitchFamily="18" charset="0"/>
                <a:ea typeface="+mn-ea"/>
              </a:rPr>
              <a:t>Z</a:t>
            </a:r>
            <a:r>
              <a:rPr lang="en-US" altLang="zh-CN" b="1" dirty="0">
                <a:solidFill>
                  <a:srgbClr val="203864"/>
                </a:solidFill>
                <a:latin typeface="Times New Roman" panose="02020603050405020304" pitchFamily="18" charset="0"/>
                <a:ea typeface="+mn-ea"/>
              </a:rPr>
              <a:t>=(</a:t>
            </a:r>
            <a:r>
              <a:rPr lang="en-US" altLang="zh-CN" b="1" i="1" dirty="0">
                <a:solidFill>
                  <a:srgbClr val="203864"/>
                </a:solidFill>
                <a:latin typeface="Times New Roman" panose="02020603050405020304" pitchFamily="18" charset="0"/>
                <a:ea typeface="+mn-ea"/>
              </a:rPr>
              <a:t>z</a:t>
            </a:r>
            <a:r>
              <a:rPr lang="en-US" altLang="zh-CN" sz="1050" b="1" i="1" dirty="0">
                <a:solidFill>
                  <a:srgbClr val="203864"/>
                </a:solidFill>
                <a:latin typeface="Times New Roman" panose="02020603050405020304" pitchFamily="18" charset="0"/>
                <a:ea typeface="+mn-ea"/>
              </a:rPr>
              <a:t>1</a:t>
            </a:r>
            <a:r>
              <a:rPr lang="en-US" altLang="zh-CN" b="1" i="1" dirty="0">
                <a:solidFill>
                  <a:srgbClr val="203864"/>
                </a:solidFill>
                <a:latin typeface="Times New Roman" panose="02020603050405020304" pitchFamily="18" charset="0"/>
                <a:ea typeface="+mn-ea"/>
              </a:rPr>
              <a:t>, z</a:t>
            </a:r>
            <a:r>
              <a:rPr lang="en-US" altLang="zh-CN" sz="1050" b="1" i="1" dirty="0">
                <a:solidFill>
                  <a:srgbClr val="203864"/>
                </a:solidFill>
                <a:latin typeface="Times New Roman" panose="02020603050405020304" pitchFamily="18" charset="0"/>
                <a:ea typeface="+mn-ea"/>
              </a:rPr>
              <a:t>2</a:t>
            </a:r>
            <a:r>
              <a:rPr lang="en-US" altLang="zh-CN" b="1" i="1" dirty="0">
                <a:solidFill>
                  <a:srgbClr val="203864"/>
                </a:solidFill>
                <a:latin typeface="Times New Roman" panose="02020603050405020304" pitchFamily="18" charset="0"/>
                <a:ea typeface="+mn-ea"/>
              </a:rPr>
              <a:t>,…, </a:t>
            </a:r>
            <a:r>
              <a:rPr lang="en-US" altLang="zh-CN" b="1" i="1" dirty="0" err="1">
                <a:solidFill>
                  <a:srgbClr val="203864"/>
                </a:solidFill>
                <a:latin typeface="Times New Roman" panose="02020603050405020304" pitchFamily="18" charset="0"/>
                <a:ea typeface="+mn-ea"/>
              </a:rPr>
              <a:t>z</a:t>
            </a:r>
            <a:r>
              <a:rPr lang="en-US" altLang="zh-CN" sz="1050" b="1" i="1" dirty="0" err="1">
                <a:solidFill>
                  <a:srgbClr val="203864"/>
                </a:solidFill>
                <a:latin typeface="Times New Roman" panose="02020603050405020304" pitchFamily="18" charset="0"/>
                <a:ea typeface="+mn-ea"/>
              </a:rPr>
              <a:t>k</a:t>
            </a:r>
            <a:r>
              <a:rPr lang="en-US" altLang="zh-CN" b="1" dirty="0">
                <a:solidFill>
                  <a:srgbClr val="203864"/>
                </a:solidFill>
                <a:latin typeface="Times New Roman" panose="02020603050405020304" pitchFamily="18" charset="0"/>
                <a:ea typeface="+mn-ea"/>
              </a:rPr>
              <a:t>), </a:t>
            </a:r>
            <a:r>
              <a:rPr lang="en-US" altLang="zh-CN" b="1" i="1" dirty="0">
                <a:solidFill>
                  <a:srgbClr val="203864"/>
                </a:solidFill>
                <a:latin typeface="Times New Roman" panose="02020603050405020304" pitchFamily="18" charset="0"/>
                <a:ea typeface="+mn-ea"/>
              </a:rPr>
              <a:t>Z</a:t>
            </a:r>
            <a:r>
              <a:rPr lang="zh-CN" altLang="en-US" b="1" dirty="0">
                <a:solidFill>
                  <a:srgbClr val="203864"/>
                </a:solidFill>
                <a:latin typeface="微软雅黑" panose="020B0503020204020204" pitchFamily="34" charset="-122"/>
                <a:ea typeface="+mn-ea"/>
              </a:rPr>
              <a:t>是</a:t>
            </a:r>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的子序列当且仅当存在一个严格递增下标序列</a:t>
            </a:r>
            <a:r>
              <a:rPr lang="en-US" altLang="zh-CN" b="1" dirty="0">
                <a:solidFill>
                  <a:srgbClr val="203864"/>
                </a:solidFill>
                <a:latin typeface="Times New Roman" panose="02020603050405020304" pitchFamily="18" charset="0"/>
                <a:ea typeface="+mn-ea"/>
              </a:rPr>
              <a:t>(</a:t>
            </a:r>
            <a:r>
              <a:rPr lang="en-US" altLang="zh-CN" b="1" i="1" dirty="0">
                <a:solidFill>
                  <a:srgbClr val="203864"/>
                </a:solidFill>
                <a:latin typeface="Times New Roman" panose="02020603050405020304" pitchFamily="18" charset="0"/>
                <a:ea typeface="+mn-ea"/>
              </a:rPr>
              <a:t>i</a:t>
            </a:r>
            <a:r>
              <a:rPr lang="en-US" altLang="zh-CN" sz="1050" b="1" dirty="0">
                <a:solidFill>
                  <a:srgbClr val="203864"/>
                </a:solidFill>
                <a:latin typeface="Times New Roman" panose="02020603050405020304" pitchFamily="18" charset="0"/>
                <a:ea typeface="+mn-ea"/>
              </a:rPr>
              <a:t>1</a:t>
            </a:r>
            <a:r>
              <a:rPr lang="en-US" altLang="zh-CN" b="1" dirty="0">
                <a:solidFill>
                  <a:srgbClr val="203864"/>
                </a:solidFill>
                <a:latin typeface="Times New Roman" panose="02020603050405020304" pitchFamily="18" charset="0"/>
                <a:ea typeface="+mn-ea"/>
              </a:rPr>
              <a:t>, </a:t>
            </a:r>
            <a:r>
              <a:rPr lang="en-US" altLang="zh-CN" b="1" i="1" dirty="0">
                <a:solidFill>
                  <a:srgbClr val="203864"/>
                </a:solidFill>
                <a:latin typeface="Times New Roman" panose="02020603050405020304" pitchFamily="18" charset="0"/>
                <a:ea typeface="+mn-ea"/>
              </a:rPr>
              <a:t>i</a:t>
            </a:r>
            <a:r>
              <a:rPr lang="en-US" altLang="zh-CN" sz="1050" b="1" dirty="0">
                <a:solidFill>
                  <a:srgbClr val="203864"/>
                </a:solidFill>
                <a:latin typeface="Times New Roman" panose="02020603050405020304" pitchFamily="18" charset="0"/>
                <a:ea typeface="+mn-ea"/>
              </a:rPr>
              <a:t>2</a:t>
            </a:r>
            <a:r>
              <a:rPr lang="en-US" altLang="zh-CN" b="1" dirty="0">
                <a:solidFill>
                  <a:srgbClr val="203864"/>
                </a:solidFill>
                <a:latin typeface="Times New Roman" panose="02020603050405020304" pitchFamily="18" charset="0"/>
                <a:ea typeface="+mn-ea"/>
              </a:rPr>
              <a:t>,…, </a:t>
            </a:r>
            <a:r>
              <a:rPr lang="en-US" altLang="zh-CN" b="1" i="1" dirty="0" err="1">
                <a:solidFill>
                  <a:srgbClr val="203864"/>
                </a:solidFill>
                <a:latin typeface="Times New Roman" panose="02020603050405020304" pitchFamily="18" charset="0"/>
                <a:ea typeface="+mn-ea"/>
              </a:rPr>
              <a:t>i</a:t>
            </a:r>
            <a:r>
              <a:rPr lang="en-US" altLang="zh-CN" sz="1050" b="1" dirty="0" err="1">
                <a:solidFill>
                  <a:srgbClr val="203864"/>
                </a:solidFill>
                <a:latin typeface="Times New Roman" panose="02020603050405020304" pitchFamily="18" charset="0"/>
                <a:ea typeface="+mn-ea"/>
              </a:rPr>
              <a:t>k</a:t>
            </a:r>
            <a:r>
              <a:rPr lang="en-US" altLang="zh-CN" b="1" dirty="0">
                <a:solidFill>
                  <a:srgbClr val="203864"/>
                </a:solidFill>
                <a:latin typeface="Times New Roman" panose="02020603050405020304" pitchFamily="18" charset="0"/>
                <a:ea typeface="+mn-ea"/>
              </a:rPr>
              <a:t>)</a:t>
            </a:r>
            <a:r>
              <a:rPr lang="zh-CN" altLang="en-US" b="1" dirty="0">
                <a:solidFill>
                  <a:srgbClr val="203864"/>
                </a:solidFill>
                <a:latin typeface="微软雅黑" panose="020B0503020204020204" pitchFamily="34" charset="-122"/>
                <a:ea typeface="+mn-ea"/>
              </a:rPr>
              <a:t>，使得对于所有</a:t>
            </a:r>
            <a:r>
              <a:rPr lang="en-US" altLang="zh-CN" b="1" i="1" dirty="0">
                <a:solidFill>
                  <a:srgbClr val="203864"/>
                </a:solidFill>
                <a:latin typeface="Times New Roman" panose="02020603050405020304" pitchFamily="18" charset="0"/>
                <a:ea typeface="+mn-ea"/>
              </a:rPr>
              <a:t>j</a:t>
            </a:r>
            <a:r>
              <a:rPr lang="en-US" altLang="zh-CN" b="1" dirty="0">
                <a:solidFill>
                  <a:srgbClr val="203864"/>
                </a:solidFill>
                <a:latin typeface="Times New Roman" panose="02020603050405020304" pitchFamily="18" charset="0"/>
                <a:ea typeface="+mn-ea"/>
              </a:rPr>
              <a:t>=1, 2, …, </a:t>
            </a:r>
            <a:r>
              <a:rPr lang="en-US" altLang="zh-CN" b="1" i="1" dirty="0">
                <a:solidFill>
                  <a:srgbClr val="203864"/>
                </a:solidFill>
                <a:latin typeface="Times New Roman" panose="02020603050405020304" pitchFamily="18" charset="0"/>
                <a:ea typeface="+mn-ea"/>
              </a:rPr>
              <a:t>k</a:t>
            </a:r>
            <a:r>
              <a:rPr lang="zh-CN" altLang="en-US" b="1" dirty="0">
                <a:solidFill>
                  <a:srgbClr val="203864"/>
                </a:solidFill>
                <a:latin typeface="微软雅黑" panose="020B0503020204020204" pitchFamily="34" charset="-122"/>
                <a:ea typeface="+mn-ea"/>
              </a:rPr>
              <a:t>，有</a:t>
            </a:r>
            <a:r>
              <a:rPr lang="en-US" altLang="zh-CN" b="1" i="1" dirty="0" err="1">
                <a:solidFill>
                  <a:srgbClr val="203864"/>
                </a:solidFill>
                <a:latin typeface="Times New Roman" panose="02020603050405020304" pitchFamily="18" charset="0"/>
                <a:ea typeface="+mn-ea"/>
              </a:rPr>
              <a:t>z</a:t>
            </a:r>
            <a:r>
              <a:rPr lang="en-US" altLang="zh-CN" sz="1050" b="1" i="1" dirty="0" err="1">
                <a:solidFill>
                  <a:srgbClr val="203864"/>
                </a:solidFill>
                <a:latin typeface="Times New Roman" panose="02020603050405020304" pitchFamily="18" charset="0"/>
                <a:ea typeface="+mn-ea"/>
              </a:rPr>
              <a:t>j</a:t>
            </a:r>
            <a:r>
              <a:rPr lang="en-US" altLang="zh-CN" b="1" dirty="0">
                <a:solidFill>
                  <a:srgbClr val="203864"/>
                </a:solidFill>
                <a:latin typeface="Times New Roman" panose="02020603050405020304" pitchFamily="18" charset="0"/>
                <a:ea typeface="+mn-ea"/>
              </a:rPr>
              <a:t>=</a:t>
            </a:r>
            <a:r>
              <a:rPr lang="en-US" altLang="zh-CN" b="1" i="1" dirty="0" err="1">
                <a:solidFill>
                  <a:srgbClr val="203864"/>
                </a:solidFill>
                <a:latin typeface="Times New Roman" panose="02020603050405020304" pitchFamily="18" charset="0"/>
                <a:ea typeface="+mn-ea"/>
              </a:rPr>
              <a:t>x</a:t>
            </a:r>
            <a:r>
              <a:rPr lang="en-US" altLang="zh-CN" sz="1050" b="1" i="1" dirty="0" err="1">
                <a:solidFill>
                  <a:srgbClr val="203864"/>
                </a:solidFill>
                <a:latin typeface="Times New Roman" panose="02020603050405020304" pitchFamily="18" charset="0"/>
                <a:ea typeface="+mn-ea"/>
              </a:rPr>
              <a:t>ij</a:t>
            </a:r>
            <a:r>
              <a:rPr lang="zh-CN" altLang="en-US" b="1" dirty="0">
                <a:solidFill>
                  <a:srgbClr val="203864"/>
                </a:solidFill>
                <a:latin typeface="微软雅黑" panose="020B0503020204020204" pitchFamily="34" charset="-122"/>
                <a:ea typeface="+mn-ea"/>
              </a:rPr>
              <a:t>（</a:t>
            </a:r>
            <a:r>
              <a:rPr lang="en-US" altLang="zh-CN" b="1" dirty="0">
                <a:solidFill>
                  <a:srgbClr val="203864"/>
                </a:solidFill>
                <a:latin typeface="Times New Roman" panose="02020603050405020304" pitchFamily="18" charset="0"/>
                <a:ea typeface="+mn-ea"/>
              </a:rPr>
              <a:t>1≤</a:t>
            </a:r>
            <a:r>
              <a:rPr lang="en-US" altLang="zh-CN" b="1" i="1" dirty="0">
                <a:solidFill>
                  <a:srgbClr val="203864"/>
                </a:solidFill>
                <a:latin typeface="Times New Roman" panose="02020603050405020304" pitchFamily="18" charset="0"/>
                <a:ea typeface="+mn-ea"/>
              </a:rPr>
              <a:t>i</a:t>
            </a:r>
            <a:r>
              <a:rPr lang="en-US" altLang="zh-CN" sz="1050" b="1" i="1" dirty="0">
                <a:solidFill>
                  <a:srgbClr val="203864"/>
                </a:solidFill>
                <a:latin typeface="Times New Roman" panose="02020603050405020304" pitchFamily="18" charset="0"/>
                <a:ea typeface="+mn-ea"/>
              </a:rPr>
              <a:t>j</a:t>
            </a:r>
            <a:r>
              <a:rPr lang="en-US" altLang="zh-CN" b="1" dirty="0">
                <a:solidFill>
                  <a:srgbClr val="203864"/>
                </a:solidFill>
                <a:latin typeface="Times New Roman" panose="02020603050405020304" pitchFamily="18" charset="0"/>
                <a:ea typeface="+mn-ea"/>
              </a:rPr>
              <a:t>≤</a:t>
            </a:r>
            <a:r>
              <a:rPr lang="en-US" altLang="zh-CN" b="1" i="1" dirty="0">
                <a:solidFill>
                  <a:srgbClr val="203864"/>
                </a:solidFill>
                <a:latin typeface="Times New Roman" panose="02020603050405020304" pitchFamily="18" charset="0"/>
                <a:ea typeface="+mn-ea"/>
              </a:rPr>
              <a:t>m</a:t>
            </a:r>
            <a:r>
              <a:rPr lang="zh-CN" altLang="en-US" b="1" dirty="0">
                <a:solidFill>
                  <a:srgbClr val="203864"/>
                </a:solidFill>
                <a:latin typeface="微软雅黑" panose="020B0503020204020204" pitchFamily="34" charset="-122"/>
                <a:ea typeface="+mn-ea"/>
              </a:rPr>
              <a:t>）。</a:t>
            </a:r>
          </a:p>
        </p:txBody>
      </p:sp>
      <p:sp>
        <p:nvSpPr>
          <p:cNvPr id="16" name="文本框 15">
            <a:extLst>
              <a:ext uri="{FF2B5EF4-FFF2-40B4-BE49-F238E27FC236}">
                <a16:creationId xmlns:a16="http://schemas.microsoft.com/office/drawing/2014/main" id="{914A2326-0184-4C14-A075-567618987377}"/>
              </a:ext>
            </a:extLst>
          </p:cNvPr>
          <p:cNvSpPr txBox="1"/>
          <p:nvPr/>
        </p:nvSpPr>
        <p:spPr>
          <a:xfrm>
            <a:off x="744250" y="3002757"/>
            <a:ext cx="7792198" cy="269304"/>
          </a:xfrm>
          <a:prstGeom prst="rect">
            <a:avLst/>
          </a:prstGeom>
          <a:noFill/>
        </p:spPr>
        <p:txBody>
          <a:bodyPr wrap="none" lIns="0" tIns="0" rIns="0" bIns="0">
            <a:spAutoFit/>
          </a:bodyPr>
          <a:lstStyle/>
          <a:p>
            <a:pPr eaLnBrk="1" fontAlgn="auto" hangingPunct="1">
              <a:lnSpc>
                <a:spcPts val="2135"/>
              </a:lnSpc>
              <a:spcBef>
                <a:spcPts val="0"/>
              </a:spcBef>
              <a:spcAft>
                <a:spcPts val="0"/>
              </a:spcAft>
              <a:defRPr/>
            </a:pPr>
            <a:r>
              <a:rPr lang="zh-CN" altLang="en-US" b="1">
                <a:solidFill>
                  <a:srgbClr val="203864"/>
                </a:solidFill>
                <a:latin typeface="微软雅黑" panose="020B0503020204020204" pitchFamily="34" charset="-122"/>
                <a:ea typeface="+mn-ea"/>
              </a:rPr>
              <a:t>例如，</a:t>
            </a:r>
            <a:r>
              <a:rPr lang="en-US" altLang="zh-CN" b="1" i="1">
                <a:solidFill>
                  <a:srgbClr val="203864"/>
                </a:solidFill>
                <a:latin typeface="Times New Roman" panose="02020603050405020304" pitchFamily="18" charset="0"/>
                <a:ea typeface="+mn-ea"/>
              </a:rPr>
              <a:t>X</a:t>
            </a:r>
            <a:r>
              <a:rPr lang="en-US" altLang="zh-CN" b="1">
                <a:solidFill>
                  <a:srgbClr val="203864"/>
                </a:solidFill>
                <a:latin typeface="Times New Roman" panose="02020603050405020304" pitchFamily="18" charset="0"/>
                <a:ea typeface="+mn-ea"/>
              </a:rPr>
              <a:t>=</a:t>
            </a:r>
            <a:r>
              <a:rPr lang="zh-CN" altLang="en-US" b="1">
                <a:solidFill>
                  <a:srgbClr val="203864"/>
                </a:solidFill>
                <a:latin typeface="微软雅黑" panose="020B0503020204020204" pitchFamily="34" charset="-122"/>
                <a:ea typeface="+mn-ea"/>
              </a:rPr>
              <a:t>（</a:t>
            </a:r>
            <a:r>
              <a:rPr lang="en-US" altLang="zh-CN" b="1" i="1">
                <a:solidFill>
                  <a:srgbClr val="203864"/>
                </a:solidFill>
                <a:latin typeface="Times New Roman" panose="02020603050405020304" pitchFamily="18" charset="0"/>
                <a:ea typeface="+mn-ea"/>
              </a:rPr>
              <a:t>a</a:t>
            </a:r>
            <a:r>
              <a:rPr lang="zh-CN" altLang="en-US" b="1" i="1">
                <a:solidFill>
                  <a:srgbClr val="203864"/>
                </a:solidFill>
                <a:latin typeface="微软雅黑" panose="020B0503020204020204" pitchFamily="34" charset="-122"/>
                <a:ea typeface="+mn-ea"/>
              </a:rPr>
              <a:t>，</a:t>
            </a:r>
            <a:r>
              <a:rPr lang="en-US" altLang="zh-CN" b="1" i="1">
                <a:solidFill>
                  <a:srgbClr val="FF0000"/>
                </a:solidFill>
                <a:latin typeface="Times New Roman" panose="02020603050405020304" pitchFamily="18" charset="0"/>
                <a:ea typeface="+mn-ea"/>
              </a:rPr>
              <a:t>b</a:t>
            </a:r>
            <a:r>
              <a:rPr lang="zh-CN" altLang="en-US" b="1">
                <a:solidFill>
                  <a:srgbClr val="203864"/>
                </a:solidFill>
                <a:latin typeface="微软雅黑" panose="020B0503020204020204" pitchFamily="34" charset="-122"/>
                <a:ea typeface="+mn-ea"/>
              </a:rPr>
              <a:t>，</a:t>
            </a:r>
            <a:r>
              <a:rPr lang="en-US" altLang="zh-CN" b="1" i="1">
                <a:solidFill>
                  <a:srgbClr val="FF0000"/>
                </a:solidFill>
                <a:latin typeface="Times New Roman" panose="02020603050405020304" pitchFamily="18" charset="0"/>
                <a:ea typeface="+mn-ea"/>
              </a:rPr>
              <a:t>c</a:t>
            </a:r>
            <a:r>
              <a:rPr lang="zh-CN" altLang="en-US" b="1">
                <a:solidFill>
                  <a:srgbClr val="203864"/>
                </a:solidFill>
                <a:latin typeface="微软雅黑" panose="020B0503020204020204" pitchFamily="34" charset="-122"/>
                <a:ea typeface="+mn-ea"/>
              </a:rPr>
              <a:t>，</a:t>
            </a:r>
            <a:r>
              <a:rPr lang="en-US" altLang="zh-CN" b="1" i="1">
                <a:solidFill>
                  <a:srgbClr val="203864"/>
                </a:solidFill>
                <a:latin typeface="Times New Roman" panose="02020603050405020304" pitchFamily="18" charset="0"/>
                <a:ea typeface="+mn-ea"/>
              </a:rPr>
              <a:t>b</a:t>
            </a:r>
            <a:r>
              <a:rPr lang="zh-CN" altLang="en-US" b="1">
                <a:solidFill>
                  <a:srgbClr val="203864"/>
                </a:solidFill>
                <a:latin typeface="微软雅黑" panose="020B0503020204020204" pitchFamily="34" charset="-122"/>
                <a:ea typeface="+mn-ea"/>
              </a:rPr>
              <a:t>，</a:t>
            </a:r>
            <a:r>
              <a:rPr lang="en-US" altLang="zh-CN" b="1" i="1">
                <a:solidFill>
                  <a:srgbClr val="FF0000"/>
                </a:solidFill>
                <a:latin typeface="Times New Roman" panose="02020603050405020304" pitchFamily="18" charset="0"/>
                <a:ea typeface="+mn-ea"/>
              </a:rPr>
              <a:t>d</a:t>
            </a:r>
            <a:r>
              <a:rPr lang="zh-CN" altLang="en-US" b="1">
                <a:solidFill>
                  <a:srgbClr val="203864"/>
                </a:solidFill>
                <a:latin typeface="微软雅黑" panose="020B0503020204020204" pitchFamily="34" charset="-122"/>
                <a:ea typeface="+mn-ea"/>
              </a:rPr>
              <a:t>，</a:t>
            </a:r>
            <a:r>
              <a:rPr lang="en-US" altLang="zh-CN" b="1" i="1">
                <a:solidFill>
                  <a:srgbClr val="203864"/>
                </a:solidFill>
                <a:latin typeface="Times New Roman" panose="02020603050405020304" pitchFamily="18" charset="0"/>
                <a:ea typeface="+mn-ea"/>
              </a:rPr>
              <a:t>a</a:t>
            </a:r>
            <a:r>
              <a:rPr lang="zh-CN" altLang="en-US" b="1">
                <a:solidFill>
                  <a:srgbClr val="203864"/>
                </a:solidFill>
                <a:latin typeface="微软雅黑" panose="020B0503020204020204" pitchFamily="34" charset="-122"/>
                <a:ea typeface="+mn-ea"/>
              </a:rPr>
              <a:t>，</a:t>
            </a:r>
            <a:r>
              <a:rPr lang="en-US" altLang="zh-CN" b="1" i="1">
                <a:solidFill>
                  <a:srgbClr val="FF0000"/>
                </a:solidFill>
                <a:latin typeface="Times New Roman" panose="02020603050405020304" pitchFamily="18" charset="0"/>
                <a:ea typeface="+mn-ea"/>
              </a:rPr>
              <a:t>b</a:t>
            </a:r>
            <a:r>
              <a:rPr lang="zh-CN" altLang="en-US" b="1">
                <a:solidFill>
                  <a:srgbClr val="203864"/>
                </a:solidFill>
                <a:latin typeface="微软雅黑" panose="020B0503020204020204" pitchFamily="34" charset="-122"/>
                <a:ea typeface="+mn-ea"/>
              </a:rPr>
              <a:t>），</a:t>
            </a:r>
            <a:r>
              <a:rPr lang="en-US" altLang="zh-CN" b="1">
                <a:solidFill>
                  <a:srgbClr val="203864"/>
                </a:solidFill>
                <a:latin typeface="Times New Roman" panose="02020603050405020304" pitchFamily="18" charset="0"/>
                <a:ea typeface="+mn-ea"/>
              </a:rPr>
              <a:t>Y=</a:t>
            </a:r>
            <a:r>
              <a:rPr lang="zh-CN" altLang="en-US" b="1">
                <a:solidFill>
                  <a:srgbClr val="203864"/>
                </a:solidFill>
                <a:latin typeface="微软雅黑" panose="020B0503020204020204" pitchFamily="34" charset="-122"/>
                <a:ea typeface="+mn-ea"/>
              </a:rPr>
              <a:t>（</a:t>
            </a:r>
            <a:r>
              <a:rPr lang="en-US" altLang="zh-CN" b="1" i="1">
                <a:solidFill>
                  <a:srgbClr val="203864"/>
                </a:solidFill>
                <a:latin typeface="Times New Roman" panose="02020603050405020304" pitchFamily="18" charset="0"/>
                <a:ea typeface="+mn-ea"/>
              </a:rPr>
              <a:t>b</a:t>
            </a:r>
            <a:r>
              <a:rPr lang="zh-CN" altLang="en-US" b="1" i="1">
                <a:solidFill>
                  <a:srgbClr val="203864"/>
                </a:solidFill>
                <a:latin typeface="微软雅黑" panose="020B0503020204020204" pitchFamily="34" charset="-122"/>
                <a:ea typeface="+mn-ea"/>
              </a:rPr>
              <a:t>，</a:t>
            </a:r>
            <a:r>
              <a:rPr lang="en-US" altLang="zh-CN" b="1" i="1">
                <a:solidFill>
                  <a:srgbClr val="203864"/>
                </a:solidFill>
                <a:latin typeface="Times New Roman" panose="02020603050405020304" pitchFamily="18" charset="0"/>
                <a:ea typeface="+mn-ea"/>
              </a:rPr>
              <a:t>c</a:t>
            </a:r>
            <a:r>
              <a:rPr lang="zh-CN" altLang="en-US" b="1" i="1">
                <a:solidFill>
                  <a:srgbClr val="203864"/>
                </a:solidFill>
                <a:latin typeface="微软雅黑" panose="020B0503020204020204" pitchFamily="34" charset="-122"/>
                <a:ea typeface="+mn-ea"/>
              </a:rPr>
              <a:t>，</a:t>
            </a:r>
            <a:r>
              <a:rPr lang="en-US" altLang="zh-CN" b="1" i="1">
                <a:solidFill>
                  <a:srgbClr val="203864"/>
                </a:solidFill>
                <a:latin typeface="Times New Roman" panose="02020603050405020304" pitchFamily="18" charset="0"/>
                <a:ea typeface="+mn-ea"/>
              </a:rPr>
              <a:t>d</a:t>
            </a:r>
            <a:r>
              <a:rPr lang="zh-CN" altLang="en-US" b="1" i="1">
                <a:solidFill>
                  <a:srgbClr val="203864"/>
                </a:solidFill>
                <a:latin typeface="微软雅黑" panose="020B0503020204020204" pitchFamily="34" charset="-122"/>
                <a:ea typeface="+mn-ea"/>
              </a:rPr>
              <a:t>，</a:t>
            </a:r>
            <a:r>
              <a:rPr lang="en-US" altLang="zh-CN" b="1" i="1">
                <a:solidFill>
                  <a:srgbClr val="203864"/>
                </a:solidFill>
                <a:latin typeface="Times New Roman" panose="02020603050405020304" pitchFamily="18" charset="0"/>
                <a:ea typeface="+mn-ea"/>
              </a:rPr>
              <a:t>b</a:t>
            </a:r>
            <a:r>
              <a:rPr lang="zh-CN" altLang="en-US" b="1">
                <a:solidFill>
                  <a:srgbClr val="203864"/>
                </a:solidFill>
                <a:latin typeface="微软雅黑" panose="020B0503020204020204" pitchFamily="34" charset="-122"/>
                <a:ea typeface="+mn-ea"/>
              </a:rPr>
              <a:t>）是</a:t>
            </a:r>
            <a:r>
              <a:rPr lang="en-US" altLang="zh-CN" b="1" i="1">
                <a:solidFill>
                  <a:srgbClr val="203864"/>
                </a:solidFill>
                <a:latin typeface="Times New Roman" panose="02020603050405020304" pitchFamily="18" charset="0"/>
                <a:ea typeface="+mn-ea"/>
              </a:rPr>
              <a:t>X</a:t>
            </a:r>
            <a:r>
              <a:rPr lang="zh-CN" altLang="en-US" b="1">
                <a:solidFill>
                  <a:srgbClr val="203864"/>
                </a:solidFill>
                <a:latin typeface="微软雅黑" panose="020B0503020204020204" pitchFamily="34" charset="-122"/>
                <a:ea typeface="+mn-ea"/>
              </a:rPr>
              <a:t>的一个子序列。</a:t>
            </a:r>
          </a:p>
        </p:txBody>
      </p:sp>
      <p:sp>
        <p:nvSpPr>
          <p:cNvPr id="17" name="文本框 16">
            <a:extLst>
              <a:ext uri="{FF2B5EF4-FFF2-40B4-BE49-F238E27FC236}">
                <a16:creationId xmlns:a16="http://schemas.microsoft.com/office/drawing/2014/main" id="{71AF9C23-5B85-4F6C-A50A-C998C7623023}"/>
              </a:ext>
            </a:extLst>
          </p:cNvPr>
          <p:cNvSpPr txBox="1"/>
          <p:nvPr/>
        </p:nvSpPr>
        <p:spPr>
          <a:xfrm>
            <a:off x="611560" y="3398843"/>
            <a:ext cx="8190204" cy="590546"/>
          </a:xfrm>
          <a:prstGeom prst="rect">
            <a:avLst/>
          </a:prstGeom>
          <a:noFill/>
        </p:spPr>
        <p:txBody>
          <a:bodyPr wrap="square" lIns="0" tIns="0" rIns="0" bIns="0">
            <a:spAutoFit/>
          </a:bodyPr>
          <a:lstStyle/>
          <a:p>
            <a:pPr fontAlgn="auto">
              <a:lnSpc>
                <a:spcPts val="2359"/>
              </a:lnSpc>
              <a:spcBef>
                <a:spcPts val="0"/>
              </a:spcBef>
              <a:spcAft>
                <a:spcPts val="0"/>
              </a:spcAft>
              <a:defRPr/>
            </a:pPr>
            <a:r>
              <a:rPr lang="zh-CN" altLang="en-US" dirty="0">
                <a:solidFill>
                  <a:srgbClr val="203864"/>
                </a:solidFill>
                <a:latin typeface="Wingdings" panose="05000000000000000000" pitchFamily="2" charset="2"/>
                <a:ea typeface="+mn-ea"/>
              </a:rPr>
              <a:t> </a:t>
            </a:r>
            <a:r>
              <a:rPr lang="zh-CN" altLang="en-US" b="1" dirty="0">
                <a:solidFill>
                  <a:srgbClr val="203864"/>
                </a:solidFill>
                <a:latin typeface="微软雅黑" panose="020B0503020204020204" pitchFamily="34" charset="-122"/>
                <a:ea typeface="+mn-ea"/>
              </a:rPr>
              <a:t>前缀：设</a:t>
            </a:r>
            <a:r>
              <a:rPr lang="en-US" altLang="zh-CN" b="1" i="1" dirty="0">
                <a:solidFill>
                  <a:srgbClr val="203864"/>
                </a:solidFill>
                <a:latin typeface="Times New Roman" panose="02020603050405020304" pitchFamily="18" charset="0"/>
                <a:ea typeface="+mn-ea"/>
              </a:rPr>
              <a:t>X</a:t>
            </a:r>
            <a:r>
              <a:rPr lang="en-US" altLang="zh-CN" b="1" dirty="0">
                <a:solidFill>
                  <a:srgbClr val="203864"/>
                </a:solidFill>
                <a:latin typeface="Times New Roman" panose="02020603050405020304" pitchFamily="18" charset="0"/>
                <a:ea typeface="+mn-ea"/>
              </a:rPr>
              <a:t>=(</a:t>
            </a:r>
            <a:r>
              <a:rPr lang="en-US" altLang="zh-CN" b="1" i="1" dirty="0">
                <a:solidFill>
                  <a:srgbClr val="203864"/>
                </a:solidFill>
                <a:latin typeface="Times New Roman" panose="02020603050405020304" pitchFamily="18" charset="0"/>
                <a:ea typeface="+mn-ea"/>
              </a:rPr>
              <a:t>x</a:t>
            </a:r>
            <a:r>
              <a:rPr lang="en-US" altLang="zh-CN" sz="1050" b="1" dirty="0">
                <a:solidFill>
                  <a:srgbClr val="203864"/>
                </a:solidFill>
                <a:latin typeface="Times New Roman" panose="02020603050405020304" pitchFamily="18" charset="0"/>
                <a:ea typeface="+mn-ea"/>
              </a:rPr>
              <a:t>1</a:t>
            </a:r>
            <a:r>
              <a:rPr lang="en-US" altLang="zh-CN" b="1" dirty="0">
                <a:solidFill>
                  <a:srgbClr val="203864"/>
                </a:solidFill>
                <a:latin typeface="Times New Roman" panose="02020603050405020304" pitchFamily="18" charset="0"/>
                <a:ea typeface="+mn-ea"/>
              </a:rPr>
              <a:t>, </a:t>
            </a:r>
            <a:r>
              <a:rPr lang="en-US" altLang="zh-CN" b="1" i="1" dirty="0">
                <a:solidFill>
                  <a:srgbClr val="203864"/>
                </a:solidFill>
                <a:latin typeface="Times New Roman" panose="02020603050405020304" pitchFamily="18" charset="0"/>
                <a:ea typeface="+mn-ea"/>
              </a:rPr>
              <a:t>x</a:t>
            </a:r>
            <a:r>
              <a:rPr lang="en-US" altLang="zh-CN" sz="1050" b="1" dirty="0">
                <a:solidFill>
                  <a:srgbClr val="203864"/>
                </a:solidFill>
                <a:latin typeface="Times New Roman" panose="02020603050405020304" pitchFamily="18" charset="0"/>
                <a:ea typeface="+mn-ea"/>
              </a:rPr>
              <a:t>2</a:t>
            </a:r>
            <a:r>
              <a:rPr lang="en-US" altLang="zh-CN" b="1" dirty="0">
                <a:solidFill>
                  <a:srgbClr val="203864"/>
                </a:solidFill>
                <a:latin typeface="Times New Roman" panose="02020603050405020304" pitchFamily="18" charset="0"/>
                <a:ea typeface="+mn-ea"/>
              </a:rPr>
              <a:t>,…, </a:t>
            </a:r>
            <a:r>
              <a:rPr lang="en-US" altLang="zh-CN" b="1" i="1" dirty="0" err="1">
                <a:solidFill>
                  <a:srgbClr val="203864"/>
                </a:solidFill>
                <a:latin typeface="Times New Roman" panose="02020603050405020304" pitchFamily="18" charset="0"/>
                <a:ea typeface="+mn-ea"/>
              </a:rPr>
              <a:t>x</a:t>
            </a:r>
            <a:r>
              <a:rPr lang="en-US" altLang="zh-CN" sz="1050" b="1" i="1" dirty="0" err="1">
                <a:solidFill>
                  <a:srgbClr val="203864"/>
                </a:solidFill>
                <a:latin typeface="Times New Roman" panose="02020603050405020304" pitchFamily="18" charset="0"/>
                <a:ea typeface="+mn-ea"/>
              </a:rPr>
              <a:t>m</a:t>
            </a:r>
            <a:r>
              <a:rPr lang="en-US" altLang="zh-CN" b="1" dirty="0">
                <a:solidFill>
                  <a:srgbClr val="203864"/>
                </a:solidFill>
                <a:latin typeface="Times New Roman" panose="02020603050405020304" pitchFamily="18" charset="0"/>
                <a:ea typeface="+mn-ea"/>
              </a:rPr>
              <a:t>)</a:t>
            </a:r>
            <a:r>
              <a:rPr lang="zh-CN" altLang="en-US" b="1" dirty="0">
                <a:solidFill>
                  <a:srgbClr val="203864"/>
                </a:solidFill>
                <a:latin typeface="微软雅黑" panose="020B0503020204020204" pitchFamily="34" charset="-122"/>
                <a:ea typeface="+mn-ea"/>
              </a:rPr>
              <a:t>是一个序列，</a:t>
            </a:r>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的第</a:t>
            </a:r>
            <a:r>
              <a:rPr lang="zh-CN" altLang="en-US" b="1" dirty="0">
                <a:solidFill>
                  <a:srgbClr val="203864"/>
                </a:solidFill>
                <a:latin typeface="微软雅黑" panose="020B0503020204020204" pitchFamily="34" charset="-122"/>
              </a:rPr>
              <a:t> </a:t>
            </a:r>
            <a:r>
              <a:rPr lang="en-US" altLang="zh-CN" sz="2400" b="1" i="1" dirty="0" err="1">
                <a:solidFill>
                  <a:srgbClr val="203864"/>
                </a:solidFill>
                <a:latin typeface="Times New Roman" panose="02020603050405020304" pitchFamily="18" charset="0"/>
              </a:rPr>
              <a:t>i</a:t>
            </a:r>
            <a:r>
              <a:rPr lang="zh-CN" altLang="en-US" b="1" dirty="0">
                <a:solidFill>
                  <a:srgbClr val="203864"/>
                </a:solidFill>
                <a:latin typeface="微软雅黑" panose="020B0503020204020204" pitchFamily="34" charset="-122"/>
              </a:rPr>
              <a:t> </a:t>
            </a:r>
            <a:r>
              <a:rPr lang="zh-CN" altLang="en-US" b="1" dirty="0">
                <a:solidFill>
                  <a:srgbClr val="203864"/>
                </a:solidFill>
                <a:latin typeface="微软雅黑" panose="020B0503020204020204" pitchFamily="34" charset="-122"/>
                <a:ea typeface="+mn-ea"/>
              </a:rPr>
              <a:t>前缀</a:t>
            </a:r>
            <a:r>
              <a:rPr lang="en-US" altLang="zh-CN" b="1" i="1" dirty="0">
                <a:solidFill>
                  <a:srgbClr val="203864"/>
                </a:solidFill>
                <a:latin typeface="Times New Roman" panose="02020603050405020304" pitchFamily="18" charset="0"/>
                <a:ea typeface="+mn-ea"/>
              </a:rPr>
              <a:t>X</a:t>
            </a:r>
            <a:r>
              <a:rPr lang="en-US" altLang="zh-CN" sz="1050" b="1" i="1" dirty="0">
                <a:solidFill>
                  <a:srgbClr val="203864"/>
                </a:solidFill>
                <a:latin typeface="Times New Roman" panose="02020603050405020304" pitchFamily="18" charset="0"/>
                <a:ea typeface="+mn-ea"/>
              </a:rPr>
              <a:t>(</a:t>
            </a:r>
            <a:r>
              <a:rPr lang="en-US" altLang="zh-CN" sz="1050" b="1" i="1" dirty="0" err="1">
                <a:solidFill>
                  <a:srgbClr val="203864"/>
                </a:solidFill>
                <a:latin typeface="Times New Roman" panose="02020603050405020304" pitchFamily="18" charset="0"/>
                <a:ea typeface="+mn-ea"/>
              </a:rPr>
              <a:t>i</a:t>
            </a:r>
            <a:r>
              <a:rPr lang="en-US" altLang="zh-CN" sz="1050" b="1" i="1" dirty="0">
                <a:solidFill>
                  <a:srgbClr val="203864"/>
                </a:solidFill>
                <a:latin typeface="Times New Roman" panose="02020603050405020304" pitchFamily="18" charset="0"/>
                <a:ea typeface="+mn-ea"/>
              </a:rPr>
              <a:t>)</a:t>
            </a:r>
            <a:r>
              <a:rPr lang="zh-CN" altLang="en-US" b="1" dirty="0">
                <a:solidFill>
                  <a:srgbClr val="203864"/>
                </a:solidFill>
                <a:latin typeface="微软雅黑" panose="020B0503020204020204" pitchFamily="34" charset="-122"/>
                <a:ea typeface="+mn-ea"/>
              </a:rPr>
              <a:t>是一个序列，定义为</a:t>
            </a:r>
            <a:r>
              <a:rPr lang="en-US" altLang="zh-CN" b="1" i="1" dirty="0">
                <a:solidFill>
                  <a:srgbClr val="203864"/>
                </a:solidFill>
                <a:latin typeface="Times New Roman" panose="02020603050405020304" pitchFamily="18" charset="0"/>
                <a:ea typeface="+mn-ea"/>
              </a:rPr>
              <a:t>X</a:t>
            </a:r>
            <a:r>
              <a:rPr lang="en-US" altLang="zh-CN" sz="1050" b="1" i="1" dirty="0">
                <a:solidFill>
                  <a:srgbClr val="203864"/>
                </a:solidFill>
                <a:latin typeface="Times New Roman" panose="02020603050405020304" pitchFamily="18" charset="0"/>
                <a:ea typeface="+mn-ea"/>
              </a:rPr>
              <a:t>(</a:t>
            </a:r>
            <a:r>
              <a:rPr lang="en-US" altLang="zh-CN" sz="1050" b="1" i="1" dirty="0" err="1">
                <a:solidFill>
                  <a:srgbClr val="203864"/>
                </a:solidFill>
                <a:latin typeface="Times New Roman" panose="02020603050405020304" pitchFamily="18" charset="0"/>
                <a:ea typeface="+mn-ea"/>
              </a:rPr>
              <a:t>i</a:t>
            </a:r>
            <a:r>
              <a:rPr lang="en-US" altLang="zh-CN" sz="1050" b="1" i="1" dirty="0">
                <a:solidFill>
                  <a:srgbClr val="203864"/>
                </a:solidFill>
                <a:latin typeface="Times New Roman" panose="02020603050405020304" pitchFamily="18" charset="0"/>
                <a:ea typeface="+mn-ea"/>
              </a:rPr>
              <a:t>) </a:t>
            </a:r>
            <a:r>
              <a:rPr lang="en-US" altLang="zh-CN" b="1" i="1" dirty="0">
                <a:solidFill>
                  <a:srgbClr val="203864"/>
                </a:solidFill>
                <a:latin typeface="Times New Roman" panose="02020603050405020304" pitchFamily="18" charset="0"/>
                <a:ea typeface="+mn-ea"/>
              </a:rPr>
              <a:t>=(x</a:t>
            </a:r>
            <a:r>
              <a:rPr lang="en-US" altLang="zh-CN" sz="1050" b="1" dirty="0">
                <a:solidFill>
                  <a:srgbClr val="203864"/>
                </a:solidFill>
                <a:latin typeface="Times New Roman" panose="02020603050405020304" pitchFamily="18" charset="0"/>
                <a:ea typeface="+mn-ea"/>
              </a:rPr>
              <a:t>1</a:t>
            </a:r>
            <a:r>
              <a:rPr lang="en-US" altLang="zh-CN" b="1" dirty="0">
                <a:solidFill>
                  <a:srgbClr val="203864"/>
                </a:solidFill>
                <a:latin typeface="Times New Roman" panose="02020603050405020304" pitchFamily="18" charset="0"/>
                <a:ea typeface="+mn-ea"/>
              </a:rPr>
              <a:t>, </a:t>
            </a:r>
            <a:r>
              <a:rPr lang="en-US" altLang="zh-CN" b="1" i="1" dirty="0">
                <a:solidFill>
                  <a:srgbClr val="203864"/>
                </a:solidFill>
                <a:latin typeface="Times New Roman" panose="02020603050405020304" pitchFamily="18" charset="0"/>
                <a:ea typeface="+mn-ea"/>
              </a:rPr>
              <a:t>x</a:t>
            </a:r>
            <a:r>
              <a:rPr lang="en-US" altLang="zh-CN" sz="1050" b="1" dirty="0">
                <a:solidFill>
                  <a:srgbClr val="203864"/>
                </a:solidFill>
                <a:latin typeface="Times New Roman" panose="02020603050405020304" pitchFamily="18" charset="0"/>
                <a:ea typeface="+mn-ea"/>
              </a:rPr>
              <a:t>2</a:t>
            </a:r>
            <a:r>
              <a:rPr lang="en-US" altLang="zh-CN" b="1" dirty="0">
                <a:solidFill>
                  <a:srgbClr val="203864"/>
                </a:solidFill>
                <a:latin typeface="Times New Roman" panose="02020603050405020304" pitchFamily="18" charset="0"/>
                <a:ea typeface="+mn-ea"/>
              </a:rPr>
              <a:t>,…, </a:t>
            </a:r>
            <a:r>
              <a:rPr lang="en-US" altLang="zh-CN" b="1" i="1" dirty="0">
                <a:solidFill>
                  <a:srgbClr val="203864"/>
                </a:solidFill>
                <a:latin typeface="Times New Roman" panose="02020603050405020304" pitchFamily="18" charset="0"/>
                <a:ea typeface="+mn-ea"/>
              </a:rPr>
              <a:t>x</a:t>
            </a:r>
            <a:r>
              <a:rPr lang="en-US" altLang="zh-CN" sz="1050" b="1" i="1" dirty="0">
                <a:solidFill>
                  <a:srgbClr val="203864"/>
                </a:solidFill>
                <a:latin typeface="Times New Roman" panose="02020603050405020304" pitchFamily="18" charset="0"/>
                <a:ea typeface="+mn-ea"/>
              </a:rPr>
              <a:t>i</a:t>
            </a:r>
            <a:r>
              <a:rPr lang="en-US" altLang="zh-CN" b="1" dirty="0">
                <a:solidFill>
                  <a:srgbClr val="203864"/>
                </a:solidFill>
                <a:latin typeface="Times New Roman" panose="02020603050405020304" pitchFamily="18" charset="0"/>
                <a:ea typeface="+mn-ea"/>
              </a:rPr>
              <a:t>)</a:t>
            </a:r>
            <a:r>
              <a:rPr lang="zh-CN" altLang="en-US" b="1" dirty="0">
                <a:solidFill>
                  <a:srgbClr val="203864"/>
                </a:solidFill>
                <a:latin typeface="微软雅黑" panose="020B0503020204020204" pitchFamily="34" charset="-122"/>
                <a:ea typeface="+mn-ea"/>
              </a:rPr>
              <a:t>。如上序列</a:t>
            </a:r>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，则 </a:t>
            </a:r>
            <a:r>
              <a:rPr lang="en-US" altLang="zh-CN" b="1" i="1" dirty="0">
                <a:solidFill>
                  <a:srgbClr val="203864"/>
                </a:solidFill>
                <a:latin typeface="Times New Roman" panose="02020603050405020304" pitchFamily="18" charset="0"/>
                <a:ea typeface="+mn-ea"/>
              </a:rPr>
              <a:t>X</a:t>
            </a:r>
            <a:r>
              <a:rPr lang="en-US" altLang="zh-CN" sz="1050" b="1" i="1" dirty="0">
                <a:solidFill>
                  <a:srgbClr val="203864"/>
                </a:solidFill>
                <a:latin typeface="Times New Roman" panose="02020603050405020304" pitchFamily="18" charset="0"/>
                <a:ea typeface="+mn-ea"/>
              </a:rPr>
              <a:t>(3)</a:t>
            </a:r>
            <a:r>
              <a:rPr lang="en-US" altLang="zh-CN" b="1" dirty="0">
                <a:solidFill>
                  <a:srgbClr val="203864"/>
                </a:solidFill>
                <a:latin typeface="Times New Roman" panose="02020603050405020304" pitchFamily="18" charset="0"/>
                <a:ea typeface="+mn-ea"/>
              </a:rPr>
              <a:t>=(</a:t>
            </a:r>
            <a:r>
              <a:rPr lang="en-US" altLang="zh-CN" b="1" i="1" dirty="0">
                <a:solidFill>
                  <a:srgbClr val="203864"/>
                </a:solidFill>
                <a:latin typeface="Times New Roman" panose="02020603050405020304" pitchFamily="18" charset="0"/>
                <a:ea typeface="+mn-ea"/>
              </a:rPr>
              <a:t>a</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b</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c</a:t>
            </a:r>
            <a:r>
              <a:rPr lang="en-US" altLang="zh-CN" b="1" dirty="0">
                <a:solidFill>
                  <a:srgbClr val="203864"/>
                </a:solidFill>
                <a:latin typeface="Times New Roman" panose="02020603050405020304" pitchFamily="18" charset="0"/>
                <a:ea typeface="+mn-ea"/>
              </a:rPr>
              <a:t>) </a:t>
            </a:r>
            <a:r>
              <a:rPr lang="zh-CN" altLang="en-US" b="1" dirty="0">
                <a:solidFill>
                  <a:srgbClr val="203864"/>
                </a:solidFill>
                <a:latin typeface="微软雅黑" panose="020B0503020204020204" pitchFamily="34" charset="-122"/>
                <a:ea typeface="+mn-ea"/>
              </a:rPr>
              <a:t>为</a:t>
            </a:r>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的第</a:t>
            </a:r>
            <a:r>
              <a:rPr lang="en-US" altLang="zh-CN" b="1" dirty="0">
                <a:solidFill>
                  <a:srgbClr val="203864"/>
                </a:solidFill>
                <a:latin typeface="微软雅黑" panose="020B0503020204020204" pitchFamily="34" charset="-122"/>
                <a:ea typeface="+mn-ea"/>
              </a:rPr>
              <a:t>3</a:t>
            </a:r>
            <a:r>
              <a:rPr lang="zh-CN" altLang="en-US" b="1" dirty="0">
                <a:solidFill>
                  <a:srgbClr val="203864"/>
                </a:solidFill>
                <a:latin typeface="微软雅黑" panose="020B0503020204020204" pitchFamily="34" charset="-122"/>
                <a:ea typeface="+mn-ea"/>
              </a:rPr>
              <a:t>前缀</a:t>
            </a:r>
          </a:p>
        </p:txBody>
      </p:sp>
      <p:sp>
        <p:nvSpPr>
          <p:cNvPr id="19" name="文本框 18">
            <a:extLst>
              <a:ext uri="{FF2B5EF4-FFF2-40B4-BE49-F238E27FC236}">
                <a16:creationId xmlns:a16="http://schemas.microsoft.com/office/drawing/2014/main" id="{077083AB-3C87-4500-A86F-D5539E87A3C1}"/>
              </a:ext>
            </a:extLst>
          </p:cNvPr>
          <p:cNvSpPr txBox="1"/>
          <p:nvPr/>
        </p:nvSpPr>
        <p:spPr>
          <a:xfrm>
            <a:off x="611560" y="4106689"/>
            <a:ext cx="8190204" cy="538609"/>
          </a:xfrm>
          <a:prstGeom prst="rect">
            <a:avLst/>
          </a:prstGeom>
          <a:noFill/>
        </p:spPr>
        <p:txBody>
          <a:bodyPr wrap="square" lIns="0" tIns="0" rIns="0" bIns="0">
            <a:spAutoFit/>
          </a:bodyPr>
          <a:lstStyle/>
          <a:p>
            <a:pPr eaLnBrk="1" fontAlgn="auto" hangingPunct="1">
              <a:lnSpc>
                <a:spcPts val="2051"/>
              </a:lnSpc>
              <a:spcBef>
                <a:spcPts val="0"/>
              </a:spcBef>
              <a:spcAft>
                <a:spcPts val="0"/>
              </a:spcAft>
              <a:defRPr/>
            </a:pPr>
            <a:r>
              <a:rPr lang="zh-CN" altLang="en-US" dirty="0">
                <a:solidFill>
                  <a:srgbClr val="002060"/>
                </a:solidFill>
                <a:latin typeface="Wingdings" panose="05000000000000000000" pitchFamily="2" charset="2"/>
                <a:ea typeface="+mn-ea"/>
              </a:rPr>
              <a:t> </a:t>
            </a:r>
            <a:r>
              <a:rPr lang="zh-CN" altLang="en-US" b="1" dirty="0">
                <a:solidFill>
                  <a:srgbClr val="002060"/>
                </a:solidFill>
                <a:latin typeface="微软雅黑" panose="020B0503020204020204" pitchFamily="34" charset="-122"/>
                <a:ea typeface="+mn-ea"/>
              </a:rPr>
              <a:t>公共子序列：</a:t>
            </a:r>
            <a:r>
              <a:rPr lang="zh-CN" altLang="en-US" b="1" dirty="0">
                <a:solidFill>
                  <a:srgbClr val="203864"/>
                </a:solidFill>
                <a:latin typeface="微软雅黑" panose="020B0503020204020204" pitchFamily="34" charset="-122"/>
                <a:ea typeface="+mn-ea"/>
              </a:rPr>
              <a:t>给定两个序列</a:t>
            </a:r>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和</a:t>
            </a:r>
            <a:r>
              <a:rPr lang="en-US" altLang="zh-CN" b="1" i="1" dirty="0">
                <a:solidFill>
                  <a:srgbClr val="203864"/>
                </a:solidFill>
                <a:latin typeface="Times New Roman" panose="02020603050405020304" pitchFamily="18" charset="0"/>
                <a:ea typeface="+mn-ea"/>
              </a:rPr>
              <a:t>Y</a:t>
            </a:r>
            <a:r>
              <a:rPr lang="zh-CN" altLang="en-US" b="1" dirty="0">
                <a:solidFill>
                  <a:srgbClr val="203864"/>
                </a:solidFill>
                <a:latin typeface="微软雅黑" panose="020B0503020204020204" pitchFamily="34" charset="-122"/>
                <a:ea typeface="+mn-ea"/>
              </a:rPr>
              <a:t>，当另一个序列</a:t>
            </a:r>
            <a:r>
              <a:rPr lang="en-US" altLang="zh-CN" b="1" i="1" dirty="0">
                <a:solidFill>
                  <a:srgbClr val="203864"/>
                </a:solidFill>
                <a:latin typeface="Times New Roman" panose="02020603050405020304" pitchFamily="18" charset="0"/>
                <a:ea typeface="+mn-ea"/>
              </a:rPr>
              <a:t>Z</a:t>
            </a:r>
            <a:r>
              <a:rPr lang="zh-CN" altLang="en-US" b="1" dirty="0">
                <a:solidFill>
                  <a:srgbClr val="203864"/>
                </a:solidFill>
                <a:latin typeface="微软雅黑" panose="020B0503020204020204" pitchFamily="34" charset="-122"/>
                <a:ea typeface="+mn-ea"/>
              </a:rPr>
              <a:t>既是</a:t>
            </a:r>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的子序列又是</a:t>
            </a:r>
            <a:r>
              <a:rPr lang="en-US" altLang="zh-CN" b="1" i="1" dirty="0">
                <a:solidFill>
                  <a:srgbClr val="203864"/>
                </a:solidFill>
                <a:latin typeface="Times New Roman" panose="02020603050405020304" pitchFamily="18" charset="0"/>
                <a:ea typeface="+mn-ea"/>
              </a:rPr>
              <a:t>Y</a:t>
            </a:r>
            <a:r>
              <a:rPr lang="zh-CN" altLang="en-US" b="1" dirty="0">
                <a:solidFill>
                  <a:srgbClr val="203864"/>
                </a:solidFill>
                <a:latin typeface="微软雅黑" panose="020B0503020204020204" pitchFamily="34" charset="-122"/>
                <a:ea typeface="+mn-ea"/>
              </a:rPr>
              <a:t>的子序列时，称</a:t>
            </a:r>
            <a:r>
              <a:rPr lang="en-US" altLang="zh-CN" b="1" i="1" dirty="0">
                <a:solidFill>
                  <a:srgbClr val="203864"/>
                </a:solidFill>
                <a:latin typeface="Times New Roman" panose="02020603050405020304" pitchFamily="18" charset="0"/>
                <a:ea typeface="+mn-ea"/>
              </a:rPr>
              <a:t>Z</a:t>
            </a:r>
            <a:r>
              <a:rPr lang="zh-CN" altLang="en-US" b="1" dirty="0">
                <a:solidFill>
                  <a:srgbClr val="203864"/>
                </a:solidFill>
                <a:latin typeface="微软雅黑" panose="020B0503020204020204" pitchFamily="34" charset="-122"/>
                <a:ea typeface="+mn-ea"/>
              </a:rPr>
              <a:t>序列</a:t>
            </a:r>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和</a:t>
            </a:r>
            <a:r>
              <a:rPr lang="en-US" altLang="zh-CN" b="1" i="1" dirty="0">
                <a:solidFill>
                  <a:srgbClr val="203864"/>
                </a:solidFill>
                <a:latin typeface="Times New Roman" panose="02020603050405020304" pitchFamily="18" charset="0"/>
                <a:ea typeface="+mn-ea"/>
              </a:rPr>
              <a:t>Y</a:t>
            </a:r>
            <a:r>
              <a:rPr lang="zh-CN" altLang="en-US" b="1" dirty="0">
                <a:solidFill>
                  <a:srgbClr val="203864"/>
                </a:solidFill>
                <a:latin typeface="微软雅黑" panose="020B0503020204020204" pitchFamily="34" charset="-122"/>
                <a:ea typeface="+mn-ea"/>
              </a:rPr>
              <a:t>的公共子序列。</a:t>
            </a:r>
          </a:p>
        </p:txBody>
      </p:sp>
      <p:sp>
        <p:nvSpPr>
          <p:cNvPr id="20" name="文本框 19">
            <a:extLst>
              <a:ext uri="{FF2B5EF4-FFF2-40B4-BE49-F238E27FC236}">
                <a16:creationId xmlns:a16="http://schemas.microsoft.com/office/drawing/2014/main" id="{5A1C5A5F-6A11-45CC-8C24-3DEC9E673771}"/>
              </a:ext>
            </a:extLst>
          </p:cNvPr>
          <p:cNvSpPr txBox="1"/>
          <p:nvPr/>
        </p:nvSpPr>
        <p:spPr>
          <a:xfrm>
            <a:off x="527448" y="4762599"/>
            <a:ext cx="8325936" cy="538609"/>
          </a:xfrm>
          <a:prstGeom prst="rect">
            <a:avLst/>
          </a:prstGeom>
          <a:noFill/>
        </p:spPr>
        <p:txBody>
          <a:bodyPr wrap="square" lIns="0" tIns="0" rIns="0" bIns="0">
            <a:spAutoFit/>
          </a:bodyPr>
          <a:lstStyle/>
          <a:p>
            <a:pPr eaLnBrk="1" fontAlgn="auto" hangingPunct="1">
              <a:lnSpc>
                <a:spcPts val="2051"/>
              </a:lnSpc>
              <a:spcBef>
                <a:spcPts val="0"/>
              </a:spcBef>
              <a:spcAft>
                <a:spcPts val="0"/>
              </a:spcAft>
              <a:defRPr/>
            </a:pPr>
            <a:r>
              <a:rPr lang="zh-CN" altLang="en-US" dirty="0">
                <a:solidFill>
                  <a:srgbClr val="0000FF"/>
                </a:solidFill>
                <a:latin typeface="Wingdings" panose="05000000000000000000" pitchFamily="2" charset="2"/>
                <a:ea typeface="+mn-ea"/>
              </a:rPr>
              <a:t> </a:t>
            </a:r>
            <a:r>
              <a:rPr lang="zh-CN" altLang="en-US" b="1" dirty="0">
                <a:solidFill>
                  <a:srgbClr val="0000FF"/>
                </a:solidFill>
                <a:latin typeface="微软雅黑" panose="020B0503020204020204" pitchFamily="34" charset="-122"/>
                <a:ea typeface="+mn-ea"/>
              </a:rPr>
              <a:t>最长公共子序列问题：在序列</a:t>
            </a:r>
            <a:r>
              <a:rPr lang="en-US" altLang="zh-CN" b="1" i="1" dirty="0">
                <a:solidFill>
                  <a:srgbClr val="0000FF"/>
                </a:solidFill>
                <a:latin typeface="Times New Roman" panose="02020603050405020304" pitchFamily="18" charset="0"/>
                <a:ea typeface="+mn-ea"/>
              </a:rPr>
              <a:t>X</a:t>
            </a:r>
            <a:r>
              <a:rPr lang="zh-CN" altLang="en-US" b="1" dirty="0">
                <a:solidFill>
                  <a:srgbClr val="0000FF"/>
                </a:solidFill>
                <a:latin typeface="微软雅黑" panose="020B0503020204020204" pitchFamily="34" charset="-122"/>
                <a:ea typeface="+mn-ea"/>
              </a:rPr>
              <a:t>和</a:t>
            </a:r>
            <a:r>
              <a:rPr lang="en-US" altLang="zh-CN" b="1" i="1" dirty="0">
                <a:solidFill>
                  <a:srgbClr val="0000FF"/>
                </a:solidFill>
                <a:latin typeface="Times New Roman" panose="02020603050405020304" pitchFamily="18" charset="0"/>
                <a:ea typeface="+mn-ea"/>
              </a:rPr>
              <a:t>Y</a:t>
            </a:r>
            <a:r>
              <a:rPr lang="zh-CN" altLang="en-US" b="1" dirty="0">
                <a:solidFill>
                  <a:srgbClr val="0000FF"/>
                </a:solidFill>
                <a:latin typeface="微软雅黑" panose="020B0503020204020204" pitchFamily="34" charset="-122"/>
                <a:ea typeface="+mn-ea"/>
              </a:rPr>
              <a:t>的公共子序列中查找最长的公共子序列</a:t>
            </a:r>
            <a:r>
              <a:rPr lang="en-US" altLang="zh-CN" b="1" dirty="0">
                <a:solidFill>
                  <a:srgbClr val="0000FF"/>
                </a:solidFill>
                <a:latin typeface="Times New Roman" panose="02020603050405020304" pitchFamily="18" charset="0"/>
                <a:ea typeface="+mn-ea"/>
              </a:rPr>
              <a:t>,</a:t>
            </a:r>
            <a:r>
              <a:rPr lang="zh-CN" altLang="en-US" b="1" dirty="0">
                <a:solidFill>
                  <a:srgbClr val="0000FF"/>
                </a:solidFill>
                <a:latin typeface="微软雅黑" panose="020B0503020204020204" pitchFamily="34" charset="-122"/>
                <a:ea typeface="+mn-ea"/>
              </a:rPr>
              <a:t>简称</a:t>
            </a:r>
            <a:r>
              <a:rPr lang="en-US" altLang="zh-CN" b="1" dirty="0">
                <a:solidFill>
                  <a:srgbClr val="0000FF"/>
                </a:solidFill>
                <a:latin typeface="Consolas" panose="020B0609020204030204" pitchFamily="49" charset="0"/>
                <a:ea typeface="+mn-ea"/>
              </a:rPr>
              <a:t>LCS</a:t>
            </a:r>
            <a:r>
              <a:rPr lang="zh-CN" altLang="en-US" b="1" dirty="0">
                <a:solidFill>
                  <a:srgbClr val="0000FF"/>
                </a:solidFill>
                <a:latin typeface="微软雅黑" panose="020B0503020204020204" pitchFamily="34" charset="-122"/>
                <a:ea typeface="+mn-ea"/>
              </a:rPr>
              <a:t>问题</a:t>
            </a:r>
            <a:r>
              <a:rPr lang="zh-CN" altLang="en-US" b="1" dirty="0">
                <a:solidFill>
                  <a:srgbClr val="203864"/>
                </a:solidFill>
                <a:latin typeface="微软雅黑" panose="020B0503020204020204" pitchFamily="34" charset="-122"/>
                <a:ea typeface="+mn-ea"/>
              </a:rPr>
              <a:t>。</a:t>
            </a:r>
          </a:p>
        </p:txBody>
      </p:sp>
      <p:sp>
        <p:nvSpPr>
          <p:cNvPr id="4113" name="文本框 21">
            <a:extLst>
              <a:ext uri="{FF2B5EF4-FFF2-40B4-BE49-F238E27FC236}">
                <a16:creationId xmlns:a16="http://schemas.microsoft.com/office/drawing/2014/main" id="{29BB560C-E254-43B2-8FC7-91FF33C3B075}"/>
              </a:ext>
            </a:extLst>
          </p:cNvPr>
          <p:cNvSpPr txBox="1">
            <a:spLocks noChangeArrowheads="1"/>
          </p:cNvSpPr>
          <p:nvPr/>
        </p:nvSpPr>
        <p:spPr bwMode="auto">
          <a:xfrm>
            <a:off x="527447" y="1210415"/>
            <a:ext cx="1846659" cy="31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2372"/>
              </a:lnSpc>
            </a:pPr>
            <a:r>
              <a:rPr lang="zh-CN" altLang="en-US" sz="2400" b="1" dirty="0">
                <a:solidFill>
                  <a:srgbClr val="ED7D31"/>
                </a:solidFill>
                <a:latin typeface="微软雅黑" panose="020B0503020204020204" pitchFamily="34" charset="-122"/>
              </a:rPr>
              <a:t>一、问题描述</a:t>
            </a:r>
          </a:p>
        </p:txBody>
      </p:sp>
      <p:sp>
        <p:nvSpPr>
          <p:cNvPr id="23" name="文本框 22">
            <a:extLst>
              <a:ext uri="{FF2B5EF4-FFF2-40B4-BE49-F238E27FC236}">
                <a16:creationId xmlns:a16="http://schemas.microsoft.com/office/drawing/2014/main" id="{13EADD8B-360C-494E-9212-8705C188FEEC}"/>
              </a:ext>
            </a:extLst>
          </p:cNvPr>
          <p:cNvSpPr txBox="1"/>
          <p:nvPr/>
        </p:nvSpPr>
        <p:spPr>
          <a:xfrm>
            <a:off x="1471612" y="5301208"/>
            <a:ext cx="5060103" cy="554254"/>
          </a:xfrm>
          <a:prstGeom prst="rect">
            <a:avLst/>
          </a:prstGeom>
          <a:noFill/>
        </p:spPr>
        <p:txBody>
          <a:bodyPr wrap="none" lIns="0" tIns="0" rIns="0" bIns="0">
            <a:spAutoFit/>
          </a:bodyPr>
          <a:lstStyle/>
          <a:p>
            <a:pPr eaLnBrk="1" fontAlgn="auto" hangingPunct="1">
              <a:lnSpc>
                <a:spcPts val="2103"/>
              </a:lnSpc>
              <a:spcBef>
                <a:spcPts val="0"/>
              </a:spcBef>
              <a:spcAft>
                <a:spcPts val="0"/>
              </a:spcAft>
              <a:defRPr/>
            </a:pPr>
            <a:r>
              <a:rPr lang="en-US" altLang="zh-CN" b="1" i="1" dirty="0">
                <a:solidFill>
                  <a:srgbClr val="203864"/>
                </a:solidFill>
                <a:latin typeface="Times New Roman" panose="02020603050405020304" pitchFamily="18" charset="0"/>
                <a:ea typeface="+mn-ea"/>
              </a:rPr>
              <a:t>X =(a</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b</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c</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b</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d</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b</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a) </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Y =(b, d, c</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a</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b</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a)</a:t>
            </a:r>
          </a:p>
          <a:p>
            <a:pPr eaLnBrk="1" fontAlgn="auto" hangingPunct="1">
              <a:lnSpc>
                <a:spcPts val="2375"/>
              </a:lnSpc>
              <a:spcBef>
                <a:spcPts val="0"/>
              </a:spcBef>
              <a:spcAft>
                <a:spcPts val="0"/>
              </a:spcAft>
              <a:defRPr/>
            </a:pPr>
            <a:r>
              <a:rPr lang="en-US" altLang="zh-CN" b="1" i="1" dirty="0">
                <a:solidFill>
                  <a:srgbClr val="203864"/>
                </a:solidFill>
                <a:latin typeface="Times New Roman" panose="02020603050405020304" pitchFamily="18" charset="0"/>
                <a:ea typeface="+mn-ea"/>
              </a:rPr>
              <a:t>Z</a:t>
            </a:r>
            <a:r>
              <a:rPr lang="en-US" altLang="zh-CN" sz="1050" b="1" i="1" dirty="0">
                <a:solidFill>
                  <a:srgbClr val="203864"/>
                </a:solidFill>
                <a:latin typeface="Times New Roman" panose="02020603050405020304" pitchFamily="18" charset="0"/>
                <a:ea typeface="+mn-ea"/>
              </a:rPr>
              <a:t>1</a:t>
            </a:r>
            <a:r>
              <a:rPr lang="en-US" altLang="zh-CN" b="1" i="1" dirty="0">
                <a:solidFill>
                  <a:srgbClr val="203864"/>
                </a:solidFill>
                <a:latin typeface="Times New Roman" panose="02020603050405020304" pitchFamily="18" charset="0"/>
                <a:ea typeface="+mn-ea"/>
              </a:rPr>
              <a:t>=(b, c, a)</a:t>
            </a:r>
            <a:r>
              <a:rPr lang="zh-CN" altLang="en-US" b="1" dirty="0">
                <a:solidFill>
                  <a:srgbClr val="203864"/>
                </a:solidFill>
                <a:latin typeface="微软雅黑" panose="020B0503020204020204" pitchFamily="34" charset="-122"/>
                <a:ea typeface="+mn-ea"/>
              </a:rPr>
              <a:t>是</a:t>
            </a:r>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和</a:t>
            </a:r>
            <a:r>
              <a:rPr lang="en-US" altLang="zh-CN" b="1" i="1" dirty="0">
                <a:solidFill>
                  <a:srgbClr val="203864"/>
                </a:solidFill>
                <a:latin typeface="Times New Roman" panose="02020603050405020304" pitchFamily="18" charset="0"/>
                <a:ea typeface="+mn-ea"/>
              </a:rPr>
              <a:t>Y</a:t>
            </a:r>
            <a:r>
              <a:rPr lang="zh-CN" altLang="en-US" b="1" dirty="0">
                <a:solidFill>
                  <a:srgbClr val="203864"/>
                </a:solidFill>
                <a:latin typeface="微软雅黑" panose="020B0503020204020204" pitchFamily="34" charset="-122"/>
                <a:ea typeface="+mn-ea"/>
              </a:rPr>
              <a:t>的公共子序列</a:t>
            </a:r>
          </a:p>
        </p:txBody>
      </p:sp>
      <p:sp>
        <p:nvSpPr>
          <p:cNvPr id="24" name="文本框 23">
            <a:extLst>
              <a:ext uri="{FF2B5EF4-FFF2-40B4-BE49-F238E27FC236}">
                <a16:creationId xmlns:a16="http://schemas.microsoft.com/office/drawing/2014/main" id="{A438338D-9343-4E03-A29E-2788EB9F8192}"/>
              </a:ext>
            </a:extLst>
          </p:cNvPr>
          <p:cNvSpPr txBox="1"/>
          <p:nvPr/>
        </p:nvSpPr>
        <p:spPr>
          <a:xfrm>
            <a:off x="1471613" y="5848895"/>
            <a:ext cx="4025141" cy="273152"/>
          </a:xfrm>
          <a:prstGeom prst="rect">
            <a:avLst/>
          </a:prstGeom>
          <a:noFill/>
        </p:spPr>
        <p:txBody>
          <a:bodyPr wrap="none" lIns="0" tIns="0" rIns="0" bIns="0">
            <a:spAutoFit/>
          </a:bodyPr>
          <a:lstStyle/>
          <a:p>
            <a:pPr eaLnBrk="1" fontAlgn="auto" hangingPunct="1">
              <a:lnSpc>
                <a:spcPts val="2317"/>
              </a:lnSpc>
              <a:spcBef>
                <a:spcPts val="0"/>
              </a:spcBef>
              <a:spcAft>
                <a:spcPts val="0"/>
              </a:spcAft>
              <a:defRPr/>
            </a:pPr>
            <a:r>
              <a:rPr lang="en-US" altLang="zh-CN" b="1" i="1" dirty="0">
                <a:solidFill>
                  <a:srgbClr val="203864"/>
                </a:solidFill>
                <a:latin typeface="Times New Roman" panose="02020603050405020304" pitchFamily="18" charset="0"/>
                <a:ea typeface="+mn-ea"/>
              </a:rPr>
              <a:t>Z</a:t>
            </a:r>
            <a:r>
              <a:rPr lang="en-US" altLang="zh-CN" sz="1050" b="1" i="1" dirty="0">
                <a:solidFill>
                  <a:srgbClr val="203864"/>
                </a:solidFill>
                <a:latin typeface="Times New Roman" panose="02020603050405020304" pitchFamily="18" charset="0"/>
                <a:ea typeface="+mn-ea"/>
              </a:rPr>
              <a:t>2</a:t>
            </a:r>
            <a:r>
              <a:rPr lang="en-US" altLang="zh-CN" b="1" i="1" dirty="0">
                <a:solidFill>
                  <a:srgbClr val="203864"/>
                </a:solidFill>
                <a:latin typeface="Times New Roman" panose="02020603050405020304" pitchFamily="18" charset="0"/>
                <a:ea typeface="+mn-ea"/>
              </a:rPr>
              <a:t>=(b, c, b</a:t>
            </a:r>
            <a:r>
              <a:rPr lang="zh-CN" altLang="en-US" b="1" i="1" dirty="0">
                <a:solidFill>
                  <a:srgbClr val="203864"/>
                </a:solidFill>
                <a:latin typeface="微软雅黑" panose="020B0503020204020204" pitchFamily="34" charset="-122"/>
                <a:ea typeface="+mn-ea"/>
              </a:rPr>
              <a:t>，</a:t>
            </a:r>
            <a:r>
              <a:rPr lang="en-US" altLang="zh-CN" b="1" i="1" dirty="0">
                <a:solidFill>
                  <a:srgbClr val="203864"/>
                </a:solidFill>
                <a:latin typeface="Times New Roman" panose="02020603050405020304" pitchFamily="18" charset="0"/>
                <a:ea typeface="+mn-ea"/>
              </a:rPr>
              <a:t>a)</a:t>
            </a:r>
            <a:r>
              <a:rPr lang="zh-CN" altLang="en-US" b="1" dirty="0">
                <a:solidFill>
                  <a:srgbClr val="203864"/>
                </a:solidFill>
                <a:latin typeface="微软雅黑" panose="020B0503020204020204" pitchFamily="34" charset="-122"/>
                <a:ea typeface="+mn-ea"/>
              </a:rPr>
              <a:t>是</a:t>
            </a:r>
            <a:r>
              <a:rPr lang="en-US" altLang="zh-CN" b="1" i="1" dirty="0">
                <a:solidFill>
                  <a:srgbClr val="203864"/>
                </a:solidFill>
                <a:latin typeface="Times New Roman" panose="02020603050405020304" pitchFamily="18" charset="0"/>
                <a:ea typeface="+mn-ea"/>
              </a:rPr>
              <a:t>X</a:t>
            </a:r>
            <a:r>
              <a:rPr lang="zh-CN" altLang="en-US" b="1" dirty="0">
                <a:solidFill>
                  <a:srgbClr val="203864"/>
                </a:solidFill>
                <a:latin typeface="微软雅黑" panose="020B0503020204020204" pitchFamily="34" charset="-122"/>
                <a:ea typeface="+mn-ea"/>
              </a:rPr>
              <a:t>和</a:t>
            </a:r>
            <a:r>
              <a:rPr lang="en-US" altLang="zh-CN" b="1" i="1" dirty="0">
                <a:solidFill>
                  <a:srgbClr val="203864"/>
                </a:solidFill>
                <a:latin typeface="Times New Roman" panose="02020603050405020304" pitchFamily="18" charset="0"/>
                <a:ea typeface="+mn-ea"/>
              </a:rPr>
              <a:t>Y</a:t>
            </a:r>
            <a:r>
              <a:rPr lang="zh-CN" altLang="en-US" b="1" dirty="0">
                <a:solidFill>
                  <a:srgbClr val="203864"/>
                </a:solidFill>
                <a:latin typeface="微软雅黑" panose="020B0503020204020204" pitchFamily="34" charset="-122"/>
                <a:ea typeface="+mn-ea"/>
              </a:rPr>
              <a:t>的最长公共子序列</a:t>
            </a:r>
          </a:p>
        </p:txBody>
      </p:sp>
      <p:sp>
        <p:nvSpPr>
          <p:cNvPr id="22" name="Rectangle 2">
            <a:extLst>
              <a:ext uri="{FF2B5EF4-FFF2-40B4-BE49-F238E27FC236}">
                <a16:creationId xmlns:a16="http://schemas.microsoft.com/office/drawing/2014/main" id="{8895D2B6-AA1A-4EDF-B71D-185B93BD5B0A}"/>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21399500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a:extLst>
              <a:ext uri="{FF2B5EF4-FFF2-40B4-BE49-F238E27FC236}">
                <a16:creationId xmlns:a16="http://schemas.microsoft.com/office/drawing/2014/main" id="{A0EA53F8-04E3-4823-8854-8057160699D1}"/>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6" name="图片 5">
            <a:extLst>
              <a:ext uri="{FF2B5EF4-FFF2-40B4-BE49-F238E27FC236}">
                <a16:creationId xmlns:a16="http://schemas.microsoft.com/office/drawing/2014/main" id="{C02B7242-184C-4082-B33C-ECD221CE3A6B}"/>
              </a:ext>
            </a:extLst>
          </p:cNvPr>
          <p:cNvPicPr>
            <a:picLocks noChangeAspect="1"/>
          </p:cNvPicPr>
          <p:nvPr/>
        </p:nvPicPr>
        <p:blipFill>
          <a:blip r:embed="rId3"/>
          <a:stretch>
            <a:fillRect/>
          </a:stretch>
        </p:blipFill>
        <p:spPr>
          <a:xfrm>
            <a:off x="719137" y="1066800"/>
            <a:ext cx="7705725" cy="4724400"/>
          </a:xfrm>
          <a:prstGeom prst="rect">
            <a:avLst/>
          </a:prstGeom>
        </p:spPr>
      </p:pic>
    </p:spTree>
    <p:extLst>
      <p:ext uri="{BB962C8B-B14F-4D97-AF65-F5344CB8AC3E}">
        <p14:creationId xmlns:p14="http://schemas.microsoft.com/office/powerpoint/2010/main" val="2696624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a:extLst>
              <a:ext uri="{FF2B5EF4-FFF2-40B4-BE49-F238E27FC236}">
                <a16:creationId xmlns:a16="http://schemas.microsoft.com/office/drawing/2014/main" id="{ED783DDD-B3EB-494F-9A1A-0B5A30EB82E2}"/>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96B164F1-6DE6-4A64-9CD2-12E12D4E1901}"/>
              </a:ext>
            </a:extLst>
          </p:cNvPr>
          <p:cNvPicPr>
            <a:picLocks noChangeAspect="1"/>
          </p:cNvPicPr>
          <p:nvPr/>
        </p:nvPicPr>
        <p:blipFill>
          <a:blip r:embed="rId3"/>
          <a:stretch>
            <a:fillRect/>
          </a:stretch>
        </p:blipFill>
        <p:spPr>
          <a:xfrm>
            <a:off x="0" y="1484784"/>
            <a:ext cx="9144000" cy="4105639"/>
          </a:xfrm>
          <a:prstGeom prst="rect">
            <a:avLst/>
          </a:prstGeom>
        </p:spPr>
      </p:pic>
    </p:spTree>
    <p:extLst>
      <p:ext uri="{BB962C8B-B14F-4D97-AF65-F5344CB8AC3E}">
        <p14:creationId xmlns:p14="http://schemas.microsoft.com/office/powerpoint/2010/main" val="333016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484A43C6-C2E0-4961-9888-7F91EDBCD749}"/>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320871CC-00B4-4775-B1A7-9AEB2BAF9FF9}"/>
              </a:ext>
            </a:extLst>
          </p:cNvPr>
          <p:cNvPicPr>
            <a:picLocks noChangeAspect="1"/>
          </p:cNvPicPr>
          <p:nvPr/>
        </p:nvPicPr>
        <p:blipFill>
          <a:blip r:embed="rId3"/>
          <a:stretch>
            <a:fillRect/>
          </a:stretch>
        </p:blipFill>
        <p:spPr>
          <a:xfrm>
            <a:off x="638175" y="1138237"/>
            <a:ext cx="7867650" cy="4581525"/>
          </a:xfrm>
          <a:prstGeom prst="rect">
            <a:avLst/>
          </a:prstGeom>
        </p:spPr>
      </p:pic>
    </p:spTree>
    <p:extLst>
      <p:ext uri="{BB962C8B-B14F-4D97-AF65-F5344CB8AC3E}">
        <p14:creationId xmlns:p14="http://schemas.microsoft.com/office/powerpoint/2010/main" val="12102102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BDA23B40-56A2-4A3A-B7C2-5194D9F5D530}"/>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4603F824-3712-493C-94E3-C6852DA25A75}"/>
              </a:ext>
            </a:extLst>
          </p:cNvPr>
          <p:cNvPicPr>
            <a:picLocks noChangeAspect="1"/>
          </p:cNvPicPr>
          <p:nvPr/>
        </p:nvPicPr>
        <p:blipFill>
          <a:blip r:embed="rId3"/>
          <a:stretch>
            <a:fillRect/>
          </a:stretch>
        </p:blipFill>
        <p:spPr>
          <a:xfrm>
            <a:off x="323528" y="1524000"/>
            <a:ext cx="8382000" cy="3810000"/>
          </a:xfrm>
          <a:prstGeom prst="rect">
            <a:avLst/>
          </a:prstGeom>
        </p:spPr>
      </p:pic>
    </p:spTree>
    <p:extLst>
      <p:ext uri="{BB962C8B-B14F-4D97-AF65-F5344CB8AC3E}">
        <p14:creationId xmlns:p14="http://schemas.microsoft.com/office/powerpoint/2010/main" val="8835970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a:extLst>
              <a:ext uri="{FF2B5EF4-FFF2-40B4-BE49-F238E27FC236}">
                <a16:creationId xmlns:a16="http://schemas.microsoft.com/office/drawing/2014/main" id="{5AD95CEA-AA99-4A54-9FDD-43C9195CFFB8}"/>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4" name="图片 3">
            <a:extLst>
              <a:ext uri="{FF2B5EF4-FFF2-40B4-BE49-F238E27FC236}">
                <a16:creationId xmlns:a16="http://schemas.microsoft.com/office/drawing/2014/main" id="{C71D8556-06CB-4B6F-9771-86BD44397E4A}"/>
              </a:ext>
            </a:extLst>
          </p:cNvPr>
          <p:cNvPicPr>
            <a:picLocks noChangeAspect="1"/>
          </p:cNvPicPr>
          <p:nvPr/>
        </p:nvPicPr>
        <p:blipFill>
          <a:blip r:embed="rId3"/>
          <a:stretch>
            <a:fillRect/>
          </a:stretch>
        </p:blipFill>
        <p:spPr>
          <a:xfrm>
            <a:off x="899592" y="1196752"/>
            <a:ext cx="7436292" cy="4735744"/>
          </a:xfrm>
          <a:prstGeom prst="rect">
            <a:avLst/>
          </a:prstGeom>
        </p:spPr>
      </p:pic>
    </p:spTree>
    <p:extLst>
      <p:ext uri="{BB962C8B-B14F-4D97-AF65-F5344CB8AC3E}">
        <p14:creationId xmlns:p14="http://schemas.microsoft.com/office/powerpoint/2010/main" val="8134578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54D2EA3C-C084-4BCF-B875-9E267425E82F}"/>
              </a:ext>
            </a:extLst>
          </p:cNvPr>
          <p:cNvSpPr>
            <a:spLocks noChangeArrowheads="1"/>
          </p:cNvSpPr>
          <p:nvPr/>
        </p:nvSpPr>
        <p:spPr bwMode="auto">
          <a:xfrm>
            <a:off x="467544" y="636216"/>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2D175B7B-45E0-4E85-9A55-C084A2E986EF}"/>
              </a:ext>
            </a:extLst>
          </p:cNvPr>
          <p:cNvPicPr>
            <a:picLocks noChangeAspect="1"/>
          </p:cNvPicPr>
          <p:nvPr/>
        </p:nvPicPr>
        <p:blipFill>
          <a:blip r:embed="rId3"/>
          <a:stretch>
            <a:fillRect/>
          </a:stretch>
        </p:blipFill>
        <p:spPr>
          <a:xfrm>
            <a:off x="217162" y="1916832"/>
            <a:ext cx="8709676" cy="4320480"/>
          </a:xfrm>
          <a:prstGeom prst="rect">
            <a:avLst/>
          </a:prstGeom>
        </p:spPr>
      </p:pic>
    </p:spTree>
    <p:extLst>
      <p:ext uri="{BB962C8B-B14F-4D97-AF65-F5344CB8AC3E}">
        <p14:creationId xmlns:p14="http://schemas.microsoft.com/office/powerpoint/2010/main" val="31806286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68B3B7A3-BD7D-48EF-BAAC-8BED233D5E99}"/>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8" name="图片 7">
            <a:extLst>
              <a:ext uri="{FF2B5EF4-FFF2-40B4-BE49-F238E27FC236}">
                <a16:creationId xmlns:a16="http://schemas.microsoft.com/office/drawing/2014/main" id="{5F742E5C-18E4-4AA8-B3EF-75DF2FF087EF}"/>
              </a:ext>
            </a:extLst>
          </p:cNvPr>
          <p:cNvPicPr>
            <a:picLocks noChangeAspect="1"/>
          </p:cNvPicPr>
          <p:nvPr/>
        </p:nvPicPr>
        <p:blipFill>
          <a:blip r:embed="rId3"/>
          <a:stretch>
            <a:fillRect/>
          </a:stretch>
        </p:blipFill>
        <p:spPr>
          <a:xfrm>
            <a:off x="971600" y="1196753"/>
            <a:ext cx="7372032" cy="4854052"/>
          </a:xfrm>
          <a:prstGeom prst="rect">
            <a:avLst/>
          </a:prstGeom>
        </p:spPr>
      </p:pic>
    </p:spTree>
    <p:extLst>
      <p:ext uri="{BB962C8B-B14F-4D97-AF65-F5344CB8AC3E}">
        <p14:creationId xmlns:p14="http://schemas.microsoft.com/office/powerpoint/2010/main" val="259095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03929-18DC-76DC-EB0A-30F6DB211EAA}"/>
            </a:ext>
          </a:extLst>
        </p:cNvPr>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999432F7-E2BA-6BD1-BB08-843EB22485E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3B275B-1079-4C84-A3BE-5E2842457452}" type="slidenum">
              <a:rPr kumimoji="0" lang="zh-CN" altLang="en-US" sz="1400" smtClean="0"/>
              <a:pPr>
                <a:spcBef>
                  <a:spcPct val="0"/>
                </a:spcBef>
                <a:buClrTx/>
                <a:buSzTx/>
                <a:buFontTx/>
                <a:buNone/>
              </a:pPr>
              <a:t>14</a:t>
            </a:fld>
            <a:endParaRPr kumimoji="0" lang="en-US" altLang="zh-CN" sz="1400"/>
          </a:p>
        </p:txBody>
      </p:sp>
      <p:sp>
        <p:nvSpPr>
          <p:cNvPr id="9219" name="Rectangle 2">
            <a:extLst>
              <a:ext uri="{FF2B5EF4-FFF2-40B4-BE49-F238E27FC236}">
                <a16:creationId xmlns:a16="http://schemas.microsoft.com/office/drawing/2014/main" id="{BB36FA39-57B3-5184-CC4D-6B5329EA077F}"/>
              </a:ext>
            </a:extLst>
          </p:cNvPr>
          <p:cNvSpPr>
            <a:spLocks noGrp="1" noChangeArrowheads="1"/>
          </p:cNvSpPr>
          <p:nvPr>
            <p:ph type="title" idx="4294967295"/>
          </p:nvPr>
        </p:nvSpPr>
        <p:spPr>
          <a:xfrm>
            <a:off x="467544" y="365125"/>
            <a:ext cx="7886700" cy="1325563"/>
          </a:xfrm>
        </p:spPr>
        <p:txBody>
          <a:bodyPr/>
          <a:lstStyle/>
          <a:p>
            <a:pPr eaLnBrk="1" hangingPunct="1"/>
            <a:r>
              <a:rPr lang="zh-CN" altLang="en-US" dirty="0"/>
              <a:t>动态规划应用</a:t>
            </a:r>
          </a:p>
        </p:txBody>
      </p:sp>
      <p:sp>
        <p:nvSpPr>
          <p:cNvPr id="3" name="文本框 2">
            <a:extLst>
              <a:ext uri="{FF2B5EF4-FFF2-40B4-BE49-F238E27FC236}">
                <a16:creationId xmlns:a16="http://schemas.microsoft.com/office/drawing/2014/main" id="{E0A21597-BB17-3DBA-9172-C185C10658E0}"/>
              </a:ext>
            </a:extLst>
          </p:cNvPr>
          <p:cNvSpPr txBox="1"/>
          <p:nvPr/>
        </p:nvSpPr>
        <p:spPr>
          <a:xfrm>
            <a:off x="467544" y="1690688"/>
            <a:ext cx="8208912" cy="3332131"/>
          </a:xfrm>
          <a:prstGeom prst="rect">
            <a:avLst/>
          </a:prstGeom>
          <a:noFill/>
        </p:spPr>
        <p:txBody>
          <a:bodyPr wrap="square">
            <a:spAutoFit/>
          </a:bodyPr>
          <a:lstStyle/>
          <a:p>
            <a:pPr algn="l">
              <a:lnSpc>
                <a:spcPct val="150000"/>
              </a:lnSpc>
              <a:spcBef>
                <a:spcPts val="300"/>
              </a:spcBef>
            </a:pPr>
            <a:r>
              <a:rPr lang="zh-CN" altLang="en-US" sz="2800" b="1" i="0" dirty="0">
                <a:solidFill>
                  <a:srgbClr val="000000"/>
                </a:solidFill>
                <a:effectLst/>
                <a:latin typeface="Inter"/>
              </a:rPr>
              <a:t>计算机科学</a:t>
            </a:r>
            <a:endParaRPr lang="en-US" altLang="zh-CN" sz="2800" b="1" i="0" dirty="0">
              <a:solidFill>
                <a:srgbClr val="000000"/>
              </a:solidFill>
              <a:effectLst/>
              <a:latin typeface="Inter"/>
            </a:endParaRPr>
          </a:p>
          <a:p>
            <a:pPr algn="l">
              <a:lnSpc>
                <a:spcPct val="150000"/>
              </a:lnSpc>
              <a:spcBef>
                <a:spcPts val="300"/>
              </a:spcBef>
              <a:buFont typeface="Arial" panose="020B0604020202020204" pitchFamily="34" charset="0"/>
              <a:buChar char="•"/>
            </a:pPr>
            <a:r>
              <a:rPr lang="zh-CN" altLang="en-US" sz="2800" b="1" i="0" dirty="0">
                <a:solidFill>
                  <a:srgbClr val="000000"/>
                </a:solidFill>
                <a:effectLst/>
                <a:latin typeface="Inter"/>
              </a:rPr>
              <a:t>图形方面</a:t>
            </a:r>
            <a:r>
              <a:rPr lang="zh-CN" altLang="en-US" sz="2800" b="0" i="0" dirty="0">
                <a:effectLst/>
                <a:latin typeface="Inter"/>
              </a:rPr>
              <a:t>：在计算机图形学的图像分割任务中，动态规划可用于寻找图像中目标物体的最优边界。</a:t>
            </a:r>
            <a:endParaRPr lang="en-US" altLang="zh-CN" sz="2800" b="0" i="0" dirty="0">
              <a:effectLst/>
              <a:latin typeface="Inter"/>
            </a:endParaRPr>
          </a:p>
          <a:p>
            <a:pPr algn="l">
              <a:lnSpc>
                <a:spcPct val="150000"/>
              </a:lnSpc>
              <a:spcBef>
                <a:spcPts val="300"/>
              </a:spcBef>
            </a:pPr>
            <a:r>
              <a:rPr lang="zh-CN" altLang="en-US" sz="2800" b="0" i="0" dirty="0">
                <a:effectLst/>
                <a:latin typeface="Inter"/>
              </a:rPr>
              <a:t>例如</a:t>
            </a:r>
            <a:r>
              <a:rPr lang="en-US" altLang="zh-CN" sz="2800" b="0" i="0" dirty="0">
                <a:effectLst/>
                <a:latin typeface="Inter"/>
              </a:rPr>
              <a:t>, </a:t>
            </a:r>
            <a:r>
              <a:rPr lang="zh-CN" altLang="en-US" sz="2800" b="0" i="0" dirty="0">
                <a:effectLst/>
                <a:latin typeface="Inter"/>
              </a:rPr>
              <a:t>在医学图像分析中，分割出肿瘤组织等目标区域。</a:t>
            </a:r>
          </a:p>
        </p:txBody>
      </p:sp>
    </p:spTree>
    <p:extLst>
      <p:ext uri="{BB962C8B-B14F-4D97-AF65-F5344CB8AC3E}">
        <p14:creationId xmlns:p14="http://schemas.microsoft.com/office/powerpoint/2010/main" val="15491398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68B3B7A3-BD7D-48EF-BAAC-8BED233D5E99}"/>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8688E514-058E-4684-B071-D936047F5274}"/>
              </a:ext>
            </a:extLst>
          </p:cNvPr>
          <p:cNvPicPr>
            <a:picLocks noChangeAspect="1"/>
          </p:cNvPicPr>
          <p:nvPr/>
        </p:nvPicPr>
        <p:blipFill>
          <a:blip r:embed="rId3"/>
          <a:stretch>
            <a:fillRect/>
          </a:stretch>
        </p:blipFill>
        <p:spPr>
          <a:xfrm>
            <a:off x="539552" y="1052736"/>
            <a:ext cx="8064896" cy="5118107"/>
          </a:xfrm>
          <a:prstGeom prst="rect">
            <a:avLst/>
          </a:prstGeom>
        </p:spPr>
      </p:pic>
    </p:spTree>
    <p:extLst>
      <p:ext uri="{BB962C8B-B14F-4D97-AF65-F5344CB8AC3E}">
        <p14:creationId xmlns:p14="http://schemas.microsoft.com/office/powerpoint/2010/main" val="37598599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68B3B7A3-BD7D-48EF-BAAC-8BED233D5E99}"/>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FBB78C4F-68BC-4B67-AB99-0C4E793DBB77}"/>
              </a:ext>
            </a:extLst>
          </p:cNvPr>
          <p:cNvPicPr>
            <a:picLocks noChangeAspect="1"/>
          </p:cNvPicPr>
          <p:nvPr/>
        </p:nvPicPr>
        <p:blipFill>
          <a:blip r:embed="rId3"/>
          <a:stretch>
            <a:fillRect/>
          </a:stretch>
        </p:blipFill>
        <p:spPr>
          <a:xfrm>
            <a:off x="0" y="1341959"/>
            <a:ext cx="9144000" cy="4174082"/>
          </a:xfrm>
          <a:prstGeom prst="rect">
            <a:avLst/>
          </a:prstGeom>
        </p:spPr>
      </p:pic>
    </p:spTree>
    <p:extLst>
      <p:ext uri="{BB962C8B-B14F-4D97-AF65-F5344CB8AC3E}">
        <p14:creationId xmlns:p14="http://schemas.microsoft.com/office/powerpoint/2010/main" val="15050893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68B3B7A3-BD7D-48EF-BAAC-8BED233D5E99}"/>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77605B8A-EF47-497E-AF5E-654A6232706D}"/>
              </a:ext>
            </a:extLst>
          </p:cNvPr>
          <p:cNvPicPr>
            <a:picLocks noChangeAspect="1"/>
          </p:cNvPicPr>
          <p:nvPr/>
        </p:nvPicPr>
        <p:blipFill>
          <a:blip r:embed="rId3"/>
          <a:stretch>
            <a:fillRect/>
          </a:stretch>
        </p:blipFill>
        <p:spPr>
          <a:xfrm>
            <a:off x="652462" y="1023937"/>
            <a:ext cx="7839075" cy="4810125"/>
          </a:xfrm>
          <a:prstGeom prst="rect">
            <a:avLst/>
          </a:prstGeom>
        </p:spPr>
      </p:pic>
    </p:spTree>
    <p:extLst>
      <p:ext uri="{BB962C8B-B14F-4D97-AF65-F5344CB8AC3E}">
        <p14:creationId xmlns:p14="http://schemas.microsoft.com/office/powerpoint/2010/main" val="27552434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68B3B7A3-BD7D-48EF-BAAC-8BED233D5E99}"/>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275ED358-0B32-44D0-BDB2-8C37E59D3F7E}"/>
              </a:ext>
            </a:extLst>
          </p:cNvPr>
          <p:cNvPicPr>
            <a:picLocks noChangeAspect="1"/>
          </p:cNvPicPr>
          <p:nvPr/>
        </p:nvPicPr>
        <p:blipFill>
          <a:blip r:embed="rId3"/>
          <a:stretch>
            <a:fillRect/>
          </a:stretch>
        </p:blipFill>
        <p:spPr>
          <a:xfrm>
            <a:off x="361950" y="1019175"/>
            <a:ext cx="8420100" cy="4819650"/>
          </a:xfrm>
          <a:prstGeom prst="rect">
            <a:avLst/>
          </a:prstGeom>
        </p:spPr>
      </p:pic>
    </p:spTree>
    <p:extLst>
      <p:ext uri="{BB962C8B-B14F-4D97-AF65-F5344CB8AC3E}">
        <p14:creationId xmlns:p14="http://schemas.microsoft.com/office/powerpoint/2010/main" val="21424671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68B3B7A3-BD7D-48EF-BAAC-8BED233D5E99}"/>
              </a:ext>
            </a:extLst>
          </p:cNvPr>
          <p:cNvSpPr>
            <a:spLocks noChangeArrowheads="1"/>
          </p:cNvSpPr>
          <p:nvPr/>
        </p:nvSpPr>
        <p:spPr bwMode="auto">
          <a:xfrm>
            <a:off x="611560" y="146770"/>
            <a:ext cx="5688632"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求解最长公共子序列问题</a:t>
            </a:r>
            <a:endParaRPr lang="ja-JP" altLang="en-US" sz="3800" dirty="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642C85A3-4A1A-49F6-961A-6828C8DBA13C}"/>
              </a:ext>
            </a:extLst>
          </p:cNvPr>
          <p:cNvPicPr>
            <a:picLocks noChangeAspect="1"/>
          </p:cNvPicPr>
          <p:nvPr/>
        </p:nvPicPr>
        <p:blipFill>
          <a:blip r:embed="rId3"/>
          <a:stretch>
            <a:fillRect/>
          </a:stretch>
        </p:blipFill>
        <p:spPr>
          <a:xfrm>
            <a:off x="323850" y="1076325"/>
            <a:ext cx="8496300" cy="4705350"/>
          </a:xfrm>
          <a:prstGeom prst="rect">
            <a:avLst/>
          </a:prstGeom>
        </p:spPr>
      </p:pic>
    </p:spTree>
    <p:extLst>
      <p:ext uri="{BB962C8B-B14F-4D97-AF65-F5344CB8AC3E}">
        <p14:creationId xmlns:p14="http://schemas.microsoft.com/office/powerpoint/2010/main" val="27879090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6A413-0DD6-0E60-1982-FF9E08226648}"/>
            </a:ext>
          </a:extLst>
        </p:cNvPr>
        <p:cNvGrpSpPr/>
        <p:nvPr/>
      </p:nvGrpSpPr>
      <p:grpSpPr>
        <a:xfrm>
          <a:off x="0" y="0"/>
          <a:ext cx="0" cy="0"/>
          <a:chOff x="0" y="0"/>
          <a:chExt cx="0" cy="0"/>
        </a:xfrm>
      </p:grpSpPr>
      <p:pic>
        <p:nvPicPr>
          <p:cNvPr id="2" name="动态规划 递增子序列">
            <a:hlinkClick r:id="" action="ppaction://media"/>
            <a:extLst>
              <a:ext uri="{FF2B5EF4-FFF2-40B4-BE49-F238E27FC236}">
                <a16:creationId xmlns:a16="http://schemas.microsoft.com/office/drawing/2014/main" id="{CA0A8E68-B972-E454-7BDC-28CA6BE040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306261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7469F-9A55-243F-70FA-FCC1B1AB908D}"/>
            </a:ext>
          </a:extLst>
        </p:cNvPr>
        <p:cNvGrpSpPr/>
        <p:nvPr/>
      </p:nvGrpSpPr>
      <p:grpSpPr>
        <a:xfrm>
          <a:off x="0" y="0"/>
          <a:ext cx="0" cy="0"/>
          <a:chOff x="0" y="0"/>
          <a:chExt cx="0" cy="0"/>
        </a:xfrm>
      </p:grpSpPr>
      <p:sp>
        <p:nvSpPr>
          <p:cNvPr id="64514" name="灯片编号占位符 5">
            <a:extLst>
              <a:ext uri="{FF2B5EF4-FFF2-40B4-BE49-F238E27FC236}">
                <a16:creationId xmlns:a16="http://schemas.microsoft.com/office/drawing/2014/main" id="{CF8D8BAF-4F5C-7E4A-48D0-DC6FA058B87B}"/>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BDBF58-8F13-495F-B0E0-B4AC0646044C}" type="slidenum">
              <a:rPr kumimoji="0" lang="zh-CN" altLang="en-US" sz="1400" smtClean="0"/>
              <a:pPr>
                <a:spcBef>
                  <a:spcPct val="0"/>
                </a:spcBef>
                <a:buClrTx/>
                <a:buSzTx/>
                <a:buFontTx/>
                <a:buNone/>
              </a:pPr>
              <a:t>146</a:t>
            </a:fld>
            <a:endParaRPr kumimoji="0" lang="en-US" altLang="zh-CN" sz="1400"/>
          </a:p>
        </p:txBody>
      </p:sp>
      <p:sp>
        <p:nvSpPr>
          <p:cNvPr id="64515" name="Rectangle 2">
            <a:extLst>
              <a:ext uri="{FF2B5EF4-FFF2-40B4-BE49-F238E27FC236}">
                <a16:creationId xmlns:a16="http://schemas.microsoft.com/office/drawing/2014/main" id="{6F29821A-7DCB-080B-F87B-6EE8E554F6C6}"/>
              </a:ext>
            </a:extLst>
          </p:cNvPr>
          <p:cNvSpPr>
            <a:spLocks noGrp="1" noChangeArrowheads="1"/>
          </p:cNvSpPr>
          <p:nvPr>
            <p:ph type="title" idx="4294967295"/>
          </p:nvPr>
        </p:nvSpPr>
        <p:spPr>
          <a:xfrm>
            <a:off x="539552" y="332656"/>
            <a:ext cx="7886700" cy="1325563"/>
          </a:xfrm>
        </p:spPr>
        <p:txBody>
          <a:bodyPr/>
          <a:lstStyle/>
          <a:p>
            <a:pPr eaLnBrk="1" hangingPunct="1"/>
            <a:r>
              <a:rPr lang="zh-CN" altLang="en-US" dirty="0"/>
              <a:t>6.5 </a:t>
            </a:r>
            <a:r>
              <a:rPr lang="en-US" altLang="zh-CN" dirty="0"/>
              <a:t>RNA</a:t>
            </a:r>
            <a:r>
              <a:rPr lang="zh-CN" altLang="en-US" dirty="0"/>
              <a:t>二级结构</a:t>
            </a:r>
            <a:endParaRPr lang="en-US" altLang="zh-CN" dirty="0"/>
          </a:p>
        </p:txBody>
      </p:sp>
      <p:sp>
        <p:nvSpPr>
          <p:cNvPr id="67587" name="Rectangle 3">
            <a:extLst>
              <a:ext uri="{FF2B5EF4-FFF2-40B4-BE49-F238E27FC236}">
                <a16:creationId xmlns:a16="http://schemas.microsoft.com/office/drawing/2014/main" id="{2BC11164-4ADE-BEDB-DEF6-59BEE4EC160E}"/>
              </a:ext>
            </a:extLst>
          </p:cNvPr>
          <p:cNvSpPr>
            <a:spLocks noGrp="1" noChangeArrowheads="1"/>
          </p:cNvSpPr>
          <p:nvPr>
            <p:ph type="body" idx="4294967295"/>
          </p:nvPr>
        </p:nvSpPr>
        <p:spPr>
          <a:xfrm>
            <a:off x="865517" y="1772816"/>
            <a:ext cx="7772400" cy="4114800"/>
          </a:xfrm>
        </p:spPr>
        <p:txBody>
          <a:bodyPr/>
          <a:lstStyle/>
          <a:p>
            <a:pPr marL="0" indent="0" eaLnBrk="1" hangingPunct="1">
              <a:lnSpc>
                <a:spcPct val="90000"/>
              </a:lnSpc>
              <a:buNone/>
            </a:pPr>
            <a:r>
              <a:rPr lang="zh-CN" altLang="en-US" dirty="0"/>
              <a:t>问题描述</a:t>
            </a:r>
          </a:p>
          <a:p>
            <a:r>
              <a:rPr lang="zh-CN" altLang="en-US" dirty="0"/>
              <a:t>在生物学中，我们熟知 </a:t>
            </a:r>
            <a:r>
              <a:rPr lang="en-US" altLang="zh-CN" dirty="0"/>
              <a:t>Watson </a:t>
            </a:r>
            <a:r>
              <a:rPr lang="zh-CN" altLang="en-US" dirty="0"/>
              <a:t>与 </a:t>
            </a:r>
            <a:r>
              <a:rPr lang="en-US" altLang="zh-CN" dirty="0"/>
              <a:t>Crick </a:t>
            </a:r>
            <a:r>
              <a:rPr lang="zh-CN" altLang="en-US" dirty="0"/>
              <a:t>提出的 </a:t>
            </a:r>
            <a:r>
              <a:rPr lang="en-US" altLang="zh-CN" dirty="0"/>
              <a:t>DNA </a:t>
            </a:r>
            <a:r>
              <a:rPr lang="zh-CN" altLang="en-US" dirty="0"/>
              <a:t>双螺旋结构。</a:t>
            </a:r>
          </a:p>
          <a:p>
            <a:r>
              <a:rPr lang="en-US" altLang="zh-CN" dirty="0"/>
              <a:t>DNA </a:t>
            </a:r>
            <a:r>
              <a:rPr lang="zh-CN" altLang="en-US" dirty="0"/>
              <a:t>的两条链通过互补</a:t>
            </a:r>
            <a:r>
              <a:rPr lang="zh-CN" altLang="en-US" dirty="0">
                <a:solidFill>
                  <a:srgbClr val="FF0000"/>
                </a:solidFill>
              </a:rPr>
              <a:t>碱基</a:t>
            </a:r>
            <a:r>
              <a:rPr lang="zh-CN" altLang="en-US" dirty="0"/>
              <a:t>配对结合在一起。</a:t>
            </a:r>
          </a:p>
          <a:p>
            <a:r>
              <a:rPr lang="zh-CN" altLang="en-US" dirty="0"/>
              <a:t>碱基集合为 </a:t>
            </a:r>
            <a:r>
              <a:rPr lang="en-US" altLang="zh-CN" dirty="0"/>
              <a:t>{A, C, G, T}</a:t>
            </a:r>
            <a:r>
              <a:rPr lang="zh-CN" altLang="en-US" dirty="0"/>
              <a:t>，其中 </a:t>
            </a:r>
            <a:r>
              <a:rPr lang="en-US" altLang="zh-CN" dirty="0"/>
              <a:t>A </a:t>
            </a:r>
            <a:r>
              <a:rPr lang="zh-CN" altLang="en-US" dirty="0"/>
              <a:t>与 </a:t>
            </a:r>
            <a:r>
              <a:rPr lang="en-US" altLang="zh-CN" dirty="0"/>
              <a:t>T </a:t>
            </a:r>
            <a:r>
              <a:rPr lang="zh-CN" altLang="en-US" dirty="0"/>
              <a:t>配对，</a:t>
            </a:r>
            <a:r>
              <a:rPr lang="en-US" altLang="zh-CN" dirty="0"/>
              <a:t>C </a:t>
            </a:r>
            <a:r>
              <a:rPr lang="zh-CN" altLang="en-US" dirty="0"/>
              <a:t>与 </a:t>
            </a:r>
            <a:r>
              <a:rPr lang="en-US" altLang="zh-CN" dirty="0"/>
              <a:t>G </a:t>
            </a:r>
            <a:r>
              <a:rPr lang="zh-CN" altLang="en-US" dirty="0"/>
              <a:t>配对。</a:t>
            </a:r>
            <a:endParaRPr lang="en-US" altLang="zh-CN" dirty="0"/>
          </a:p>
          <a:p>
            <a:pPr lvl="1">
              <a:buFont typeface="Wingdings" panose="05000000000000000000" pitchFamily="2" charset="2"/>
              <a:buChar char="Ø"/>
            </a:pPr>
            <a:r>
              <a:rPr lang="en-US" altLang="zh-CN" sz="1700" b="1" dirty="0"/>
              <a:t>A</a:t>
            </a:r>
            <a:r>
              <a:rPr lang="zh-CN" altLang="en-US" sz="1700" b="1" dirty="0"/>
              <a:t>（</a:t>
            </a:r>
            <a:r>
              <a:rPr lang="en-US" altLang="zh-CN" sz="1700" b="1" dirty="0"/>
              <a:t>Adenine</a:t>
            </a:r>
            <a:r>
              <a:rPr lang="zh-CN" altLang="en-US" sz="1700" b="1" dirty="0"/>
              <a:t>）</a:t>
            </a:r>
            <a:r>
              <a:rPr lang="zh-CN" altLang="en-US" sz="1700" dirty="0"/>
              <a:t>：腺嘌呤 </a:t>
            </a:r>
            <a:endParaRPr lang="en-US" altLang="zh-CN" sz="1700" dirty="0"/>
          </a:p>
          <a:p>
            <a:pPr lvl="1">
              <a:buFont typeface="Wingdings" panose="05000000000000000000" pitchFamily="2" charset="2"/>
              <a:buChar char="Ø"/>
            </a:pPr>
            <a:r>
              <a:rPr lang="en-US" altLang="zh-CN" sz="1700" b="1" dirty="0"/>
              <a:t>C</a:t>
            </a:r>
            <a:r>
              <a:rPr lang="zh-CN" altLang="en-US" sz="1700" b="1" dirty="0"/>
              <a:t>（</a:t>
            </a:r>
            <a:r>
              <a:rPr lang="en-US" altLang="zh-CN" sz="1700" b="1" dirty="0"/>
              <a:t>Cytosine</a:t>
            </a:r>
            <a:r>
              <a:rPr lang="zh-CN" altLang="en-US" sz="1700" b="1" dirty="0"/>
              <a:t>）</a:t>
            </a:r>
            <a:r>
              <a:rPr lang="zh-CN" altLang="en-US" sz="1700" dirty="0"/>
              <a:t>：胞嘧啶</a:t>
            </a:r>
            <a:endParaRPr lang="en-US" altLang="zh-CN" sz="1700" dirty="0"/>
          </a:p>
          <a:p>
            <a:pPr lvl="1">
              <a:buFont typeface="Wingdings" panose="05000000000000000000" pitchFamily="2" charset="2"/>
              <a:buChar char="Ø"/>
            </a:pPr>
            <a:r>
              <a:rPr lang="en-US" altLang="zh-CN" sz="1700" b="1" dirty="0"/>
              <a:t>G</a:t>
            </a:r>
            <a:r>
              <a:rPr lang="zh-CN" altLang="en-US" sz="1700" b="1" dirty="0"/>
              <a:t>（</a:t>
            </a:r>
            <a:r>
              <a:rPr lang="en-US" altLang="zh-CN" sz="1700" b="1" dirty="0"/>
              <a:t>Guanine</a:t>
            </a:r>
            <a:r>
              <a:rPr lang="zh-CN" altLang="en-US" sz="1700" b="1" dirty="0"/>
              <a:t>）</a:t>
            </a:r>
            <a:r>
              <a:rPr lang="zh-CN" altLang="en-US" sz="1700" dirty="0"/>
              <a:t>：鸟嘌呤</a:t>
            </a:r>
            <a:endParaRPr lang="en-US" altLang="zh-CN" sz="1700" dirty="0"/>
          </a:p>
          <a:p>
            <a:pPr lvl="1">
              <a:buFont typeface="Wingdings" panose="05000000000000000000" pitchFamily="2" charset="2"/>
              <a:buChar char="Ø"/>
            </a:pPr>
            <a:r>
              <a:rPr lang="en-US" altLang="zh-CN" sz="1700" b="1" dirty="0"/>
              <a:t>T</a:t>
            </a:r>
            <a:r>
              <a:rPr lang="zh-CN" altLang="en-US" sz="1700" b="1" dirty="0"/>
              <a:t>（</a:t>
            </a:r>
            <a:r>
              <a:rPr lang="en-US" altLang="zh-CN" sz="1700" b="1" dirty="0"/>
              <a:t>Thymine</a:t>
            </a:r>
            <a:r>
              <a:rPr lang="zh-CN" altLang="en-US" sz="1700" b="1" dirty="0"/>
              <a:t>）</a:t>
            </a:r>
            <a:r>
              <a:rPr lang="zh-CN" altLang="en-US" sz="1700" dirty="0"/>
              <a:t>：胸腺嘧啶</a:t>
            </a:r>
          </a:p>
        </p:txBody>
      </p:sp>
      <p:sp>
        <p:nvSpPr>
          <p:cNvPr id="4" name="文本框 3">
            <a:extLst>
              <a:ext uri="{FF2B5EF4-FFF2-40B4-BE49-F238E27FC236}">
                <a16:creationId xmlns:a16="http://schemas.microsoft.com/office/drawing/2014/main" id="{84E9E2B7-161E-CF70-86E9-823BFD3B5C4B}"/>
              </a:ext>
            </a:extLst>
          </p:cNvPr>
          <p:cNvSpPr txBox="1"/>
          <p:nvPr/>
        </p:nvSpPr>
        <p:spPr>
          <a:xfrm>
            <a:off x="865517" y="1288887"/>
            <a:ext cx="5078388" cy="369332"/>
          </a:xfrm>
          <a:prstGeom prst="rect">
            <a:avLst/>
          </a:prstGeom>
          <a:noFill/>
        </p:spPr>
        <p:txBody>
          <a:bodyPr wrap="square">
            <a:spAutoFit/>
          </a:bodyPr>
          <a:lstStyle/>
          <a:p>
            <a:r>
              <a:rPr lang="en-US" altLang="zh-CN" dirty="0">
                <a:hlinkClick r:id="rId2"/>
              </a:rPr>
              <a:t>DNA</a:t>
            </a:r>
            <a:r>
              <a:rPr lang="zh-CN" altLang="en-US" dirty="0">
                <a:hlinkClick r:id="rId2"/>
              </a:rPr>
              <a:t>和</a:t>
            </a:r>
            <a:r>
              <a:rPr lang="en-US" altLang="zh-CN" dirty="0">
                <a:hlinkClick r:id="rId2"/>
              </a:rPr>
              <a:t>RNA</a:t>
            </a:r>
            <a:r>
              <a:rPr lang="zh-CN" altLang="en-US" dirty="0">
                <a:hlinkClick r:id="rId2"/>
              </a:rPr>
              <a:t>的区别 </a:t>
            </a:r>
            <a:r>
              <a:rPr lang="en-US" altLang="zh-CN" dirty="0">
                <a:hlinkClick r:id="rId2"/>
              </a:rPr>
              <a:t>#</a:t>
            </a:r>
            <a:r>
              <a:rPr lang="zh-CN" altLang="en-US" dirty="0">
                <a:hlinkClick r:id="rId2"/>
              </a:rPr>
              <a:t>生物 </a:t>
            </a:r>
            <a:r>
              <a:rPr lang="en-US" altLang="zh-CN" dirty="0">
                <a:hlinkClick r:id="rId2"/>
              </a:rPr>
              <a:t>#</a:t>
            </a:r>
            <a:r>
              <a:rPr lang="zh-CN" altLang="en-US" dirty="0">
                <a:hlinkClick r:id="rId2"/>
              </a:rPr>
              <a:t>核酸 </a:t>
            </a:r>
            <a:r>
              <a:rPr lang="en-US" altLang="zh-CN" dirty="0">
                <a:hlinkClick r:id="rId2"/>
              </a:rPr>
              <a:t>#</a:t>
            </a:r>
            <a:r>
              <a:rPr lang="zh-CN" altLang="en-US" dirty="0">
                <a:hlinkClick r:id="rId2"/>
              </a:rPr>
              <a:t>知识分享 </a:t>
            </a:r>
            <a:r>
              <a:rPr lang="en-US" altLang="zh-CN" dirty="0">
                <a:hlinkClick r:id="rId2"/>
              </a:rPr>
              <a:t>- </a:t>
            </a:r>
            <a:r>
              <a:rPr lang="zh-CN" altLang="en-US" dirty="0">
                <a:hlinkClick r:id="rId2"/>
              </a:rPr>
              <a:t>抖音</a:t>
            </a:r>
            <a:endParaRPr lang="zh-CN" altLang="en-US" dirty="0"/>
          </a:p>
        </p:txBody>
      </p:sp>
      <p:pic>
        <p:nvPicPr>
          <p:cNvPr id="5" name="图片 4">
            <a:extLst>
              <a:ext uri="{FF2B5EF4-FFF2-40B4-BE49-F238E27FC236}">
                <a16:creationId xmlns:a16="http://schemas.microsoft.com/office/drawing/2014/main" id="{EACF0A5B-BB7C-1389-5A9A-DA317EDAE5D6}"/>
              </a:ext>
            </a:extLst>
          </p:cNvPr>
          <p:cNvPicPr>
            <a:picLocks noChangeAspect="1"/>
          </p:cNvPicPr>
          <p:nvPr/>
        </p:nvPicPr>
        <p:blipFill>
          <a:blip r:embed="rId3"/>
          <a:stretch>
            <a:fillRect/>
          </a:stretch>
        </p:blipFill>
        <p:spPr>
          <a:xfrm rot="16200000">
            <a:off x="3710865" y="3893732"/>
            <a:ext cx="1722269" cy="3177815"/>
          </a:xfrm>
          <a:prstGeom prst="rect">
            <a:avLst/>
          </a:prstGeom>
        </p:spPr>
      </p:pic>
    </p:spTree>
    <p:extLst>
      <p:ext uri="{BB962C8B-B14F-4D97-AF65-F5344CB8AC3E}">
        <p14:creationId xmlns:p14="http://schemas.microsoft.com/office/powerpoint/2010/main" val="8297976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a:extLst>
              <a:ext uri="{FF2B5EF4-FFF2-40B4-BE49-F238E27FC236}">
                <a16:creationId xmlns:a16="http://schemas.microsoft.com/office/drawing/2014/main" id="{D59FD410-9FEB-4E4D-A83F-75166EAAC3D3}"/>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0FAAAB3-FE31-4A78-BF60-6878B7085D20}" type="slidenum">
              <a:rPr kumimoji="0" lang="zh-CN" altLang="en-US" sz="1400" smtClean="0"/>
              <a:pPr>
                <a:spcBef>
                  <a:spcPct val="0"/>
                </a:spcBef>
                <a:buClrTx/>
                <a:buSzTx/>
                <a:buFontTx/>
                <a:buNone/>
              </a:pPr>
              <a:t>147</a:t>
            </a:fld>
            <a:endParaRPr kumimoji="0" lang="en-US" altLang="zh-CN" sz="1400"/>
          </a:p>
        </p:txBody>
      </p:sp>
      <p:sp>
        <p:nvSpPr>
          <p:cNvPr id="65539" name="Rectangle 2">
            <a:extLst>
              <a:ext uri="{FF2B5EF4-FFF2-40B4-BE49-F238E27FC236}">
                <a16:creationId xmlns:a16="http://schemas.microsoft.com/office/drawing/2014/main" id="{3716BD48-270B-46B4-B100-3D97315A163C}"/>
              </a:ext>
            </a:extLst>
          </p:cNvPr>
          <p:cNvSpPr>
            <a:spLocks noGrp="1" noChangeArrowheads="1"/>
          </p:cNvSpPr>
          <p:nvPr>
            <p:ph type="title" idx="4294967295"/>
          </p:nvPr>
        </p:nvSpPr>
        <p:spPr>
          <a:xfrm>
            <a:off x="628650" y="233362"/>
            <a:ext cx="7886700" cy="1325563"/>
          </a:xfrm>
        </p:spPr>
        <p:txBody>
          <a:bodyPr/>
          <a:lstStyle/>
          <a:p>
            <a:pPr eaLnBrk="1" hangingPunct="1"/>
            <a:r>
              <a:rPr lang="en-US" altLang="zh-CN" dirty="0"/>
              <a:t>RNA</a:t>
            </a:r>
            <a:r>
              <a:rPr lang="zh-CN" altLang="en-US" dirty="0"/>
              <a:t>二级结构</a:t>
            </a:r>
            <a:endParaRPr lang="en-US" altLang="zh-CN" dirty="0"/>
          </a:p>
        </p:txBody>
      </p:sp>
      <p:sp>
        <p:nvSpPr>
          <p:cNvPr id="65540" name="Rectangle 3">
            <a:extLst>
              <a:ext uri="{FF2B5EF4-FFF2-40B4-BE49-F238E27FC236}">
                <a16:creationId xmlns:a16="http://schemas.microsoft.com/office/drawing/2014/main" id="{4C8C272D-2874-411A-8475-B508B2CF2CA8}"/>
              </a:ext>
            </a:extLst>
          </p:cNvPr>
          <p:cNvSpPr>
            <a:spLocks noGrp="1" noChangeArrowheads="1"/>
          </p:cNvSpPr>
          <p:nvPr>
            <p:ph type="body" idx="4294967295"/>
          </p:nvPr>
        </p:nvSpPr>
        <p:spPr>
          <a:xfrm>
            <a:off x="707064" y="1373283"/>
            <a:ext cx="7886700" cy="4351338"/>
          </a:xfrm>
        </p:spPr>
        <p:txBody>
          <a:bodyPr/>
          <a:lstStyle/>
          <a:p>
            <a:pPr algn="l">
              <a:lnSpc>
                <a:spcPct val="150000"/>
              </a:lnSpc>
              <a:spcBef>
                <a:spcPts val="300"/>
              </a:spcBef>
              <a:buFont typeface="Arial" panose="020B0604020202020204" pitchFamily="34" charset="0"/>
              <a:buChar char="•"/>
            </a:pPr>
            <a:r>
              <a:rPr lang="zh-CN" altLang="en-US" b="0" i="0" dirty="0">
                <a:solidFill>
                  <a:srgbClr val="FF0000"/>
                </a:solidFill>
                <a:effectLst/>
                <a:latin typeface="Inter"/>
              </a:rPr>
              <a:t>单链 </a:t>
            </a:r>
            <a:r>
              <a:rPr lang="en-US" altLang="zh-CN" b="0" i="0" dirty="0">
                <a:solidFill>
                  <a:srgbClr val="FF0000"/>
                </a:solidFill>
                <a:effectLst/>
                <a:latin typeface="Inter"/>
              </a:rPr>
              <a:t>RNA </a:t>
            </a:r>
            <a:r>
              <a:rPr lang="zh-CN" altLang="en-US" b="0" i="0" dirty="0">
                <a:solidFill>
                  <a:srgbClr val="FF0000"/>
                </a:solidFill>
                <a:effectLst/>
                <a:latin typeface="Inter"/>
              </a:rPr>
              <a:t>分子</a:t>
            </a:r>
            <a:r>
              <a:rPr lang="zh-CN" altLang="en-US" b="0" i="0" dirty="0">
                <a:effectLst/>
                <a:latin typeface="Inter"/>
              </a:rPr>
              <a:t>在细胞内众多过程中是关键成分。</a:t>
            </a:r>
          </a:p>
          <a:p>
            <a:pPr algn="l">
              <a:lnSpc>
                <a:spcPts val="2100"/>
              </a:lnSpc>
              <a:spcBef>
                <a:spcPts val="300"/>
              </a:spcBef>
              <a:buFont typeface="Arial" panose="020B0604020202020204" pitchFamily="34" charset="0"/>
              <a:buChar char="•"/>
            </a:pPr>
            <a:r>
              <a:rPr lang="zh-CN" altLang="en-US" b="0" i="0" dirty="0">
                <a:effectLst/>
                <a:latin typeface="Inter"/>
              </a:rPr>
              <a:t>与双螺旋 </a:t>
            </a:r>
            <a:r>
              <a:rPr lang="en-US" altLang="zh-CN" b="0" i="0" dirty="0">
                <a:effectLst/>
                <a:latin typeface="Inter"/>
              </a:rPr>
              <a:t>DNA </a:t>
            </a:r>
            <a:r>
              <a:rPr lang="zh-CN" altLang="en-US" b="0" i="0" dirty="0">
                <a:effectLst/>
                <a:latin typeface="Inter"/>
              </a:rPr>
              <a:t>不同，</a:t>
            </a:r>
            <a:r>
              <a:rPr lang="en-US" altLang="zh-CN" b="0" i="0" dirty="0">
                <a:effectLst/>
                <a:latin typeface="Inter"/>
              </a:rPr>
              <a:t>RNA </a:t>
            </a:r>
            <a:r>
              <a:rPr lang="zh-CN" altLang="en-US" b="0" i="0" dirty="0">
                <a:effectLst/>
                <a:latin typeface="Inter"/>
              </a:rPr>
              <a:t>没有 </a:t>
            </a:r>
            <a:r>
              <a:rPr lang="zh-CN" altLang="en-US" b="0" i="0" dirty="0">
                <a:solidFill>
                  <a:srgbClr val="FF0000"/>
                </a:solidFill>
                <a:effectLst/>
                <a:latin typeface="Inter"/>
              </a:rPr>
              <a:t>“第二条螺旋”</a:t>
            </a:r>
            <a:r>
              <a:rPr lang="zh-CN" altLang="en-US" b="0" i="0" dirty="0">
                <a:effectLst/>
                <a:latin typeface="Inter"/>
              </a:rPr>
              <a:t> 来结合。</a:t>
            </a:r>
          </a:p>
          <a:p>
            <a:pPr algn="l">
              <a:lnSpc>
                <a:spcPct val="150000"/>
              </a:lnSpc>
              <a:spcBef>
                <a:spcPts val="300"/>
              </a:spcBef>
              <a:buFont typeface="Arial" panose="020B0604020202020204" pitchFamily="34" charset="0"/>
              <a:buChar char="•"/>
            </a:pPr>
            <a:r>
              <a:rPr lang="en-US" altLang="zh-CN" b="0" i="0" dirty="0">
                <a:effectLst/>
                <a:latin typeface="Inter"/>
              </a:rPr>
              <a:t>RNA </a:t>
            </a:r>
            <a:r>
              <a:rPr lang="zh-CN" altLang="en-US" b="0" i="0" dirty="0">
                <a:effectLst/>
                <a:latin typeface="Inter"/>
              </a:rPr>
              <a:t>倾向于</a:t>
            </a:r>
            <a:r>
              <a:rPr lang="zh-CN" altLang="en-US" b="0" i="0" dirty="0">
                <a:solidFill>
                  <a:srgbClr val="FF0000"/>
                </a:solidFill>
                <a:effectLst/>
                <a:latin typeface="Inter"/>
              </a:rPr>
              <a:t>自身弯折</a:t>
            </a:r>
            <a:r>
              <a:rPr lang="zh-CN" altLang="en-US" b="0" i="0" dirty="0">
                <a:effectLst/>
                <a:latin typeface="Inter"/>
              </a:rPr>
              <a:t>并形成碱基对。</a:t>
            </a:r>
          </a:p>
        </p:txBody>
      </p:sp>
      <p:pic>
        <p:nvPicPr>
          <p:cNvPr id="3" name="图片 2">
            <a:extLst>
              <a:ext uri="{FF2B5EF4-FFF2-40B4-BE49-F238E27FC236}">
                <a16:creationId xmlns:a16="http://schemas.microsoft.com/office/drawing/2014/main" id="{FC988B8F-ABCA-21EE-D806-2CC3C920E365}"/>
              </a:ext>
            </a:extLst>
          </p:cNvPr>
          <p:cNvPicPr>
            <a:picLocks noChangeAspect="1"/>
          </p:cNvPicPr>
          <p:nvPr/>
        </p:nvPicPr>
        <p:blipFill>
          <a:blip r:embed="rId2"/>
          <a:stretch>
            <a:fillRect/>
          </a:stretch>
        </p:blipFill>
        <p:spPr>
          <a:xfrm rot="16200000">
            <a:off x="3416083" y="1464510"/>
            <a:ext cx="1863573" cy="6032456"/>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61DB5-4131-98D6-C7E9-1A13C30EADE5}"/>
            </a:ext>
          </a:extLst>
        </p:cNvPr>
        <p:cNvGrpSpPr/>
        <p:nvPr/>
      </p:nvGrpSpPr>
      <p:grpSpPr>
        <a:xfrm>
          <a:off x="0" y="0"/>
          <a:ext cx="0" cy="0"/>
          <a:chOff x="0" y="0"/>
          <a:chExt cx="0" cy="0"/>
        </a:xfrm>
      </p:grpSpPr>
      <p:sp>
        <p:nvSpPr>
          <p:cNvPr id="65538" name="灯片编号占位符 5">
            <a:extLst>
              <a:ext uri="{FF2B5EF4-FFF2-40B4-BE49-F238E27FC236}">
                <a16:creationId xmlns:a16="http://schemas.microsoft.com/office/drawing/2014/main" id="{0E6C414F-F73E-F8D6-AE4C-140F69E329B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0FAAAB3-FE31-4A78-BF60-6878B7085D20}" type="slidenum">
              <a:rPr kumimoji="0" lang="zh-CN" altLang="en-US" sz="1400" smtClean="0"/>
              <a:pPr>
                <a:spcBef>
                  <a:spcPct val="0"/>
                </a:spcBef>
                <a:buClrTx/>
                <a:buSzTx/>
                <a:buFontTx/>
                <a:buNone/>
              </a:pPr>
              <a:t>148</a:t>
            </a:fld>
            <a:endParaRPr kumimoji="0" lang="en-US" altLang="zh-CN" sz="1400"/>
          </a:p>
        </p:txBody>
      </p:sp>
      <p:sp>
        <p:nvSpPr>
          <p:cNvPr id="65539" name="Rectangle 2">
            <a:extLst>
              <a:ext uri="{FF2B5EF4-FFF2-40B4-BE49-F238E27FC236}">
                <a16:creationId xmlns:a16="http://schemas.microsoft.com/office/drawing/2014/main" id="{2C03DEB6-34AF-6A5D-849D-160E868DF6F0}"/>
              </a:ext>
            </a:extLst>
          </p:cNvPr>
          <p:cNvSpPr>
            <a:spLocks noGrp="1" noChangeArrowheads="1"/>
          </p:cNvSpPr>
          <p:nvPr>
            <p:ph type="title" idx="4294967295"/>
          </p:nvPr>
        </p:nvSpPr>
        <p:spPr>
          <a:xfrm>
            <a:off x="662062" y="-34830"/>
            <a:ext cx="7886700" cy="1325563"/>
          </a:xfrm>
        </p:spPr>
        <p:txBody>
          <a:bodyPr/>
          <a:lstStyle/>
          <a:p>
            <a:pPr eaLnBrk="1" hangingPunct="1"/>
            <a:r>
              <a:rPr lang="en-US" altLang="zh-CN" dirty="0"/>
              <a:t>RNA</a:t>
            </a:r>
            <a:r>
              <a:rPr lang="zh-CN" altLang="en-US" dirty="0"/>
              <a:t>二级结构</a:t>
            </a:r>
            <a:endParaRPr lang="en-US" altLang="zh-CN" dirty="0"/>
          </a:p>
        </p:txBody>
      </p:sp>
      <p:sp>
        <p:nvSpPr>
          <p:cNvPr id="65540" name="Rectangle 3">
            <a:extLst>
              <a:ext uri="{FF2B5EF4-FFF2-40B4-BE49-F238E27FC236}">
                <a16:creationId xmlns:a16="http://schemas.microsoft.com/office/drawing/2014/main" id="{B48BCA96-281B-66D1-FE3C-9677A94D520B}"/>
              </a:ext>
            </a:extLst>
          </p:cNvPr>
          <p:cNvSpPr>
            <a:spLocks noGrp="1" noChangeArrowheads="1"/>
          </p:cNvSpPr>
          <p:nvPr>
            <p:ph type="body" idx="4294967295"/>
          </p:nvPr>
        </p:nvSpPr>
        <p:spPr>
          <a:xfrm>
            <a:off x="693812" y="952996"/>
            <a:ext cx="7886700" cy="4351338"/>
          </a:xfrm>
        </p:spPr>
        <p:txBody>
          <a:bodyPr/>
          <a:lstStyle/>
          <a:p>
            <a:pPr algn="l">
              <a:lnSpc>
                <a:spcPts val="2100"/>
              </a:lnSpc>
              <a:spcBef>
                <a:spcPts val="300"/>
              </a:spcBef>
              <a:buFont typeface="Arial" panose="020B0604020202020204" pitchFamily="34" charset="0"/>
              <a:buChar char="•"/>
            </a:pPr>
            <a:r>
              <a:rPr lang="en-US" altLang="zh-CN" b="0" i="0" dirty="0">
                <a:effectLst/>
                <a:latin typeface="Inter"/>
              </a:rPr>
              <a:t>RNA </a:t>
            </a:r>
            <a:r>
              <a:rPr lang="zh-CN" altLang="en-US" b="0" i="0" dirty="0">
                <a:effectLst/>
                <a:latin typeface="Inter"/>
              </a:rPr>
              <a:t>分子通过</a:t>
            </a:r>
            <a:r>
              <a:rPr lang="zh-CN" altLang="en-US" b="0" i="0" dirty="0">
                <a:solidFill>
                  <a:srgbClr val="FF0000"/>
                </a:solidFill>
                <a:effectLst/>
                <a:latin typeface="Inter"/>
              </a:rPr>
              <a:t>自身碱基</a:t>
            </a:r>
            <a:r>
              <a:rPr lang="zh-CN" altLang="en-US" b="0" i="0" dirty="0">
                <a:effectLst/>
                <a:latin typeface="Inter"/>
              </a:rPr>
              <a:t>配对形成独特形状。</a:t>
            </a:r>
          </a:p>
          <a:p>
            <a:pPr algn="l">
              <a:lnSpc>
                <a:spcPct val="150000"/>
              </a:lnSpc>
              <a:spcBef>
                <a:spcPts val="300"/>
              </a:spcBef>
              <a:buFont typeface="Arial" panose="020B0604020202020204" pitchFamily="34" charset="0"/>
              <a:buChar char="•"/>
            </a:pPr>
            <a:r>
              <a:rPr lang="zh-CN" altLang="en-US" b="0" i="0" dirty="0">
                <a:effectLst/>
                <a:latin typeface="Inter"/>
              </a:rPr>
              <a:t>这些</a:t>
            </a:r>
            <a:r>
              <a:rPr lang="zh-CN" altLang="en-US" b="0" i="0" dirty="0">
                <a:solidFill>
                  <a:srgbClr val="FF0000"/>
                </a:solidFill>
                <a:effectLst/>
                <a:latin typeface="Inter"/>
              </a:rPr>
              <a:t>碱基对的集合以及形成的形状</a:t>
            </a:r>
            <a:r>
              <a:rPr lang="zh-CN" altLang="en-US" b="0" i="0" dirty="0">
                <a:effectLst/>
                <a:latin typeface="Inter"/>
              </a:rPr>
              <a:t>被称为 </a:t>
            </a:r>
            <a:r>
              <a:rPr lang="en-US" altLang="zh-CN" b="0" i="0" dirty="0">
                <a:solidFill>
                  <a:srgbClr val="FF0000"/>
                </a:solidFill>
                <a:effectLst/>
                <a:latin typeface="Inter"/>
              </a:rPr>
              <a:t>RNA </a:t>
            </a:r>
            <a:r>
              <a:rPr lang="zh-CN" altLang="en-US" b="0" i="0" dirty="0">
                <a:solidFill>
                  <a:srgbClr val="FF0000"/>
                </a:solidFill>
                <a:effectLst/>
                <a:latin typeface="Inter"/>
              </a:rPr>
              <a:t>的二级结构</a:t>
            </a:r>
            <a:r>
              <a:rPr lang="zh-CN" altLang="en-US" b="0" i="0" dirty="0">
                <a:effectLst/>
                <a:latin typeface="Inter"/>
              </a:rPr>
              <a:t>。</a:t>
            </a:r>
            <a:endParaRPr lang="en-US" altLang="zh-CN" b="0" i="0" dirty="0">
              <a:effectLst/>
              <a:latin typeface="Inter"/>
            </a:endParaRPr>
          </a:p>
          <a:p>
            <a:pPr algn="l">
              <a:lnSpc>
                <a:spcPct val="150000"/>
              </a:lnSpc>
              <a:spcBef>
                <a:spcPts val="300"/>
              </a:spcBef>
              <a:buFont typeface="Arial" panose="020B0604020202020204" pitchFamily="34" charset="0"/>
              <a:buChar char="•"/>
            </a:pPr>
            <a:r>
              <a:rPr lang="zh-CN" altLang="en-US" b="0" i="0" dirty="0">
                <a:effectLst/>
                <a:latin typeface="Inter"/>
              </a:rPr>
              <a:t>理解 </a:t>
            </a:r>
            <a:r>
              <a:rPr lang="en-US" altLang="zh-CN" b="0" i="0" dirty="0">
                <a:effectLst/>
                <a:latin typeface="Inter"/>
              </a:rPr>
              <a:t>RNA </a:t>
            </a:r>
            <a:r>
              <a:rPr lang="zh-CN" altLang="en-US" b="0" i="0" dirty="0">
                <a:effectLst/>
                <a:latin typeface="Inter"/>
              </a:rPr>
              <a:t>二级结构是了解其分子行为的基础。</a:t>
            </a:r>
          </a:p>
          <a:p>
            <a:pPr algn="l">
              <a:lnSpc>
                <a:spcPct val="150000"/>
              </a:lnSpc>
              <a:spcBef>
                <a:spcPts val="300"/>
              </a:spcBef>
              <a:buFont typeface="Arial" panose="020B0604020202020204" pitchFamily="34" charset="0"/>
              <a:buChar char="•"/>
            </a:pPr>
            <a:r>
              <a:rPr lang="en-US" altLang="zh-CN" b="0" i="0" dirty="0">
                <a:effectLst/>
                <a:latin typeface="Inter"/>
              </a:rPr>
              <a:t>RNA </a:t>
            </a:r>
            <a:r>
              <a:rPr lang="zh-CN" altLang="en-US" b="0" i="0" dirty="0">
                <a:effectLst/>
                <a:latin typeface="Inter"/>
              </a:rPr>
              <a:t>二级结构影响其在基因表达调控、催化反应等过程中的功能。</a:t>
            </a:r>
          </a:p>
          <a:p>
            <a:pPr algn="l">
              <a:lnSpc>
                <a:spcPct val="150000"/>
              </a:lnSpc>
              <a:spcBef>
                <a:spcPts val="300"/>
              </a:spcBef>
              <a:buFont typeface="Arial" panose="020B0604020202020204" pitchFamily="34" charset="0"/>
              <a:buChar char="•"/>
            </a:pPr>
            <a:endParaRPr lang="zh-CN" altLang="en-US" b="0" i="0" dirty="0">
              <a:effectLst/>
              <a:latin typeface="Inter"/>
            </a:endParaRPr>
          </a:p>
        </p:txBody>
      </p:sp>
      <p:sp>
        <p:nvSpPr>
          <p:cNvPr id="65541" name="Oval 4">
            <a:extLst>
              <a:ext uri="{FF2B5EF4-FFF2-40B4-BE49-F238E27FC236}">
                <a16:creationId xmlns:a16="http://schemas.microsoft.com/office/drawing/2014/main" id="{543A738B-4A5E-49F5-8E40-E4CD94B8D838}"/>
              </a:ext>
            </a:extLst>
          </p:cNvPr>
          <p:cNvSpPr>
            <a:spLocks noChangeArrowheads="1"/>
          </p:cNvSpPr>
          <p:nvPr/>
        </p:nvSpPr>
        <p:spPr bwMode="auto">
          <a:xfrm>
            <a:off x="4732412" y="6251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5542" name="Oval 5">
            <a:extLst>
              <a:ext uri="{FF2B5EF4-FFF2-40B4-BE49-F238E27FC236}">
                <a16:creationId xmlns:a16="http://schemas.microsoft.com/office/drawing/2014/main" id="{A45B1E8E-37DD-42D5-62BD-C09AC5D575EF}"/>
              </a:ext>
            </a:extLst>
          </p:cNvPr>
          <p:cNvSpPr>
            <a:spLocks noChangeArrowheads="1"/>
          </p:cNvSpPr>
          <p:nvPr/>
        </p:nvSpPr>
        <p:spPr bwMode="auto">
          <a:xfrm>
            <a:off x="4732412" y="5806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cxnSp>
        <p:nvCxnSpPr>
          <p:cNvPr id="65543" name="AutoShape 6">
            <a:extLst>
              <a:ext uri="{FF2B5EF4-FFF2-40B4-BE49-F238E27FC236}">
                <a16:creationId xmlns:a16="http://schemas.microsoft.com/office/drawing/2014/main" id="{1F16D7C7-0FCB-C3B5-FBAD-9F36F9DE0AAA}"/>
              </a:ext>
            </a:extLst>
          </p:cNvPr>
          <p:cNvCxnSpPr>
            <a:cxnSpLocks noChangeShapeType="1"/>
            <a:stCxn id="65541" idx="0"/>
            <a:endCxn id="65542" idx="4"/>
          </p:cNvCxnSpPr>
          <p:nvPr/>
        </p:nvCxnSpPr>
        <p:spPr bwMode="auto">
          <a:xfrm flipV="1">
            <a:off x="4859412" y="6060675"/>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44" name="Oval 7">
            <a:extLst>
              <a:ext uri="{FF2B5EF4-FFF2-40B4-BE49-F238E27FC236}">
                <a16:creationId xmlns:a16="http://schemas.microsoft.com/office/drawing/2014/main" id="{05992D14-0D11-05B1-1829-9E644074B193}"/>
              </a:ext>
            </a:extLst>
          </p:cNvPr>
          <p:cNvSpPr>
            <a:spLocks noChangeArrowheads="1"/>
          </p:cNvSpPr>
          <p:nvPr/>
        </p:nvSpPr>
        <p:spPr bwMode="auto">
          <a:xfrm>
            <a:off x="4732412" y="5362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cxnSp>
        <p:nvCxnSpPr>
          <p:cNvPr id="65545" name="AutoShape 8">
            <a:extLst>
              <a:ext uri="{FF2B5EF4-FFF2-40B4-BE49-F238E27FC236}">
                <a16:creationId xmlns:a16="http://schemas.microsoft.com/office/drawing/2014/main" id="{037826D3-DC74-0656-8B6E-3AE10CBD0102}"/>
              </a:ext>
            </a:extLst>
          </p:cNvPr>
          <p:cNvCxnSpPr>
            <a:cxnSpLocks noChangeShapeType="1"/>
            <a:stCxn id="65542" idx="0"/>
            <a:endCxn id="65544" idx="4"/>
          </p:cNvCxnSpPr>
          <p:nvPr/>
        </p:nvCxnSpPr>
        <p:spPr bwMode="auto">
          <a:xfrm flipV="1">
            <a:off x="4859412" y="5616175"/>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46" name="Oval 9">
            <a:extLst>
              <a:ext uri="{FF2B5EF4-FFF2-40B4-BE49-F238E27FC236}">
                <a16:creationId xmlns:a16="http://schemas.microsoft.com/office/drawing/2014/main" id="{4B22DFD4-D6C4-17ED-D80B-F4DDDC0CD47F}"/>
              </a:ext>
            </a:extLst>
          </p:cNvPr>
          <p:cNvSpPr>
            <a:spLocks noChangeArrowheads="1"/>
          </p:cNvSpPr>
          <p:nvPr/>
        </p:nvSpPr>
        <p:spPr bwMode="auto">
          <a:xfrm>
            <a:off x="4287912" y="5806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65547" name="Oval 10">
            <a:extLst>
              <a:ext uri="{FF2B5EF4-FFF2-40B4-BE49-F238E27FC236}">
                <a16:creationId xmlns:a16="http://schemas.microsoft.com/office/drawing/2014/main" id="{83803577-C309-0863-4F83-AF524C5217D2}"/>
              </a:ext>
            </a:extLst>
          </p:cNvPr>
          <p:cNvSpPr>
            <a:spLocks noChangeArrowheads="1"/>
          </p:cNvSpPr>
          <p:nvPr/>
        </p:nvSpPr>
        <p:spPr bwMode="auto">
          <a:xfrm>
            <a:off x="4287912" y="5362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548" name="AutoShape 11">
            <a:extLst>
              <a:ext uri="{FF2B5EF4-FFF2-40B4-BE49-F238E27FC236}">
                <a16:creationId xmlns:a16="http://schemas.microsoft.com/office/drawing/2014/main" id="{EC5C20D2-D0CE-F2DF-E4A6-06C6AECAA031}"/>
              </a:ext>
            </a:extLst>
          </p:cNvPr>
          <p:cNvCxnSpPr>
            <a:cxnSpLocks noChangeShapeType="1"/>
            <a:stCxn id="65546" idx="0"/>
            <a:endCxn id="65547" idx="4"/>
          </p:cNvCxnSpPr>
          <p:nvPr/>
        </p:nvCxnSpPr>
        <p:spPr bwMode="auto">
          <a:xfrm flipV="1">
            <a:off x="4414912" y="5616175"/>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49" name="Oval 12">
            <a:extLst>
              <a:ext uri="{FF2B5EF4-FFF2-40B4-BE49-F238E27FC236}">
                <a16:creationId xmlns:a16="http://schemas.microsoft.com/office/drawing/2014/main" id="{C6054022-1A88-979C-F2A8-E37300712FCE}"/>
              </a:ext>
            </a:extLst>
          </p:cNvPr>
          <p:cNvSpPr>
            <a:spLocks noChangeArrowheads="1"/>
          </p:cNvSpPr>
          <p:nvPr/>
        </p:nvSpPr>
        <p:spPr bwMode="auto">
          <a:xfrm>
            <a:off x="3779912" y="5362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cxnSp>
        <p:nvCxnSpPr>
          <p:cNvPr id="65550" name="AutoShape 13">
            <a:extLst>
              <a:ext uri="{FF2B5EF4-FFF2-40B4-BE49-F238E27FC236}">
                <a16:creationId xmlns:a16="http://schemas.microsoft.com/office/drawing/2014/main" id="{5EEBA70C-17F8-6633-22DC-AB5D64595E22}"/>
              </a:ext>
            </a:extLst>
          </p:cNvPr>
          <p:cNvCxnSpPr>
            <a:cxnSpLocks noChangeShapeType="1"/>
            <a:stCxn id="65547" idx="2"/>
            <a:endCxn id="65549" idx="6"/>
          </p:cNvCxnSpPr>
          <p:nvPr/>
        </p:nvCxnSpPr>
        <p:spPr bwMode="auto">
          <a:xfrm flipH="1">
            <a:off x="4033912" y="5489175"/>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51" name="AutoShape 14">
            <a:extLst>
              <a:ext uri="{FF2B5EF4-FFF2-40B4-BE49-F238E27FC236}">
                <a16:creationId xmlns:a16="http://schemas.microsoft.com/office/drawing/2014/main" id="{734CA6F0-21ED-697F-1709-31F00A9D5C71}"/>
              </a:ext>
            </a:extLst>
          </p:cNvPr>
          <p:cNvCxnSpPr>
            <a:cxnSpLocks noChangeShapeType="1"/>
            <a:stCxn id="65546" idx="6"/>
            <a:endCxn id="65542" idx="2"/>
          </p:cNvCxnSpPr>
          <p:nvPr/>
        </p:nvCxnSpPr>
        <p:spPr bwMode="auto">
          <a:xfrm>
            <a:off x="4541912" y="5933675"/>
            <a:ext cx="190500"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52" name="AutoShape 15">
            <a:extLst>
              <a:ext uri="{FF2B5EF4-FFF2-40B4-BE49-F238E27FC236}">
                <a16:creationId xmlns:a16="http://schemas.microsoft.com/office/drawing/2014/main" id="{7DAB2339-920F-0D0E-7CB9-BBF3203C295F}"/>
              </a:ext>
            </a:extLst>
          </p:cNvPr>
          <p:cNvCxnSpPr>
            <a:cxnSpLocks noChangeShapeType="1"/>
            <a:stCxn id="65547" idx="6"/>
            <a:endCxn id="65544" idx="2"/>
          </p:cNvCxnSpPr>
          <p:nvPr/>
        </p:nvCxnSpPr>
        <p:spPr bwMode="auto">
          <a:xfrm>
            <a:off x="4541912" y="5489175"/>
            <a:ext cx="190500"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53" name="Oval 16">
            <a:extLst>
              <a:ext uri="{FF2B5EF4-FFF2-40B4-BE49-F238E27FC236}">
                <a16:creationId xmlns:a16="http://schemas.microsoft.com/office/drawing/2014/main" id="{CFBC5F6D-948C-3C7D-F062-41185A3F32EF}"/>
              </a:ext>
            </a:extLst>
          </p:cNvPr>
          <p:cNvSpPr>
            <a:spLocks noChangeArrowheads="1"/>
          </p:cNvSpPr>
          <p:nvPr/>
        </p:nvSpPr>
        <p:spPr bwMode="auto">
          <a:xfrm flipH="1">
            <a:off x="6954912" y="4600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cxnSp>
        <p:nvCxnSpPr>
          <p:cNvPr id="65554" name="AutoShape 17">
            <a:extLst>
              <a:ext uri="{FF2B5EF4-FFF2-40B4-BE49-F238E27FC236}">
                <a16:creationId xmlns:a16="http://schemas.microsoft.com/office/drawing/2014/main" id="{FC27B04E-F72E-1BC4-7179-CE7A6A27782E}"/>
              </a:ext>
            </a:extLst>
          </p:cNvPr>
          <p:cNvCxnSpPr>
            <a:cxnSpLocks noChangeShapeType="1"/>
            <a:stCxn id="65565" idx="2"/>
            <a:endCxn id="65553" idx="5"/>
          </p:cNvCxnSpPr>
          <p:nvPr/>
        </p:nvCxnSpPr>
        <p:spPr bwMode="auto">
          <a:xfrm flipV="1">
            <a:off x="6764412" y="4816075"/>
            <a:ext cx="227013" cy="100013"/>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55" name="Oval 18">
            <a:extLst>
              <a:ext uri="{FF2B5EF4-FFF2-40B4-BE49-F238E27FC236}">
                <a16:creationId xmlns:a16="http://schemas.microsoft.com/office/drawing/2014/main" id="{9DA7DA4D-5E30-64FC-9654-DA56DEAF3297}"/>
              </a:ext>
            </a:extLst>
          </p:cNvPr>
          <p:cNvSpPr>
            <a:spLocks noChangeArrowheads="1"/>
          </p:cNvSpPr>
          <p:nvPr/>
        </p:nvSpPr>
        <p:spPr bwMode="auto">
          <a:xfrm flipH="1">
            <a:off x="6954912" y="4155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556" name="AutoShape 19">
            <a:extLst>
              <a:ext uri="{FF2B5EF4-FFF2-40B4-BE49-F238E27FC236}">
                <a16:creationId xmlns:a16="http://schemas.microsoft.com/office/drawing/2014/main" id="{FCFDFC60-4C0D-C606-8FAE-04DA7466E7B5}"/>
              </a:ext>
            </a:extLst>
          </p:cNvPr>
          <p:cNvCxnSpPr>
            <a:cxnSpLocks noChangeShapeType="1"/>
            <a:stCxn id="65553" idx="0"/>
            <a:endCxn id="65555" idx="4"/>
          </p:cNvCxnSpPr>
          <p:nvPr/>
        </p:nvCxnSpPr>
        <p:spPr bwMode="auto">
          <a:xfrm flipV="1">
            <a:off x="7081912" y="4408088"/>
            <a:ext cx="0" cy="192087"/>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57" name="Oval 20">
            <a:extLst>
              <a:ext uri="{FF2B5EF4-FFF2-40B4-BE49-F238E27FC236}">
                <a16:creationId xmlns:a16="http://schemas.microsoft.com/office/drawing/2014/main" id="{4461F444-D17F-DE0D-A384-705E1458D7A7}"/>
              </a:ext>
            </a:extLst>
          </p:cNvPr>
          <p:cNvSpPr>
            <a:spLocks noChangeArrowheads="1"/>
          </p:cNvSpPr>
          <p:nvPr/>
        </p:nvSpPr>
        <p:spPr bwMode="auto">
          <a:xfrm flipH="1">
            <a:off x="6764412" y="3774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cxnSp>
        <p:nvCxnSpPr>
          <p:cNvPr id="65558" name="AutoShape 21">
            <a:extLst>
              <a:ext uri="{FF2B5EF4-FFF2-40B4-BE49-F238E27FC236}">
                <a16:creationId xmlns:a16="http://schemas.microsoft.com/office/drawing/2014/main" id="{20FEBB99-3310-AA0A-84A9-7BE5CA958065}"/>
              </a:ext>
            </a:extLst>
          </p:cNvPr>
          <p:cNvCxnSpPr>
            <a:cxnSpLocks noChangeShapeType="1"/>
            <a:stCxn id="65555" idx="0"/>
            <a:endCxn id="65557" idx="3"/>
          </p:cNvCxnSpPr>
          <p:nvPr/>
        </p:nvCxnSpPr>
        <p:spPr bwMode="auto">
          <a:xfrm flipH="1" flipV="1">
            <a:off x="6980312" y="3990575"/>
            <a:ext cx="101600" cy="1651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59" name="Oval 22">
            <a:extLst>
              <a:ext uri="{FF2B5EF4-FFF2-40B4-BE49-F238E27FC236}">
                <a16:creationId xmlns:a16="http://schemas.microsoft.com/office/drawing/2014/main" id="{F405B40B-C224-DB6F-313A-4B2F816B6878}"/>
              </a:ext>
            </a:extLst>
          </p:cNvPr>
          <p:cNvSpPr>
            <a:spLocks noChangeArrowheads="1"/>
          </p:cNvSpPr>
          <p:nvPr/>
        </p:nvSpPr>
        <p:spPr bwMode="auto">
          <a:xfrm flipH="1">
            <a:off x="6319912" y="3774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560" name="AutoShape 23">
            <a:extLst>
              <a:ext uri="{FF2B5EF4-FFF2-40B4-BE49-F238E27FC236}">
                <a16:creationId xmlns:a16="http://schemas.microsoft.com/office/drawing/2014/main" id="{4196DB69-A934-7246-5DFA-097570B0559D}"/>
              </a:ext>
            </a:extLst>
          </p:cNvPr>
          <p:cNvCxnSpPr>
            <a:cxnSpLocks noChangeShapeType="1"/>
            <a:stCxn id="65557" idx="6"/>
            <a:endCxn id="65559" idx="2"/>
          </p:cNvCxnSpPr>
          <p:nvPr/>
        </p:nvCxnSpPr>
        <p:spPr bwMode="auto">
          <a:xfrm flipH="1">
            <a:off x="6573912" y="3900088"/>
            <a:ext cx="1905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61" name="Oval 24">
            <a:extLst>
              <a:ext uri="{FF2B5EF4-FFF2-40B4-BE49-F238E27FC236}">
                <a16:creationId xmlns:a16="http://schemas.microsoft.com/office/drawing/2014/main" id="{5EF8A624-3AFC-C577-82AB-23B285242B2F}"/>
              </a:ext>
            </a:extLst>
          </p:cNvPr>
          <p:cNvSpPr>
            <a:spLocks noChangeArrowheads="1"/>
          </p:cNvSpPr>
          <p:nvPr/>
        </p:nvSpPr>
        <p:spPr bwMode="auto">
          <a:xfrm flipH="1">
            <a:off x="6092900" y="4155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cxnSp>
        <p:nvCxnSpPr>
          <p:cNvPr id="65562" name="AutoShape 25">
            <a:extLst>
              <a:ext uri="{FF2B5EF4-FFF2-40B4-BE49-F238E27FC236}">
                <a16:creationId xmlns:a16="http://schemas.microsoft.com/office/drawing/2014/main" id="{53E0A040-E6B5-3FCC-8064-E40D98443A0B}"/>
              </a:ext>
            </a:extLst>
          </p:cNvPr>
          <p:cNvCxnSpPr>
            <a:cxnSpLocks noChangeShapeType="1"/>
            <a:stCxn id="65559" idx="5"/>
            <a:endCxn id="65561" idx="0"/>
          </p:cNvCxnSpPr>
          <p:nvPr/>
        </p:nvCxnSpPr>
        <p:spPr bwMode="auto">
          <a:xfrm flipH="1">
            <a:off x="6219900" y="3990575"/>
            <a:ext cx="136525" cy="1651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63" name="Oval 26">
            <a:extLst>
              <a:ext uri="{FF2B5EF4-FFF2-40B4-BE49-F238E27FC236}">
                <a16:creationId xmlns:a16="http://schemas.microsoft.com/office/drawing/2014/main" id="{6A0B9B2A-7A75-CDF1-FEA6-391D2539385C}"/>
              </a:ext>
            </a:extLst>
          </p:cNvPr>
          <p:cNvSpPr>
            <a:spLocks noChangeArrowheads="1"/>
          </p:cNvSpPr>
          <p:nvPr/>
        </p:nvSpPr>
        <p:spPr bwMode="auto">
          <a:xfrm flipH="1">
            <a:off x="6092900" y="4600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cxnSp>
        <p:nvCxnSpPr>
          <p:cNvPr id="65564" name="AutoShape 27">
            <a:extLst>
              <a:ext uri="{FF2B5EF4-FFF2-40B4-BE49-F238E27FC236}">
                <a16:creationId xmlns:a16="http://schemas.microsoft.com/office/drawing/2014/main" id="{6FD25126-A1AE-4FF5-19BD-B6A73D7CF8E0}"/>
              </a:ext>
            </a:extLst>
          </p:cNvPr>
          <p:cNvCxnSpPr>
            <a:cxnSpLocks noChangeShapeType="1"/>
            <a:stCxn id="65563" idx="0"/>
            <a:endCxn id="65561" idx="4"/>
          </p:cNvCxnSpPr>
          <p:nvPr/>
        </p:nvCxnSpPr>
        <p:spPr bwMode="auto">
          <a:xfrm flipV="1">
            <a:off x="6219900" y="4408088"/>
            <a:ext cx="0" cy="192087"/>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65" name="Oval 28">
            <a:extLst>
              <a:ext uri="{FF2B5EF4-FFF2-40B4-BE49-F238E27FC236}">
                <a16:creationId xmlns:a16="http://schemas.microsoft.com/office/drawing/2014/main" id="{6B91EFA7-6257-A50A-840F-3170D1A1189A}"/>
              </a:ext>
            </a:extLst>
          </p:cNvPr>
          <p:cNvSpPr>
            <a:spLocks noChangeArrowheads="1"/>
          </p:cNvSpPr>
          <p:nvPr/>
        </p:nvSpPr>
        <p:spPr bwMode="auto">
          <a:xfrm flipH="1">
            <a:off x="6510412" y="4790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566" name="AutoShape 29">
            <a:extLst>
              <a:ext uri="{FF2B5EF4-FFF2-40B4-BE49-F238E27FC236}">
                <a16:creationId xmlns:a16="http://schemas.microsoft.com/office/drawing/2014/main" id="{F5D7FEBA-E57F-518A-7A63-54C84F2D0E9B}"/>
              </a:ext>
            </a:extLst>
          </p:cNvPr>
          <p:cNvCxnSpPr>
            <a:cxnSpLocks noChangeShapeType="1"/>
            <a:stCxn id="65563" idx="3"/>
            <a:endCxn id="65565" idx="6"/>
          </p:cNvCxnSpPr>
          <p:nvPr/>
        </p:nvCxnSpPr>
        <p:spPr bwMode="auto">
          <a:xfrm>
            <a:off x="6308800" y="4816075"/>
            <a:ext cx="201612" cy="100013"/>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67" name="Oval 30">
            <a:extLst>
              <a:ext uri="{FF2B5EF4-FFF2-40B4-BE49-F238E27FC236}">
                <a16:creationId xmlns:a16="http://schemas.microsoft.com/office/drawing/2014/main" id="{5AC9B5DE-D84D-9E45-15A3-45702ADB0B7F}"/>
              </a:ext>
            </a:extLst>
          </p:cNvPr>
          <p:cNvSpPr>
            <a:spLocks noChangeArrowheads="1"/>
          </p:cNvSpPr>
          <p:nvPr/>
        </p:nvSpPr>
        <p:spPr bwMode="auto">
          <a:xfrm flipH="1">
            <a:off x="5584900" y="4155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65568" name="Oval 31">
            <a:extLst>
              <a:ext uri="{FF2B5EF4-FFF2-40B4-BE49-F238E27FC236}">
                <a16:creationId xmlns:a16="http://schemas.microsoft.com/office/drawing/2014/main" id="{C86E5DD6-59C9-F991-3392-4D2137C00046}"/>
              </a:ext>
            </a:extLst>
          </p:cNvPr>
          <p:cNvSpPr>
            <a:spLocks noChangeArrowheads="1"/>
          </p:cNvSpPr>
          <p:nvPr/>
        </p:nvSpPr>
        <p:spPr bwMode="auto">
          <a:xfrm flipH="1">
            <a:off x="5584900" y="4600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cxnSp>
        <p:nvCxnSpPr>
          <p:cNvPr id="65569" name="AutoShape 32">
            <a:extLst>
              <a:ext uri="{FF2B5EF4-FFF2-40B4-BE49-F238E27FC236}">
                <a16:creationId xmlns:a16="http://schemas.microsoft.com/office/drawing/2014/main" id="{E702F1D3-44A3-6E0F-D08B-BA18274FDBEB}"/>
              </a:ext>
            </a:extLst>
          </p:cNvPr>
          <p:cNvCxnSpPr>
            <a:cxnSpLocks noChangeShapeType="1"/>
            <a:stCxn id="65568" idx="0"/>
            <a:endCxn id="65567" idx="4"/>
          </p:cNvCxnSpPr>
          <p:nvPr/>
        </p:nvCxnSpPr>
        <p:spPr bwMode="auto">
          <a:xfrm flipV="1">
            <a:off x="5711900" y="4408088"/>
            <a:ext cx="0" cy="192087"/>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70" name="AutoShape 33">
            <a:extLst>
              <a:ext uri="{FF2B5EF4-FFF2-40B4-BE49-F238E27FC236}">
                <a16:creationId xmlns:a16="http://schemas.microsoft.com/office/drawing/2014/main" id="{E63FC1F2-2748-BC11-A98F-0DDC4BC42956}"/>
              </a:ext>
            </a:extLst>
          </p:cNvPr>
          <p:cNvCxnSpPr>
            <a:cxnSpLocks noChangeShapeType="1"/>
            <a:stCxn id="65561" idx="6"/>
            <a:endCxn id="65567" idx="2"/>
          </p:cNvCxnSpPr>
          <p:nvPr/>
        </p:nvCxnSpPr>
        <p:spPr bwMode="auto">
          <a:xfrm flipH="1">
            <a:off x="5838900" y="4281088"/>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71" name="AutoShape 34">
            <a:extLst>
              <a:ext uri="{FF2B5EF4-FFF2-40B4-BE49-F238E27FC236}">
                <a16:creationId xmlns:a16="http://schemas.microsoft.com/office/drawing/2014/main" id="{E8E27F06-3EA4-BB8E-CC1B-1DA376B1C879}"/>
              </a:ext>
            </a:extLst>
          </p:cNvPr>
          <p:cNvCxnSpPr>
            <a:cxnSpLocks noChangeShapeType="1"/>
            <a:stCxn id="65563" idx="6"/>
            <a:endCxn id="65568" idx="2"/>
          </p:cNvCxnSpPr>
          <p:nvPr/>
        </p:nvCxnSpPr>
        <p:spPr bwMode="auto">
          <a:xfrm flipH="1">
            <a:off x="5838900" y="4725588"/>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72" name="Oval 35">
            <a:extLst>
              <a:ext uri="{FF2B5EF4-FFF2-40B4-BE49-F238E27FC236}">
                <a16:creationId xmlns:a16="http://schemas.microsoft.com/office/drawing/2014/main" id="{03B8B01E-AD96-654F-F810-79063652227C}"/>
              </a:ext>
            </a:extLst>
          </p:cNvPr>
          <p:cNvSpPr>
            <a:spLocks noChangeArrowheads="1"/>
          </p:cNvSpPr>
          <p:nvPr/>
        </p:nvSpPr>
        <p:spPr bwMode="auto">
          <a:xfrm flipH="1">
            <a:off x="5113412" y="4155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sp>
        <p:nvSpPr>
          <p:cNvPr id="65573" name="Oval 36">
            <a:extLst>
              <a:ext uri="{FF2B5EF4-FFF2-40B4-BE49-F238E27FC236}">
                <a16:creationId xmlns:a16="http://schemas.microsoft.com/office/drawing/2014/main" id="{CC1168C0-0B45-9B5B-6463-5935CD8E9820}"/>
              </a:ext>
            </a:extLst>
          </p:cNvPr>
          <p:cNvSpPr>
            <a:spLocks noChangeArrowheads="1"/>
          </p:cNvSpPr>
          <p:nvPr/>
        </p:nvSpPr>
        <p:spPr bwMode="auto">
          <a:xfrm flipH="1">
            <a:off x="5113412" y="4600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cxnSp>
        <p:nvCxnSpPr>
          <p:cNvPr id="65574" name="AutoShape 37">
            <a:extLst>
              <a:ext uri="{FF2B5EF4-FFF2-40B4-BE49-F238E27FC236}">
                <a16:creationId xmlns:a16="http://schemas.microsoft.com/office/drawing/2014/main" id="{977FD779-FA99-BF7F-6BBE-DC25F9A57784}"/>
              </a:ext>
            </a:extLst>
          </p:cNvPr>
          <p:cNvCxnSpPr>
            <a:cxnSpLocks noChangeShapeType="1"/>
            <a:stCxn id="65573" idx="0"/>
            <a:endCxn id="65572" idx="4"/>
          </p:cNvCxnSpPr>
          <p:nvPr/>
        </p:nvCxnSpPr>
        <p:spPr bwMode="auto">
          <a:xfrm flipV="1">
            <a:off x="5240412" y="4408088"/>
            <a:ext cx="0" cy="192087"/>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75" name="AutoShape 38">
            <a:extLst>
              <a:ext uri="{FF2B5EF4-FFF2-40B4-BE49-F238E27FC236}">
                <a16:creationId xmlns:a16="http://schemas.microsoft.com/office/drawing/2014/main" id="{D1ACBCE6-80E6-C1A7-AD4D-7D7BE300E1A1}"/>
              </a:ext>
            </a:extLst>
          </p:cNvPr>
          <p:cNvCxnSpPr>
            <a:cxnSpLocks noChangeShapeType="1"/>
            <a:stCxn id="65567" idx="6"/>
            <a:endCxn id="65572" idx="2"/>
          </p:cNvCxnSpPr>
          <p:nvPr/>
        </p:nvCxnSpPr>
        <p:spPr bwMode="auto">
          <a:xfrm flipH="1">
            <a:off x="5367412" y="4281088"/>
            <a:ext cx="217488"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76" name="AutoShape 39">
            <a:extLst>
              <a:ext uri="{FF2B5EF4-FFF2-40B4-BE49-F238E27FC236}">
                <a16:creationId xmlns:a16="http://schemas.microsoft.com/office/drawing/2014/main" id="{B48DC4B6-190B-72F4-6390-C2336281D7F6}"/>
              </a:ext>
            </a:extLst>
          </p:cNvPr>
          <p:cNvCxnSpPr>
            <a:cxnSpLocks noChangeShapeType="1"/>
            <a:stCxn id="65568" idx="6"/>
            <a:endCxn id="65573" idx="2"/>
          </p:cNvCxnSpPr>
          <p:nvPr/>
        </p:nvCxnSpPr>
        <p:spPr bwMode="auto">
          <a:xfrm flipH="1">
            <a:off x="5367412" y="4725588"/>
            <a:ext cx="217488"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77" name="Oval 40">
            <a:extLst>
              <a:ext uri="{FF2B5EF4-FFF2-40B4-BE49-F238E27FC236}">
                <a16:creationId xmlns:a16="http://schemas.microsoft.com/office/drawing/2014/main" id="{455E7234-FCC7-A428-A0C8-D9FF359C463A}"/>
              </a:ext>
            </a:extLst>
          </p:cNvPr>
          <p:cNvSpPr>
            <a:spLocks noChangeArrowheads="1"/>
          </p:cNvSpPr>
          <p:nvPr/>
        </p:nvSpPr>
        <p:spPr bwMode="auto">
          <a:xfrm>
            <a:off x="5113412" y="5044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578" name="AutoShape 41">
            <a:extLst>
              <a:ext uri="{FF2B5EF4-FFF2-40B4-BE49-F238E27FC236}">
                <a16:creationId xmlns:a16="http://schemas.microsoft.com/office/drawing/2014/main" id="{B4B1A3D0-F286-3C68-97F5-D110D50C0DB4}"/>
              </a:ext>
            </a:extLst>
          </p:cNvPr>
          <p:cNvCxnSpPr>
            <a:cxnSpLocks noChangeShapeType="1"/>
            <a:stCxn id="65544" idx="7"/>
            <a:endCxn id="65577" idx="3"/>
          </p:cNvCxnSpPr>
          <p:nvPr/>
        </p:nvCxnSpPr>
        <p:spPr bwMode="auto">
          <a:xfrm flipV="1">
            <a:off x="4949900" y="5262163"/>
            <a:ext cx="2000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79" name="AutoShape 42">
            <a:extLst>
              <a:ext uri="{FF2B5EF4-FFF2-40B4-BE49-F238E27FC236}">
                <a16:creationId xmlns:a16="http://schemas.microsoft.com/office/drawing/2014/main" id="{EB8BCBA0-E539-5117-0CF0-11BC44E9D032}"/>
              </a:ext>
            </a:extLst>
          </p:cNvPr>
          <p:cNvCxnSpPr>
            <a:cxnSpLocks noChangeShapeType="1"/>
            <a:stCxn id="65577" idx="0"/>
            <a:endCxn id="65573" idx="4"/>
          </p:cNvCxnSpPr>
          <p:nvPr/>
        </p:nvCxnSpPr>
        <p:spPr bwMode="auto">
          <a:xfrm flipV="1">
            <a:off x="5240412" y="4852588"/>
            <a:ext cx="0" cy="192087"/>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80" name="Oval 43">
            <a:extLst>
              <a:ext uri="{FF2B5EF4-FFF2-40B4-BE49-F238E27FC236}">
                <a16:creationId xmlns:a16="http://schemas.microsoft.com/office/drawing/2014/main" id="{E9FDDC72-E8A6-EF95-DB9F-24E80A876EBE}"/>
              </a:ext>
            </a:extLst>
          </p:cNvPr>
          <p:cNvSpPr>
            <a:spLocks noChangeArrowheads="1"/>
          </p:cNvSpPr>
          <p:nvPr/>
        </p:nvSpPr>
        <p:spPr bwMode="auto">
          <a:xfrm>
            <a:off x="3779912" y="3393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cxnSp>
        <p:nvCxnSpPr>
          <p:cNvPr id="65581" name="AutoShape 44">
            <a:extLst>
              <a:ext uri="{FF2B5EF4-FFF2-40B4-BE49-F238E27FC236}">
                <a16:creationId xmlns:a16="http://schemas.microsoft.com/office/drawing/2014/main" id="{F4E4FD72-03F4-ED55-892D-47A79CCF8A86}"/>
              </a:ext>
            </a:extLst>
          </p:cNvPr>
          <p:cNvCxnSpPr>
            <a:cxnSpLocks noChangeShapeType="1"/>
            <a:stCxn id="65586" idx="1"/>
            <a:endCxn id="65580" idx="5"/>
          </p:cNvCxnSpPr>
          <p:nvPr/>
        </p:nvCxnSpPr>
        <p:spPr bwMode="auto">
          <a:xfrm flipH="1" flipV="1">
            <a:off x="3997400" y="3611163"/>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82" name="Oval 45">
            <a:extLst>
              <a:ext uri="{FF2B5EF4-FFF2-40B4-BE49-F238E27FC236}">
                <a16:creationId xmlns:a16="http://schemas.microsoft.com/office/drawing/2014/main" id="{B0F4A87E-37F9-8AF4-2F9A-B918B3977DEB}"/>
              </a:ext>
            </a:extLst>
          </p:cNvPr>
          <p:cNvSpPr>
            <a:spLocks noChangeArrowheads="1"/>
          </p:cNvSpPr>
          <p:nvPr/>
        </p:nvSpPr>
        <p:spPr bwMode="auto">
          <a:xfrm>
            <a:off x="4097412" y="3076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cxnSp>
        <p:nvCxnSpPr>
          <p:cNvPr id="65583" name="AutoShape 46">
            <a:extLst>
              <a:ext uri="{FF2B5EF4-FFF2-40B4-BE49-F238E27FC236}">
                <a16:creationId xmlns:a16="http://schemas.microsoft.com/office/drawing/2014/main" id="{A79035AE-3EBD-6D54-6222-D3089ABB93F1}"/>
              </a:ext>
            </a:extLst>
          </p:cNvPr>
          <p:cNvCxnSpPr>
            <a:cxnSpLocks noChangeShapeType="1"/>
            <a:stCxn id="65580" idx="7"/>
            <a:endCxn id="65582" idx="3"/>
          </p:cNvCxnSpPr>
          <p:nvPr/>
        </p:nvCxnSpPr>
        <p:spPr bwMode="auto">
          <a:xfrm flipV="1">
            <a:off x="3997400" y="3293663"/>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84" name="Oval 47">
            <a:extLst>
              <a:ext uri="{FF2B5EF4-FFF2-40B4-BE49-F238E27FC236}">
                <a16:creationId xmlns:a16="http://schemas.microsoft.com/office/drawing/2014/main" id="{C49A7FFA-69DD-FA4E-4FE3-6DBBB058A82A}"/>
              </a:ext>
            </a:extLst>
          </p:cNvPr>
          <p:cNvSpPr>
            <a:spLocks noChangeArrowheads="1"/>
          </p:cNvSpPr>
          <p:nvPr/>
        </p:nvSpPr>
        <p:spPr bwMode="auto">
          <a:xfrm>
            <a:off x="4605412" y="3076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cxnSp>
        <p:nvCxnSpPr>
          <p:cNvPr id="65585" name="AutoShape 48">
            <a:extLst>
              <a:ext uri="{FF2B5EF4-FFF2-40B4-BE49-F238E27FC236}">
                <a16:creationId xmlns:a16="http://schemas.microsoft.com/office/drawing/2014/main" id="{E5E71E18-B456-0B55-F44F-D3287E0CBA36}"/>
              </a:ext>
            </a:extLst>
          </p:cNvPr>
          <p:cNvCxnSpPr>
            <a:cxnSpLocks noChangeShapeType="1"/>
            <a:stCxn id="65582" idx="6"/>
            <a:endCxn id="65584" idx="2"/>
          </p:cNvCxnSpPr>
          <p:nvPr/>
        </p:nvCxnSpPr>
        <p:spPr bwMode="auto">
          <a:xfrm>
            <a:off x="4351412" y="3203175"/>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86" name="Oval 49">
            <a:extLst>
              <a:ext uri="{FF2B5EF4-FFF2-40B4-BE49-F238E27FC236}">
                <a16:creationId xmlns:a16="http://schemas.microsoft.com/office/drawing/2014/main" id="{909C2DD2-027F-B3FB-2E25-3F202E85D7B8}"/>
              </a:ext>
            </a:extLst>
          </p:cNvPr>
          <p:cNvSpPr>
            <a:spLocks noChangeArrowheads="1"/>
          </p:cNvSpPr>
          <p:nvPr/>
        </p:nvSpPr>
        <p:spPr bwMode="auto">
          <a:xfrm>
            <a:off x="4097412" y="3711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cxnSp>
        <p:nvCxnSpPr>
          <p:cNvPr id="65587" name="AutoShape 50">
            <a:extLst>
              <a:ext uri="{FF2B5EF4-FFF2-40B4-BE49-F238E27FC236}">
                <a16:creationId xmlns:a16="http://schemas.microsoft.com/office/drawing/2014/main" id="{AD4E4FEF-2B36-9FB8-105D-C6DC7B4A9247}"/>
              </a:ext>
            </a:extLst>
          </p:cNvPr>
          <p:cNvCxnSpPr>
            <a:cxnSpLocks noChangeShapeType="1"/>
            <a:stCxn id="65597" idx="3"/>
            <a:endCxn id="65589" idx="7"/>
          </p:cNvCxnSpPr>
          <p:nvPr/>
        </p:nvCxnSpPr>
        <p:spPr bwMode="auto">
          <a:xfrm flipH="1">
            <a:off x="4822900" y="3611163"/>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88" name="Oval 51">
            <a:extLst>
              <a:ext uri="{FF2B5EF4-FFF2-40B4-BE49-F238E27FC236}">
                <a16:creationId xmlns:a16="http://schemas.microsoft.com/office/drawing/2014/main" id="{852368C9-DBA1-0FEA-339F-828770CF57EC}"/>
              </a:ext>
            </a:extLst>
          </p:cNvPr>
          <p:cNvSpPr>
            <a:spLocks noChangeArrowheads="1"/>
          </p:cNvSpPr>
          <p:nvPr/>
        </p:nvSpPr>
        <p:spPr bwMode="auto">
          <a:xfrm>
            <a:off x="4097412" y="4155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sp>
        <p:nvSpPr>
          <p:cNvPr id="65589" name="Oval 52">
            <a:extLst>
              <a:ext uri="{FF2B5EF4-FFF2-40B4-BE49-F238E27FC236}">
                <a16:creationId xmlns:a16="http://schemas.microsoft.com/office/drawing/2014/main" id="{D5436EA5-8C3C-4B43-504C-133CBDBB6DD4}"/>
              </a:ext>
            </a:extLst>
          </p:cNvPr>
          <p:cNvSpPr>
            <a:spLocks noChangeArrowheads="1"/>
          </p:cNvSpPr>
          <p:nvPr/>
        </p:nvSpPr>
        <p:spPr bwMode="auto">
          <a:xfrm>
            <a:off x="4605412" y="3711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sp>
        <p:nvSpPr>
          <p:cNvPr id="65590" name="Oval 53">
            <a:extLst>
              <a:ext uri="{FF2B5EF4-FFF2-40B4-BE49-F238E27FC236}">
                <a16:creationId xmlns:a16="http://schemas.microsoft.com/office/drawing/2014/main" id="{00BA22BC-A859-1784-3822-FAB02C41F94C}"/>
              </a:ext>
            </a:extLst>
          </p:cNvPr>
          <p:cNvSpPr>
            <a:spLocks noChangeArrowheads="1"/>
          </p:cNvSpPr>
          <p:nvPr/>
        </p:nvSpPr>
        <p:spPr bwMode="auto">
          <a:xfrm>
            <a:off x="4605412" y="4155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591" name="AutoShape 54">
            <a:extLst>
              <a:ext uri="{FF2B5EF4-FFF2-40B4-BE49-F238E27FC236}">
                <a16:creationId xmlns:a16="http://schemas.microsoft.com/office/drawing/2014/main" id="{4A32A2B9-A578-AD20-54D1-E38EA9CE8A3C}"/>
              </a:ext>
            </a:extLst>
          </p:cNvPr>
          <p:cNvCxnSpPr>
            <a:cxnSpLocks noChangeShapeType="1"/>
            <a:stCxn id="65586" idx="6"/>
            <a:endCxn id="65589" idx="2"/>
          </p:cNvCxnSpPr>
          <p:nvPr/>
        </p:nvCxnSpPr>
        <p:spPr bwMode="auto">
          <a:xfrm>
            <a:off x="4351412" y="3838175"/>
            <a:ext cx="254000"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92" name="AutoShape 55">
            <a:extLst>
              <a:ext uri="{FF2B5EF4-FFF2-40B4-BE49-F238E27FC236}">
                <a16:creationId xmlns:a16="http://schemas.microsoft.com/office/drawing/2014/main" id="{55013C9F-A073-471A-F259-046C333CE630}"/>
              </a:ext>
            </a:extLst>
          </p:cNvPr>
          <p:cNvCxnSpPr>
            <a:cxnSpLocks noChangeShapeType="1"/>
            <a:stCxn id="65590" idx="0"/>
            <a:endCxn id="65589" idx="4"/>
          </p:cNvCxnSpPr>
          <p:nvPr/>
        </p:nvCxnSpPr>
        <p:spPr bwMode="auto">
          <a:xfrm flipV="1">
            <a:off x="4732412" y="3965175"/>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93" name="AutoShape 56">
            <a:extLst>
              <a:ext uri="{FF2B5EF4-FFF2-40B4-BE49-F238E27FC236}">
                <a16:creationId xmlns:a16="http://schemas.microsoft.com/office/drawing/2014/main" id="{84923B13-BD7A-C217-3AB8-5DF1D589D7A5}"/>
              </a:ext>
            </a:extLst>
          </p:cNvPr>
          <p:cNvCxnSpPr>
            <a:cxnSpLocks noChangeShapeType="1"/>
            <a:stCxn id="65588" idx="0"/>
            <a:endCxn id="65586" idx="4"/>
          </p:cNvCxnSpPr>
          <p:nvPr/>
        </p:nvCxnSpPr>
        <p:spPr bwMode="auto">
          <a:xfrm flipV="1">
            <a:off x="4224412" y="3965175"/>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94" name="AutoShape 57">
            <a:extLst>
              <a:ext uri="{FF2B5EF4-FFF2-40B4-BE49-F238E27FC236}">
                <a16:creationId xmlns:a16="http://schemas.microsoft.com/office/drawing/2014/main" id="{68F825D4-6EB7-2876-7969-50A91FD34066}"/>
              </a:ext>
            </a:extLst>
          </p:cNvPr>
          <p:cNvCxnSpPr>
            <a:cxnSpLocks noChangeShapeType="1"/>
            <a:stCxn id="65588" idx="6"/>
            <a:endCxn id="65590" idx="2"/>
          </p:cNvCxnSpPr>
          <p:nvPr/>
        </p:nvCxnSpPr>
        <p:spPr bwMode="auto">
          <a:xfrm>
            <a:off x="4351412" y="4282675"/>
            <a:ext cx="254000"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95" name="AutoShape 58">
            <a:extLst>
              <a:ext uri="{FF2B5EF4-FFF2-40B4-BE49-F238E27FC236}">
                <a16:creationId xmlns:a16="http://schemas.microsoft.com/office/drawing/2014/main" id="{BBE5C85D-FDB1-041B-DA2B-8427348ADB66}"/>
              </a:ext>
            </a:extLst>
          </p:cNvPr>
          <p:cNvCxnSpPr>
            <a:cxnSpLocks noChangeShapeType="1"/>
            <a:stCxn id="65549" idx="2"/>
          </p:cNvCxnSpPr>
          <p:nvPr/>
        </p:nvCxnSpPr>
        <p:spPr bwMode="auto">
          <a:xfrm flipH="1">
            <a:off x="3525912" y="5489175"/>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596" name="AutoShape 59">
            <a:extLst>
              <a:ext uri="{FF2B5EF4-FFF2-40B4-BE49-F238E27FC236}">
                <a16:creationId xmlns:a16="http://schemas.microsoft.com/office/drawing/2014/main" id="{52E8FE71-685D-D88A-1E9A-75830A75D9D5}"/>
              </a:ext>
            </a:extLst>
          </p:cNvPr>
          <p:cNvCxnSpPr>
            <a:cxnSpLocks noChangeShapeType="1"/>
            <a:stCxn id="65590" idx="6"/>
            <a:endCxn id="65572" idx="6"/>
          </p:cNvCxnSpPr>
          <p:nvPr/>
        </p:nvCxnSpPr>
        <p:spPr bwMode="auto">
          <a:xfrm flipV="1">
            <a:off x="4859412" y="4281088"/>
            <a:ext cx="254000" cy="1587"/>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97" name="Oval 60">
            <a:extLst>
              <a:ext uri="{FF2B5EF4-FFF2-40B4-BE49-F238E27FC236}">
                <a16:creationId xmlns:a16="http://schemas.microsoft.com/office/drawing/2014/main" id="{8866F3CD-FD60-073C-B1E7-D3D1E8B51A34}"/>
              </a:ext>
            </a:extLst>
          </p:cNvPr>
          <p:cNvSpPr>
            <a:spLocks noChangeArrowheads="1"/>
          </p:cNvSpPr>
          <p:nvPr/>
        </p:nvSpPr>
        <p:spPr bwMode="auto">
          <a:xfrm>
            <a:off x="4922912" y="3393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cxnSp>
        <p:nvCxnSpPr>
          <p:cNvPr id="65598" name="AutoShape 61">
            <a:extLst>
              <a:ext uri="{FF2B5EF4-FFF2-40B4-BE49-F238E27FC236}">
                <a16:creationId xmlns:a16="http://schemas.microsoft.com/office/drawing/2014/main" id="{07A430AB-F98D-438E-3678-CE841309D074}"/>
              </a:ext>
            </a:extLst>
          </p:cNvPr>
          <p:cNvCxnSpPr>
            <a:cxnSpLocks noChangeShapeType="1"/>
            <a:stCxn id="65584" idx="5"/>
            <a:endCxn id="65597" idx="1"/>
          </p:cNvCxnSpPr>
          <p:nvPr/>
        </p:nvCxnSpPr>
        <p:spPr bwMode="auto">
          <a:xfrm>
            <a:off x="4822900" y="3293663"/>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599" name="Oval 62">
            <a:extLst>
              <a:ext uri="{FF2B5EF4-FFF2-40B4-BE49-F238E27FC236}">
                <a16:creationId xmlns:a16="http://schemas.microsoft.com/office/drawing/2014/main" id="{03485D9C-E7D8-D68A-C391-8F02A8520EC6}"/>
              </a:ext>
            </a:extLst>
          </p:cNvPr>
          <p:cNvSpPr>
            <a:spLocks noChangeArrowheads="1"/>
          </p:cNvSpPr>
          <p:nvPr/>
        </p:nvSpPr>
        <p:spPr bwMode="auto">
          <a:xfrm>
            <a:off x="3779912" y="4473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600" name="AutoShape 63">
            <a:extLst>
              <a:ext uri="{FF2B5EF4-FFF2-40B4-BE49-F238E27FC236}">
                <a16:creationId xmlns:a16="http://schemas.microsoft.com/office/drawing/2014/main" id="{F88354B4-8428-A376-11E9-B3FB24CDA0E9}"/>
              </a:ext>
            </a:extLst>
          </p:cNvPr>
          <p:cNvCxnSpPr>
            <a:cxnSpLocks noChangeShapeType="1"/>
            <a:stCxn id="65588" idx="3"/>
            <a:endCxn id="65599" idx="7"/>
          </p:cNvCxnSpPr>
          <p:nvPr/>
        </p:nvCxnSpPr>
        <p:spPr bwMode="auto">
          <a:xfrm flipH="1">
            <a:off x="3997400" y="4373163"/>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01" name="Oval 64">
            <a:extLst>
              <a:ext uri="{FF2B5EF4-FFF2-40B4-BE49-F238E27FC236}">
                <a16:creationId xmlns:a16="http://schemas.microsoft.com/office/drawing/2014/main" id="{54509C4C-07DA-C9BB-C829-03E93E3030FA}"/>
              </a:ext>
            </a:extLst>
          </p:cNvPr>
          <p:cNvSpPr>
            <a:spLocks noChangeArrowheads="1"/>
          </p:cNvSpPr>
          <p:nvPr/>
        </p:nvSpPr>
        <p:spPr bwMode="auto">
          <a:xfrm>
            <a:off x="3779912" y="4917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cxnSp>
        <p:nvCxnSpPr>
          <p:cNvPr id="65602" name="AutoShape 65">
            <a:extLst>
              <a:ext uri="{FF2B5EF4-FFF2-40B4-BE49-F238E27FC236}">
                <a16:creationId xmlns:a16="http://schemas.microsoft.com/office/drawing/2014/main" id="{F0F64F9C-8358-D720-6D99-AE84DF2B47B4}"/>
              </a:ext>
            </a:extLst>
          </p:cNvPr>
          <p:cNvCxnSpPr>
            <a:cxnSpLocks noChangeShapeType="1"/>
            <a:stCxn id="65601" idx="0"/>
            <a:endCxn id="65599" idx="4"/>
          </p:cNvCxnSpPr>
          <p:nvPr/>
        </p:nvCxnSpPr>
        <p:spPr bwMode="auto">
          <a:xfrm flipV="1">
            <a:off x="3906912" y="4727175"/>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603" name="AutoShape 66">
            <a:extLst>
              <a:ext uri="{FF2B5EF4-FFF2-40B4-BE49-F238E27FC236}">
                <a16:creationId xmlns:a16="http://schemas.microsoft.com/office/drawing/2014/main" id="{59A8A159-6CF0-F2EE-EEB1-CF45E7D688B9}"/>
              </a:ext>
            </a:extLst>
          </p:cNvPr>
          <p:cNvCxnSpPr>
            <a:cxnSpLocks noChangeShapeType="1"/>
            <a:stCxn id="65601" idx="2"/>
          </p:cNvCxnSpPr>
          <p:nvPr/>
        </p:nvCxnSpPr>
        <p:spPr bwMode="auto">
          <a:xfrm flipH="1">
            <a:off x="3525912" y="5044675"/>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604" name="AutoShape 67">
            <a:extLst>
              <a:ext uri="{FF2B5EF4-FFF2-40B4-BE49-F238E27FC236}">
                <a16:creationId xmlns:a16="http://schemas.microsoft.com/office/drawing/2014/main" id="{D46AD29A-0352-5B3D-24ED-C51AA311630E}"/>
              </a:ext>
            </a:extLst>
          </p:cNvPr>
          <p:cNvCxnSpPr>
            <a:cxnSpLocks noChangeShapeType="1"/>
            <a:stCxn id="65549" idx="0"/>
            <a:endCxn id="65601" idx="4"/>
          </p:cNvCxnSpPr>
          <p:nvPr/>
        </p:nvCxnSpPr>
        <p:spPr bwMode="auto">
          <a:xfrm flipV="1">
            <a:off x="3906912" y="5171675"/>
            <a:ext cx="0" cy="19050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05" name="Oval 68">
            <a:extLst>
              <a:ext uri="{FF2B5EF4-FFF2-40B4-BE49-F238E27FC236}">
                <a16:creationId xmlns:a16="http://schemas.microsoft.com/office/drawing/2014/main" id="{3E60E1A7-461C-E90C-D1CD-C3944B020FFC}"/>
              </a:ext>
            </a:extLst>
          </p:cNvPr>
          <p:cNvSpPr>
            <a:spLocks noChangeArrowheads="1"/>
          </p:cNvSpPr>
          <p:nvPr/>
        </p:nvSpPr>
        <p:spPr bwMode="auto">
          <a:xfrm>
            <a:off x="1493912" y="5362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cxnSp>
        <p:nvCxnSpPr>
          <p:cNvPr id="65606" name="AutoShape 69">
            <a:extLst>
              <a:ext uri="{FF2B5EF4-FFF2-40B4-BE49-F238E27FC236}">
                <a16:creationId xmlns:a16="http://schemas.microsoft.com/office/drawing/2014/main" id="{41AD9202-B476-BC53-B135-3A1BC6B0C7BA}"/>
              </a:ext>
            </a:extLst>
          </p:cNvPr>
          <p:cNvCxnSpPr>
            <a:cxnSpLocks noChangeShapeType="1"/>
            <a:stCxn id="65615" idx="1"/>
            <a:endCxn id="65605" idx="5"/>
          </p:cNvCxnSpPr>
          <p:nvPr/>
        </p:nvCxnSpPr>
        <p:spPr bwMode="auto">
          <a:xfrm flipH="1" flipV="1">
            <a:off x="1711400" y="5579663"/>
            <a:ext cx="207962"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07" name="Oval 70">
            <a:extLst>
              <a:ext uri="{FF2B5EF4-FFF2-40B4-BE49-F238E27FC236}">
                <a16:creationId xmlns:a16="http://schemas.microsoft.com/office/drawing/2014/main" id="{78306D7B-4D42-5F3B-1EE5-BDC40403905C}"/>
              </a:ext>
            </a:extLst>
          </p:cNvPr>
          <p:cNvSpPr>
            <a:spLocks noChangeArrowheads="1"/>
          </p:cNvSpPr>
          <p:nvPr/>
        </p:nvSpPr>
        <p:spPr bwMode="auto">
          <a:xfrm>
            <a:off x="1500262" y="4917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cxnSp>
        <p:nvCxnSpPr>
          <p:cNvPr id="65608" name="AutoShape 71">
            <a:extLst>
              <a:ext uri="{FF2B5EF4-FFF2-40B4-BE49-F238E27FC236}">
                <a16:creationId xmlns:a16="http://schemas.microsoft.com/office/drawing/2014/main" id="{81A5A3B5-D57A-7B76-97B9-4DCFF82A0CB3}"/>
              </a:ext>
            </a:extLst>
          </p:cNvPr>
          <p:cNvCxnSpPr>
            <a:cxnSpLocks noChangeShapeType="1"/>
            <a:stCxn id="65605" idx="0"/>
            <a:endCxn id="65607" idx="4"/>
          </p:cNvCxnSpPr>
          <p:nvPr/>
        </p:nvCxnSpPr>
        <p:spPr bwMode="auto">
          <a:xfrm flipV="1">
            <a:off x="1620912" y="5171675"/>
            <a:ext cx="635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09" name="Oval 72">
            <a:extLst>
              <a:ext uri="{FF2B5EF4-FFF2-40B4-BE49-F238E27FC236}">
                <a16:creationId xmlns:a16="http://schemas.microsoft.com/office/drawing/2014/main" id="{A6DCE1B6-9177-C3BA-F255-98F4BAE2C23B}"/>
              </a:ext>
            </a:extLst>
          </p:cNvPr>
          <p:cNvSpPr>
            <a:spLocks noChangeArrowheads="1"/>
          </p:cNvSpPr>
          <p:nvPr/>
        </p:nvSpPr>
        <p:spPr bwMode="auto">
          <a:xfrm>
            <a:off x="1881262" y="4600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cxnSp>
        <p:nvCxnSpPr>
          <p:cNvPr id="65610" name="AutoShape 73">
            <a:extLst>
              <a:ext uri="{FF2B5EF4-FFF2-40B4-BE49-F238E27FC236}">
                <a16:creationId xmlns:a16="http://schemas.microsoft.com/office/drawing/2014/main" id="{7CE37B29-AD14-756C-7EB5-213C8D0D7A78}"/>
              </a:ext>
            </a:extLst>
          </p:cNvPr>
          <p:cNvCxnSpPr>
            <a:cxnSpLocks noChangeShapeType="1"/>
            <a:stCxn id="65607" idx="7"/>
            <a:endCxn id="65609" idx="3"/>
          </p:cNvCxnSpPr>
          <p:nvPr/>
        </p:nvCxnSpPr>
        <p:spPr bwMode="auto">
          <a:xfrm flipV="1">
            <a:off x="1717750" y="4817663"/>
            <a:ext cx="201612"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11" name="Oval 74">
            <a:extLst>
              <a:ext uri="{FF2B5EF4-FFF2-40B4-BE49-F238E27FC236}">
                <a16:creationId xmlns:a16="http://schemas.microsoft.com/office/drawing/2014/main" id="{4A899478-B0D3-9822-D6EB-8035B15E00B7}"/>
              </a:ext>
            </a:extLst>
          </p:cNvPr>
          <p:cNvSpPr>
            <a:spLocks noChangeArrowheads="1"/>
          </p:cNvSpPr>
          <p:nvPr/>
        </p:nvSpPr>
        <p:spPr bwMode="auto">
          <a:xfrm>
            <a:off x="2262262" y="4917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cxnSp>
        <p:nvCxnSpPr>
          <p:cNvPr id="65612" name="AutoShape 75">
            <a:extLst>
              <a:ext uri="{FF2B5EF4-FFF2-40B4-BE49-F238E27FC236}">
                <a16:creationId xmlns:a16="http://schemas.microsoft.com/office/drawing/2014/main" id="{33990B84-2FFC-4DE3-801C-693BAF294285}"/>
              </a:ext>
            </a:extLst>
          </p:cNvPr>
          <p:cNvCxnSpPr>
            <a:cxnSpLocks noChangeShapeType="1"/>
            <a:stCxn id="65609" idx="5"/>
            <a:endCxn id="65611" idx="1"/>
          </p:cNvCxnSpPr>
          <p:nvPr/>
        </p:nvCxnSpPr>
        <p:spPr bwMode="auto">
          <a:xfrm>
            <a:off x="2098750" y="4817663"/>
            <a:ext cx="201612"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13" name="Oval 76">
            <a:extLst>
              <a:ext uri="{FF2B5EF4-FFF2-40B4-BE49-F238E27FC236}">
                <a16:creationId xmlns:a16="http://schemas.microsoft.com/office/drawing/2014/main" id="{CAA301A3-BAE5-C31A-D88D-1DFC5CEC93A9}"/>
              </a:ext>
            </a:extLst>
          </p:cNvPr>
          <p:cNvSpPr>
            <a:spLocks noChangeArrowheads="1"/>
          </p:cNvSpPr>
          <p:nvPr/>
        </p:nvSpPr>
        <p:spPr bwMode="auto">
          <a:xfrm>
            <a:off x="2262262" y="5362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614" name="AutoShape 77">
            <a:extLst>
              <a:ext uri="{FF2B5EF4-FFF2-40B4-BE49-F238E27FC236}">
                <a16:creationId xmlns:a16="http://schemas.microsoft.com/office/drawing/2014/main" id="{04EB682E-A288-F3AB-6C44-5A68826C4C3B}"/>
              </a:ext>
            </a:extLst>
          </p:cNvPr>
          <p:cNvCxnSpPr>
            <a:cxnSpLocks noChangeShapeType="1"/>
            <a:stCxn id="65613" idx="0"/>
            <a:endCxn id="65611" idx="4"/>
          </p:cNvCxnSpPr>
          <p:nvPr/>
        </p:nvCxnSpPr>
        <p:spPr bwMode="auto">
          <a:xfrm flipV="1">
            <a:off x="2389262" y="5171675"/>
            <a:ext cx="0" cy="19050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15" name="Oval 78">
            <a:extLst>
              <a:ext uri="{FF2B5EF4-FFF2-40B4-BE49-F238E27FC236}">
                <a16:creationId xmlns:a16="http://schemas.microsoft.com/office/drawing/2014/main" id="{5E08A89F-17AC-1700-1127-38EC767111B0}"/>
              </a:ext>
            </a:extLst>
          </p:cNvPr>
          <p:cNvSpPr>
            <a:spLocks noChangeArrowheads="1"/>
          </p:cNvSpPr>
          <p:nvPr/>
        </p:nvSpPr>
        <p:spPr bwMode="auto">
          <a:xfrm>
            <a:off x="1881262" y="5679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616" name="AutoShape 79">
            <a:extLst>
              <a:ext uri="{FF2B5EF4-FFF2-40B4-BE49-F238E27FC236}">
                <a16:creationId xmlns:a16="http://schemas.microsoft.com/office/drawing/2014/main" id="{62471F46-730A-5EC8-A1CC-DECB143CE54F}"/>
              </a:ext>
            </a:extLst>
          </p:cNvPr>
          <p:cNvCxnSpPr>
            <a:cxnSpLocks noChangeShapeType="1"/>
            <a:stCxn id="65613" idx="3"/>
            <a:endCxn id="65615" idx="7"/>
          </p:cNvCxnSpPr>
          <p:nvPr/>
        </p:nvCxnSpPr>
        <p:spPr bwMode="auto">
          <a:xfrm flipH="1">
            <a:off x="2098750" y="5579663"/>
            <a:ext cx="201612"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17" name="Oval 80">
            <a:extLst>
              <a:ext uri="{FF2B5EF4-FFF2-40B4-BE49-F238E27FC236}">
                <a16:creationId xmlns:a16="http://schemas.microsoft.com/office/drawing/2014/main" id="{D82F299D-1109-E5D7-1E55-B8EC2971078E}"/>
              </a:ext>
            </a:extLst>
          </p:cNvPr>
          <p:cNvSpPr>
            <a:spLocks noChangeArrowheads="1"/>
          </p:cNvSpPr>
          <p:nvPr/>
        </p:nvSpPr>
        <p:spPr bwMode="auto">
          <a:xfrm>
            <a:off x="2770262" y="4917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5618" name="Oval 81">
            <a:extLst>
              <a:ext uri="{FF2B5EF4-FFF2-40B4-BE49-F238E27FC236}">
                <a16:creationId xmlns:a16="http://schemas.microsoft.com/office/drawing/2014/main" id="{EF519EF1-17D9-5267-F5C1-D99FAB29D23A}"/>
              </a:ext>
            </a:extLst>
          </p:cNvPr>
          <p:cNvSpPr>
            <a:spLocks noChangeArrowheads="1"/>
          </p:cNvSpPr>
          <p:nvPr/>
        </p:nvSpPr>
        <p:spPr bwMode="auto">
          <a:xfrm>
            <a:off x="2770262" y="5362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cxnSp>
        <p:nvCxnSpPr>
          <p:cNvPr id="65619" name="AutoShape 82">
            <a:extLst>
              <a:ext uri="{FF2B5EF4-FFF2-40B4-BE49-F238E27FC236}">
                <a16:creationId xmlns:a16="http://schemas.microsoft.com/office/drawing/2014/main" id="{A04754C1-20B4-D8A0-B223-7E3735B98EC8}"/>
              </a:ext>
            </a:extLst>
          </p:cNvPr>
          <p:cNvCxnSpPr>
            <a:cxnSpLocks noChangeShapeType="1"/>
            <a:stCxn id="65618" idx="0"/>
            <a:endCxn id="65617" idx="4"/>
          </p:cNvCxnSpPr>
          <p:nvPr/>
        </p:nvCxnSpPr>
        <p:spPr bwMode="auto">
          <a:xfrm flipV="1">
            <a:off x="2897262" y="5171675"/>
            <a:ext cx="0" cy="19050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620" name="AutoShape 83">
            <a:extLst>
              <a:ext uri="{FF2B5EF4-FFF2-40B4-BE49-F238E27FC236}">
                <a16:creationId xmlns:a16="http://schemas.microsoft.com/office/drawing/2014/main" id="{05BCBFC9-2DBC-47D6-40B8-CE8910122682}"/>
              </a:ext>
            </a:extLst>
          </p:cNvPr>
          <p:cNvCxnSpPr>
            <a:cxnSpLocks noChangeShapeType="1"/>
            <a:stCxn id="65611" idx="6"/>
            <a:endCxn id="65617" idx="2"/>
          </p:cNvCxnSpPr>
          <p:nvPr/>
        </p:nvCxnSpPr>
        <p:spPr bwMode="auto">
          <a:xfrm>
            <a:off x="2516262" y="5044675"/>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621" name="AutoShape 84">
            <a:extLst>
              <a:ext uri="{FF2B5EF4-FFF2-40B4-BE49-F238E27FC236}">
                <a16:creationId xmlns:a16="http://schemas.microsoft.com/office/drawing/2014/main" id="{FB184367-FE62-8A14-BA88-CE1A93288C5C}"/>
              </a:ext>
            </a:extLst>
          </p:cNvPr>
          <p:cNvCxnSpPr>
            <a:cxnSpLocks noChangeShapeType="1"/>
            <a:stCxn id="65613" idx="6"/>
            <a:endCxn id="65618" idx="2"/>
          </p:cNvCxnSpPr>
          <p:nvPr/>
        </p:nvCxnSpPr>
        <p:spPr bwMode="auto">
          <a:xfrm>
            <a:off x="2516262" y="5489175"/>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22" name="Oval 85">
            <a:extLst>
              <a:ext uri="{FF2B5EF4-FFF2-40B4-BE49-F238E27FC236}">
                <a16:creationId xmlns:a16="http://schemas.microsoft.com/office/drawing/2014/main" id="{04EF4BED-1017-AF99-F828-B8C7F98221C2}"/>
              </a:ext>
            </a:extLst>
          </p:cNvPr>
          <p:cNvSpPr>
            <a:spLocks noChangeArrowheads="1"/>
          </p:cNvSpPr>
          <p:nvPr/>
        </p:nvSpPr>
        <p:spPr bwMode="auto">
          <a:xfrm>
            <a:off x="3271912" y="49176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sp>
        <p:nvSpPr>
          <p:cNvPr id="65623" name="Oval 86">
            <a:extLst>
              <a:ext uri="{FF2B5EF4-FFF2-40B4-BE49-F238E27FC236}">
                <a16:creationId xmlns:a16="http://schemas.microsoft.com/office/drawing/2014/main" id="{21AE3777-8639-6DBF-15A7-5464FBA3F062}"/>
              </a:ext>
            </a:extLst>
          </p:cNvPr>
          <p:cNvSpPr>
            <a:spLocks noChangeArrowheads="1"/>
          </p:cNvSpPr>
          <p:nvPr/>
        </p:nvSpPr>
        <p:spPr bwMode="auto">
          <a:xfrm>
            <a:off x="3271912" y="5362175"/>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cxnSp>
        <p:nvCxnSpPr>
          <p:cNvPr id="65624" name="AutoShape 87">
            <a:extLst>
              <a:ext uri="{FF2B5EF4-FFF2-40B4-BE49-F238E27FC236}">
                <a16:creationId xmlns:a16="http://schemas.microsoft.com/office/drawing/2014/main" id="{8AED323C-32C3-01A7-75FA-30D5F7161221}"/>
              </a:ext>
            </a:extLst>
          </p:cNvPr>
          <p:cNvCxnSpPr>
            <a:cxnSpLocks noChangeShapeType="1"/>
            <a:stCxn id="65617" idx="6"/>
            <a:endCxn id="65622" idx="2"/>
          </p:cNvCxnSpPr>
          <p:nvPr/>
        </p:nvCxnSpPr>
        <p:spPr bwMode="auto">
          <a:xfrm>
            <a:off x="3024262" y="5044675"/>
            <a:ext cx="24765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625" name="AutoShape 88">
            <a:extLst>
              <a:ext uri="{FF2B5EF4-FFF2-40B4-BE49-F238E27FC236}">
                <a16:creationId xmlns:a16="http://schemas.microsoft.com/office/drawing/2014/main" id="{EFB34DE7-B233-9B6B-0490-05A8FE22A32A}"/>
              </a:ext>
            </a:extLst>
          </p:cNvPr>
          <p:cNvCxnSpPr>
            <a:cxnSpLocks noChangeShapeType="1"/>
            <a:stCxn id="65618" idx="6"/>
            <a:endCxn id="65623" idx="2"/>
          </p:cNvCxnSpPr>
          <p:nvPr/>
        </p:nvCxnSpPr>
        <p:spPr bwMode="auto">
          <a:xfrm>
            <a:off x="3024262" y="5489175"/>
            <a:ext cx="24765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627" name="AutoShape 90">
            <a:extLst>
              <a:ext uri="{FF2B5EF4-FFF2-40B4-BE49-F238E27FC236}">
                <a16:creationId xmlns:a16="http://schemas.microsoft.com/office/drawing/2014/main" id="{406B78D9-FE9C-4C5F-EFE6-6CA721161E9F}"/>
              </a:ext>
            </a:extLst>
          </p:cNvPr>
          <p:cNvCxnSpPr>
            <a:cxnSpLocks noChangeShapeType="1"/>
            <a:stCxn id="65623" idx="0"/>
            <a:endCxn id="65622" idx="4"/>
          </p:cNvCxnSpPr>
          <p:nvPr/>
        </p:nvCxnSpPr>
        <p:spPr bwMode="auto">
          <a:xfrm flipV="1">
            <a:off x="3398912" y="5171675"/>
            <a:ext cx="0" cy="19050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5628" name="Rectangle 91">
            <a:extLst>
              <a:ext uri="{FF2B5EF4-FFF2-40B4-BE49-F238E27FC236}">
                <a16:creationId xmlns:a16="http://schemas.microsoft.com/office/drawing/2014/main" id="{09340DDA-E8A8-8437-E6A8-D7B1020D2DB8}"/>
              </a:ext>
            </a:extLst>
          </p:cNvPr>
          <p:cNvSpPr>
            <a:spLocks noChangeArrowheads="1"/>
          </p:cNvSpPr>
          <p:nvPr/>
        </p:nvSpPr>
        <p:spPr bwMode="auto">
          <a:xfrm>
            <a:off x="282657" y="5975479"/>
            <a:ext cx="3688510"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dirty="0">
                <a:latin typeface="Comic Sans MS" panose="030F0702030302020204" pitchFamily="66" charset="0"/>
              </a:rPr>
              <a:t>complementary base pairs:  A-U, C-G</a:t>
            </a:r>
          </a:p>
        </p:txBody>
      </p:sp>
    </p:spTree>
    <p:extLst>
      <p:ext uri="{BB962C8B-B14F-4D97-AF65-F5344CB8AC3E}">
        <p14:creationId xmlns:p14="http://schemas.microsoft.com/office/powerpoint/2010/main" val="9586674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a:extLst>
              <a:ext uri="{FF2B5EF4-FFF2-40B4-BE49-F238E27FC236}">
                <a16:creationId xmlns:a16="http://schemas.microsoft.com/office/drawing/2014/main" id="{31063BD6-EC01-47B2-93DC-093C36B93DD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BD4D1F0-69B0-4ECB-89F7-897B7E233758}" type="slidenum">
              <a:rPr kumimoji="0" lang="zh-CN" altLang="en-US" sz="1400" smtClean="0"/>
              <a:pPr>
                <a:spcBef>
                  <a:spcPct val="0"/>
                </a:spcBef>
                <a:buClrTx/>
                <a:buSzTx/>
                <a:buFontTx/>
                <a:buNone/>
              </a:pPr>
              <a:t>149</a:t>
            </a:fld>
            <a:endParaRPr kumimoji="0" lang="en-US" altLang="zh-CN" sz="1400"/>
          </a:p>
        </p:txBody>
      </p:sp>
      <p:sp>
        <p:nvSpPr>
          <p:cNvPr id="66563" name="Rectangle 2">
            <a:extLst>
              <a:ext uri="{FF2B5EF4-FFF2-40B4-BE49-F238E27FC236}">
                <a16:creationId xmlns:a16="http://schemas.microsoft.com/office/drawing/2014/main" id="{4B8A359C-61E0-46BA-B7F2-5E6B73AA7B7F}"/>
              </a:ext>
            </a:extLst>
          </p:cNvPr>
          <p:cNvSpPr>
            <a:spLocks noGrp="1" noChangeArrowheads="1"/>
          </p:cNvSpPr>
          <p:nvPr>
            <p:ph type="title" idx="4294967295"/>
          </p:nvPr>
        </p:nvSpPr>
        <p:spPr>
          <a:xfrm>
            <a:off x="683568" y="292074"/>
            <a:ext cx="7886700" cy="1325563"/>
          </a:xfrm>
        </p:spPr>
        <p:txBody>
          <a:bodyPr/>
          <a:lstStyle/>
          <a:p>
            <a:pPr eaLnBrk="1" hangingPunct="1"/>
            <a:r>
              <a:rPr lang="en-US" altLang="zh-CN" dirty="0"/>
              <a:t>RNA</a:t>
            </a:r>
            <a:r>
              <a:rPr lang="zh-CN" altLang="en-US" dirty="0"/>
              <a:t>二级结构</a:t>
            </a:r>
            <a:endParaRPr lang="en-US" altLang="zh-CN" dirty="0"/>
          </a:p>
        </p:txBody>
      </p:sp>
      <p:sp>
        <p:nvSpPr>
          <p:cNvPr id="66564" name="Rectangle 3">
            <a:extLst>
              <a:ext uri="{FF2B5EF4-FFF2-40B4-BE49-F238E27FC236}">
                <a16:creationId xmlns:a16="http://schemas.microsoft.com/office/drawing/2014/main" id="{CE28EBDE-7D41-45B4-9ED1-C49DD0A159AC}"/>
              </a:ext>
            </a:extLst>
          </p:cNvPr>
          <p:cNvSpPr>
            <a:spLocks noGrp="1" noChangeArrowheads="1"/>
          </p:cNvSpPr>
          <p:nvPr>
            <p:ph type="body" idx="4294967295"/>
          </p:nvPr>
        </p:nvSpPr>
        <p:spPr>
          <a:xfrm>
            <a:off x="575760" y="1412776"/>
            <a:ext cx="7886700" cy="4495354"/>
          </a:xfrm>
        </p:spPr>
        <p:txBody>
          <a:bodyPr>
            <a:normAutofit lnSpcReduction="10000"/>
          </a:bodyPr>
          <a:lstStyle/>
          <a:p>
            <a:pPr eaLnBrk="1" hangingPunct="1">
              <a:lnSpc>
                <a:spcPct val="150000"/>
              </a:lnSpc>
            </a:pPr>
            <a:r>
              <a:rPr lang="zh-CN" altLang="en-US" sz="2400" dirty="0"/>
              <a:t>单螺旋 </a:t>
            </a:r>
            <a:r>
              <a:rPr lang="en-US" altLang="zh-CN" sz="2400" dirty="0"/>
              <a:t>RNA </a:t>
            </a:r>
            <a:r>
              <a:rPr lang="zh-CN" altLang="en-US" sz="2400" dirty="0"/>
              <a:t>分子可看作由字母表 </a:t>
            </a:r>
            <a:r>
              <a:rPr lang="en-US" altLang="zh-CN" sz="2400" dirty="0">
                <a:solidFill>
                  <a:srgbClr val="FF0000"/>
                </a:solidFill>
              </a:rPr>
              <a:t>{A, C, G, U} </a:t>
            </a:r>
            <a:r>
              <a:rPr lang="zh-CN" altLang="en-US" sz="2400" dirty="0">
                <a:solidFill>
                  <a:srgbClr val="FF0000"/>
                </a:solidFill>
              </a:rPr>
              <a:t>中 </a:t>
            </a:r>
            <a:r>
              <a:rPr lang="en-US" altLang="zh-CN" sz="2400" dirty="0">
                <a:solidFill>
                  <a:srgbClr val="FF0000"/>
                </a:solidFill>
              </a:rPr>
              <a:t>n </a:t>
            </a:r>
            <a:r>
              <a:rPr lang="zh-CN" altLang="en-US" sz="2400" dirty="0">
                <a:solidFill>
                  <a:srgbClr val="FF0000"/>
                </a:solidFill>
              </a:rPr>
              <a:t>个符号（碱基）组成的序列</a:t>
            </a:r>
            <a:r>
              <a:rPr lang="zh-CN" altLang="en-US" sz="2400" dirty="0"/>
              <a:t>。</a:t>
            </a:r>
            <a:endParaRPr lang="en-US" altLang="zh-CN" sz="2400" dirty="0"/>
          </a:p>
          <a:p>
            <a:pPr eaLnBrk="1" hangingPunct="1">
              <a:lnSpc>
                <a:spcPct val="150000"/>
              </a:lnSpc>
            </a:pPr>
            <a:r>
              <a:rPr lang="zh-CN" altLang="en-US" sz="2400" dirty="0"/>
              <a:t>表示为</a:t>
            </a:r>
            <a:r>
              <a:rPr lang="en-US" altLang="zh-CN" sz="2400" dirty="0"/>
              <a:t>B = b</a:t>
            </a:r>
            <a:r>
              <a:rPr lang="en-US" altLang="zh-CN" sz="2400" baseline="-25000" dirty="0"/>
              <a:t>1</a:t>
            </a:r>
            <a:r>
              <a:rPr lang="en-US" altLang="zh-CN" sz="2400" dirty="0"/>
              <a:t>b</a:t>
            </a:r>
            <a:r>
              <a:rPr lang="en-US" altLang="zh-CN" sz="2400" baseline="-25000" dirty="0"/>
              <a:t>2</a:t>
            </a:r>
            <a:r>
              <a:rPr lang="en-US" altLang="zh-CN" sz="2400" dirty="0"/>
              <a:t>……b</a:t>
            </a:r>
            <a:r>
              <a:rPr lang="en-US" altLang="zh-CN" sz="2400" baseline="-25000" dirty="0"/>
              <a:t>n</a:t>
            </a:r>
            <a:r>
              <a:rPr lang="zh-CN" altLang="en-US" sz="2400" dirty="0"/>
              <a:t>，其中每个</a:t>
            </a:r>
            <a:r>
              <a:rPr lang="en-US" altLang="zh-CN" sz="2400" dirty="0"/>
              <a:t>b</a:t>
            </a:r>
            <a:r>
              <a:rPr lang="en-US" altLang="zh-CN" sz="2400" baseline="-25000" dirty="0"/>
              <a:t>i </a:t>
            </a:r>
            <a:r>
              <a:rPr lang="zh-CN" altLang="en-US" sz="2400" dirty="0"/>
              <a:t>∈</a:t>
            </a:r>
            <a:r>
              <a:rPr lang="en-US" altLang="zh-CN" sz="2400" dirty="0"/>
              <a:t>{A, C, G, U}</a:t>
            </a:r>
            <a:r>
              <a:rPr lang="zh-CN" altLang="en-US" sz="2400" dirty="0"/>
              <a:t>。</a:t>
            </a:r>
            <a:endParaRPr lang="en-US" altLang="zh-CN" sz="2400" dirty="0"/>
          </a:p>
          <a:p>
            <a:pPr algn="l">
              <a:lnSpc>
                <a:spcPct val="150000"/>
              </a:lnSpc>
              <a:spcBef>
                <a:spcPts val="300"/>
              </a:spcBef>
              <a:buFont typeface="Arial" panose="020B0604020202020204" pitchFamily="34" charset="0"/>
              <a:buChar char="•"/>
            </a:pPr>
            <a:r>
              <a:rPr lang="en-US" altLang="zh-CN" sz="2400" dirty="0"/>
              <a:t>RNA </a:t>
            </a:r>
            <a:r>
              <a:rPr lang="zh-CN" altLang="en-US" sz="2400" dirty="0"/>
              <a:t>中碱基配对规则</a:t>
            </a:r>
            <a:r>
              <a:rPr lang="zh-CN" altLang="en-US" sz="2400" dirty="0">
                <a:solidFill>
                  <a:srgbClr val="FF0000"/>
                </a:solidFill>
              </a:rPr>
              <a:t>为 </a:t>
            </a:r>
            <a:r>
              <a:rPr lang="en-US" altLang="zh-CN" sz="2400" dirty="0">
                <a:solidFill>
                  <a:srgbClr val="FF0000"/>
                </a:solidFill>
              </a:rPr>
              <a:t>A </a:t>
            </a:r>
            <a:r>
              <a:rPr lang="zh-CN" altLang="en-US" sz="2400" dirty="0">
                <a:solidFill>
                  <a:srgbClr val="FF0000"/>
                </a:solidFill>
              </a:rPr>
              <a:t>与 </a:t>
            </a:r>
            <a:r>
              <a:rPr lang="en-US" altLang="zh-CN" sz="2400" dirty="0">
                <a:solidFill>
                  <a:srgbClr val="FF0000"/>
                </a:solidFill>
              </a:rPr>
              <a:t>U </a:t>
            </a:r>
            <a:r>
              <a:rPr lang="zh-CN" altLang="en-US" sz="2400" dirty="0">
                <a:solidFill>
                  <a:srgbClr val="FF0000"/>
                </a:solidFill>
              </a:rPr>
              <a:t>配对，</a:t>
            </a:r>
            <a:r>
              <a:rPr lang="en-US" altLang="zh-CN" sz="2400" dirty="0">
                <a:solidFill>
                  <a:srgbClr val="FF0000"/>
                </a:solidFill>
              </a:rPr>
              <a:t>C </a:t>
            </a:r>
            <a:r>
              <a:rPr lang="zh-CN" altLang="en-US" sz="2400" dirty="0">
                <a:solidFill>
                  <a:srgbClr val="FF0000"/>
                </a:solidFill>
              </a:rPr>
              <a:t>与 </a:t>
            </a:r>
            <a:r>
              <a:rPr lang="en-US" altLang="zh-CN" sz="2400" dirty="0">
                <a:solidFill>
                  <a:srgbClr val="FF0000"/>
                </a:solidFill>
              </a:rPr>
              <a:t>G </a:t>
            </a:r>
            <a:r>
              <a:rPr lang="zh-CN" altLang="en-US" sz="2400" dirty="0">
                <a:solidFill>
                  <a:srgbClr val="FF0000"/>
                </a:solidFill>
              </a:rPr>
              <a:t>配对</a:t>
            </a:r>
            <a:r>
              <a:rPr lang="zh-CN" altLang="en-US" sz="2400" dirty="0"/>
              <a:t>。</a:t>
            </a:r>
          </a:p>
          <a:p>
            <a:pPr algn="l">
              <a:lnSpc>
                <a:spcPct val="150000"/>
              </a:lnSpc>
              <a:spcBef>
                <a:spcPts val="300"/>
              </a:spcBef>
              <a:buFont typeface="Arial" panose="020B0604020202020204" pitchFamily="34" charset="0"/>
              <a:buChar char="•"/>
            </a:pPr>
            <a:r>
              <a:rPr lang="zh-CN" altLang="en-US" sz="2400" dirty="0"/>
              <a:t>每个碱基</a:t>
            </a:r>
            <a:r>
              <a:rPr lang="zh-CN" altLang="en-US" sz="2400" dirty="0">
                <a:solidFill>
                  <a:srgbClr val="FF0000"/>
                </a:solidFill>
              </a:rPr>
              <a:t>至多</a:t>
            </a:r>
            <a:r>
              <a:rPr lang="zh-CN" altLang="en-US" sz="2400" dirty="0"/>
              <a:t>与一个另外的碱基配对，形成匹配。</a:t>
            </a:r>
            <a:endParaRPr lang="en-US" altLang="zh-CN" sz="2400" dirty="0"/>
          </a:p>
          <a:p>
            <a:pPr algn="l">
              <a:lnSpc>
                <a:spcPct val="150000"/>
              </a:lnSpc>
              <a:spcBef>
                <a:spcPts val="300"/>
              </a:spcBef>
              <a:buFont typeface="Arial" panose="020B0604020202020204" pitchFamily="34" charset="0"/>
              <a:buChar char="•"/>
            </a:pPr>
            <a:r>
              <a:rPr lang="zh-CN" altLang="en-US" sz="2400" dirty="0"/>
              <a:t>已证明 </a:t>
            </a:r>
            <a:r>
              <a:rPr lang="en-US" altLang="zh-CN" sz="2400" dirty="0"/>
              <a:t>RNA </a:t>
            </a:r>
            <a:r>
              <a:rPr lang="zh-CN" altLang="en-US" sz="2400" dirty="0"/>
              <a:t>二级结构（一阶近似）是 “无扭结” 的。</a:t>
            </a:r>
          </a:p>
          <a:p>
            <a:pPr algn="l">
              <a:lnSpc>
                <a:spcPct val="150000"/>
              </a:lnSpc>
              <a:spcBef>
                <a:spcPts val="300"/>
              </a:spcBef>
              <a:buFont typeface="Arial" panose="020B0604020202020204" pitchFamily="34" charset="0"/>
              <a:buChar char="•"/>
            </a:pPr>
            <a:r>
              <a:rPr lang="zh-CN" altLang="en-US" sz="2400" dirty="0"/>
              <a:t>这种特性使得 </a:t>
            </a:r>
            <a:r>
              <a:rPr lang="en-US" altLang="zh-CN" sz="2400" dirty="0"/>
              <a:t>RNA </a:t>
            </a:r>
            <a:r>
              <a:rPr lang="zh-CN" altLang="en-US" sz="2400" dirty="0"/>
              <a:t>二级结构在空间上具有特定的规则性，区别于复杂混乱的结构。</a:t>
            </a:r>
          </a:p>
          <a:p>
            <a:pPr algn="l">
              <a:lnSpc>
                <a:spcPct val="150000"/>
              </a:lnSpc>
              <a:spcBef>
                <a:spcPts val="300"/>
              </a:spcBef>
              <a:buFont typeface="Arial" panose="020B0604020202020204" pitchFamily="34" charset="0"/>
              <a:buChar char="•"/>
            </a:pPr>
            <a:endParaRPr lang="zh-CN" altLang="en-US" sz="2400" dirty="0"/>
          </a:p>
          <a:p>
            <a:pPr eaLnBrk="1" hangingPunct="1">
              <a:lnSpc>
                <a:spcPct val="150000"/>
              </a:lnSpc>
            </a:pPr>
            <a:endParaRPr lang="zh-CN" alt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E1BB-8A44-13DA-AA47-57AEC17539BB}"/>
            </a:ext>
          </a:extLst>
        </p:cNvPr>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85D5AB4F-7D75-5748-0C77-36AD1AB84B4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3B275B-1079-4C84-A3BE-5E2842457452}" type="slidenum">
              <a:rPr kumimoji="0" lang="zh-CN" altLang="en-US" sz="1400" smtClean="0"/>
              <a:pPr>
                <a:spcBef>
                  <a:spcPct val="0"/>
                </a:spcBef>
                <a:buClrTx/>
                <a:buSzTx/>
                <a:buFontTx/>
                <a:buNone/>
              </a:pPr>
              <a:t>15</a:t>
            </a:fld>
            <a:endParaRPr kumimoji="0" lang="en-US" altLang="zh-CN" sz="1400"/>
          </a:p>
        </p:txBody>
      </p:sp>
      <p:sp>
        <p:nvSpPr>
          <p:cNvPr id="9219" name="Rectangle 2">
            <a:extLst>
              <a:ext uri="{FF2B5EF4-FFF2-40B4-BE49-F238E27FC236}">
                <a16:creationId xmlns:a16="http://schemas.microsoft.com/office/drawing/2014/main" id="{C4D37548-9E8C-BE65-200A-582DC2ACC181}"/>
              </a:ext>
            </a:extLst>
          </p:cNvPr>
          <p:cNvSpPr>
            <a:spLocks noGrp="1" noChangeArrowheads="1"/>
          </p:cNvSpPr>
          <p:nvPr>
            <p:ph type="title" idx="4294967295"/>
          </p:nvPr>
        </p:nvSpPr>
        <p:spPr>
          <a:xfrm>
            <a:off x="467544" y="365125"/>
            <a:ext cx="7886700" cy="1325563"/>
          </a:xfrm>
        </p:spPr>
        <p:txBody>
          <a:bodyPr/>
          <a:lstStyle/>
          <a:p>
            <a:pPr eaLnBrk="1" hangingPunct="1"/>
            <a:r>
              <a:rPr lang="zh-CN" altLang="en-US" dirty="0"/>
              <a:t>动态规划应用</a:t>
            </a:r>
          </a:p>
        </p:txBody>
      </p:sp>
      <p:sp>
        <p:nvSpPr>
          <p:cNvPr id="3" name="文本框 2">
            <a:extLst>
              <a:ext uri="{FF2B5EF4-FFF2-40B4-BE49-F238E27FC236}">
                <a16:creationId xmlns:a16="http://schemas.microsoft.com/office/drawing/2014/main" id="{A8A8AF20-839D-9072-3E46-B996B9046F51}"/>
              </a:ext>
            </a:extLst>
          </p:cNvPr>
          <p:cNvSpPr txBox="1"/>
          <p:nvPr/>
        </p:nvSpPr>
        <p:spPr>
          <a:xfrm>
            <a:off x="480202" y="1556792"/>
            <a:ext cx="8340269" cy="3978461"/>
          </a:xfrm>
          <a:prstGeom prst="rect">
            <a:avLst/>
          </a:prstGeom>
          <a:noFill/>
        </p:spPr>
        <p:txBody>
          <a:bodyPr wrap="square">
            <a:spAutoFit/>
          </a:bodyPr>
          <a:lstStyle/>
          <a:p>
            <a:pPr algn="l">
              <a:lnSpc>
                <a:spcPct val="150000"/>
              </a:lnSpc>
              <a:spcBef>
                <a:spcPts val="300"/>
              </a:spcBef>
            </a:pPr>
            <a:r>
              <a:rPr lang="zh-CN" altLang="en-US" sz="2800" b="1" i="0" dirty="0">
                <a:solidFill>
                  <a:srgbClr val="000000"/>
                </a:solidFill>
                <a:effectLst/>
                <a:latin typeface="Inter"/>
              </a:rPr>
              <a:t>计算机科学</a:t>
            </a:r>
            <a:endParaRPr lang="en-US" altLang="zh-CN" sz="2800" b="1" i="0" dirty="0">
              <a:solidFill>
                <a:srgbClr val="000000"/>
              </a:solidFill>
              <a:effectLst/>
              <a:latin typeface="Inter"/>
            </a:endParaRPr>
          </a:p>
          <a:p>
            <a:pPr algn="l">
              <a:lnSpc>
                <a:spcPct val="150000"/>
              </a:lnSpc>
              <a:spcBef>
                <a:spcPts val="300"/>
              </a:spcBef>
            </a:pPr>
            <a:r>
              <a:rPr lang="zh-CN" altLang="en-US" sz="2800" b="1" i="0" dirty="0">
                <a:solidFill>
                  <a:srgbClr val="000000"/>
                </a:solidFill>
                <a:effectLst/>
                <a:latin typeface="Inter"/>
              </a:rPr>
              <a:t>人工智能方面</a:t>
            </a:r>
            <a:r>
              <a:rPr lang="zh-CN" altLang="en-US" sz="2800" b="0" i="0" dirty="0">
                <a:effectLst/>
                <a:latin typeface="Inter"/>
              </a:rPr>
              <a:t>：在强化学习中，动态规划是求解最优策略的基础方法之一。</a:t>
            </a:r>
            <a:endParaRPr lang="en-US" altLang="zh-CN" sz="2800" b="0" i="0" dirty="0">
              <a:effectLst/>
              <a:latin typeface="Inter"/>
            </a:endParaRPr>
          </a:p>
          <a:p>
            <a:pPr algn="l">
              <a:lnSpc>
                <a:spcPct val="150000"/>
              </a:lnSpc>
              <a:spcBef>
                <a:spcPts val="300"/>
              </a:spcBef>
              <a:buFont typeface="Arial" panose="020B0604020202020204" pitchFamily="34" charset="0"/>
              <a:buChar char="•"/>
            </a:pPr>
            <a:r>
              <a:rPr lang="zh-CN" altLang="en-US" sz="2800" b="0" i="0" dirty="0">
                <a:effectLst/>
                <a:latin typeface="Inter"/>
              </a:rPr>
              <a:t>比如</a:t>
            </a:r>
            <a:r>
              <a:rPr lang="en-US" altLang="zh-CN" sz="2800" b="0" i="0" dirty="0">
                <a:effectLst/>
                <a:latin typeface="Inter"/>
              </a:rPr>
              <a:t>, </a:t>
            </a:r>
            <a:r>
              <a:rPr lang="zh-CN" altLang="en-US" sz="2800" b="0" i="0" dirty="0">
                <a:effectLst/>
                <a:latin typeface="Inter"/>
              </a:rPr>
              <a:t>在马尔可夫决策过程（</a:t>
            </a:r>
            <a:r>
              <a:rPr lang="en-US" altLang="zh-CN" sz="2800" b="0" i="0" dirty="0">
                <a:effectLst/>
                <a:latin typeface="Inter"/>
              </a:rPr>
              <a:t>MDP</a:t>
            </a:r>
            <a:r>
              <a:rPr lang="zh-CN" altLang="en-US" sz="2800" b="0" i="0" dirty="0">
                <a:effectLst/>
                <a:latin typeface="Inter"/>
              </a:rPr>
              <a:t>）中，通过值迭代或策略迭代等动态规划算法可以找到在不同状态下的最优行动方案。</a:t>
            </a:r>
          </a:p>
        </p:txBody>
      </p:sp>
    </p:spTree>
    <p:extLst>
      <p:ext uri="{BB962C8B-B14F-4D97-AF65-F5344CB8AC3E}">
        <p14:creationId xmlns:p14="http://schemas.microsoft.com/office/powerpoint/2010/main" val="9019945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6A05E-3592-B126-3A7E-C317A2D808BD}"/>
            </a:ext>
          </a:extLst>
        </p:cNvPr>
        <p:cNvGrpSpPr/>
        <p:nvPr/>
      </p:nvGrpSpPr>
      <p:grpSpPr>
        <a:xfrm>
          <a:off x="0" y="0"/>
          <a:ext cx="0" cy="0"/>
          <a:chOff x="0" y="0"/>
          <a:chExt cx="0" cy="0"/>
        </a:xfrm>
      </p:grpSpPr>
      <p:sp>
        <p:nvSpPr>
          <p:cNvPr id="66562" name="灯片编号占位符 5">
            <a:extLst>
              <a:ext uri="{FF2B5EF4-FFF2-40B4-BE49-F238E27FC236}">
                <a16:creationId xmlns:a16="http://schemas.microsoft.com/office/drawing/2014/main" id="{4C02BEF9-15B5-407E-A24A-2F2A0AFF0DFB}"/>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BD4D1F0-69B0-4ECB-89F7-897B7E233758}" type="slidenum">
              <a:rPr kumimoji="0" lang="zh-CN" altLang="en-US" sz="1400" smtClean="0"/>
              <a:pPr>
                <a:spcBef>
                  <a:spcPct val="0"/>
                </a:spcBef>
                <a:buClrTx/>
                <a:buSzTx/>
                <a:buFontTx/>
                <a:buNone/>
              </a:pPr>
              <a:t>150</a:t>
            </a:fld>
            <a:endParaRPr kumimoji="0" lang="en-US" altLang="zh-CN" sz="1400"/>
          </a:p>
        </p:txBody>
      </p:sp>
      <p:sp>
        <p:nvSpPr>
          <p:cNvPr id="66563" name="Rectangle 2">
            <a:extLst>
              <a:ext uri="{FF2B5EF4-FFF2-40B4-BE49-F238E27FC236}">
                <a16:creationId xmlns:a16="http://schemas.microsoft.com/office/drawing/2014/main" id="{135A4E47-30DA-197B-1B13-2D54D46C08F7}"/>
              </a:ext>
            </a:extLst>
          </p:cNvPr>
          <p:cNvSpPr>
            <a:spLocks noGrp="1" noChangeArrowheads="1"/>
          </p:cNvSpPr>
          <p:nvPr>
            <p:ph type="title" idx="4294967295"/>
          </p:nvPr>
        </p:nvSpPr>
        <p:spPr>
          <a:xfrm>
            <a:off x="683568" y="292074"/>
            <a:ext cx="7886700" cy="1325563"/>
          </a:xfrm>
        </p:spPr>
        <p:txBody>
          <a:bodyPr/>
          <a:lstStyle/>
          <a:p>
            <a:pPr eaLnBrk="1" hangingPunct="1"/>
            <a:r>
              <a:rPr lang="en-US" altLang="zh-CN" dirty="0"/>
              <a:t>RNA</a:t>
            </a:r>
            <a:r>
              <a:rPr lang="zh-CN" altLang="en-US" dirty="0"/>
              <a:t>二级结构</a:t>
            </a:r>
            <a:endParaRPr lang="en-US" altLang="zh-CN" dirty="0"/>
          </a:p>
        </p:txBody>
      </p:sp>
      <p:sp>
        <p:nvSpPr>
          <p:cNvPr id="66564" name="Rectangle 3">
            <a:extLst>
              <a:ext uri="{FF2B5EF4-FFF2-40B4-BE49-F238E27FC236}">
                <a16:creationId xmlns:a16="http://schemas.microsoft.com/office/drawing/2014/main" id="{1DB86A09-C7E7-E516-B19F-98627DE20311}"/>
              </a:ext>
            </a:extLst>
          </p:cNvPr>
          <p:cNvSpPr>
            <a:spLocks noGrp="1" noChangeArrowheads="1"/>
          </p:cNvSpPr>
          <p:nvPr>
            <p:ph type="body" idx="4294967295"/>
          </p:nvPr>
        </p:nvSpPr>
        <p:spPr>
          <a:xfrm>
            <a:off x="575760" y="1412776"/>
            <a:ext cx="7886700" cy="4495354"/>
          </a:xfrm>
        </p:spPr>
        <p:txBody>
          <a:bodyPr>
            <a:normAutofit fontScale="92500" lnSpcReduction="20000"/>
          </a:bodyPr>
          <a:lstStyle/>
          <a:p>
            <a:pPr eaLnBrk="1" hangingPunct="1">
              <a:lnSpc>
                <a:spcPct val="150000"/>
              </a:lnSpc>
            </a:pPr>
            <a:r>
              <a:rPr lang="en-US" altLang="zh-CN" sz="2800" dirty="0"/>
              <a:t>RNA </a:t>
            </a:r>
            <a:r>
              <a:rPr lang="zh-CN" altLang="en-US" sz="2800" dirty="0"/>
              <a:t>二级结构用对的集合</a:t>
            </a:r>
            <a:r>
              <a:rPr lang="en-US" altLang="zh-CN" sz="2800" dirty="0"/>
              <a:t>S = {(b</a:t>
            </a:r>
            <a:r>
              <a:rPr lang="en-US" altLang="zh-CN" sz="2800" baseline="-25000" dirty="0"/>
              <a:t>i</a:t>
            </a:r>
            <a:r>
              <a:rPr lang="en-US" altLang="zh-CN" sz="2800" dirty="0"/>
              <a:t>, </a:t>
            </a:r>
            <a:r>
              <a:rPr lang="en-US" altLang="zh-CN" sz="2800" dirty="0" err="1"/>
              <a:t>b</a:t>
            </a:r>
            <a:r>
              <a:rPr lang="en-US" altLang="zh-CN" sz="2800" baseline="-25000" dirty="0" err="1"/>
              <a:t>j</a:t>
            </a:r>
            <a:r>
              <a:rPr lang="en-US" altLang="zh-CN" sz="2800" dirty="0"/>
              <a:t>)}</a:t>
            </a:r>
            <a:r>
              <a:rPr lang="zh-CN" altLang="en-US" sz="2800" dirty="0"/>
              <a:t>表示，其中</a:t>
            </a:r>
            <a:r>
              <a:rPr lang="en-US" altLang="zh-CN" sz="2800" dirty="0" err="1"/>
              <a:t>i</a:t>
            </a:r>
            <a:r>
              <a:rPr lang="en-US" altLang="zh-CN" sz="2800" dirty="0"/>
              <a:t>, j </a:t>
            </a:r>
            <a:r>
              <a:rPr lang="zh-CN" altLang="en-US" sz="2800" dirty="0"/>
              <a:t>∈</a:t>
            </a:r>
            <a:r>
              <a:rPr lang="en-US" altLang="zh-CN" sz="2800" dirty="0"/>
              <a:t>{1, 2,……, n})</a:t>
            </a:r>
            <a:r>
              <a:rPr lang="zh-CN" altLang="en-US" sz="2800" dirty="0"/>
              <a:t>，</a:t>
            </a:r>
            <a:r>
              <a:rPr lang="en-US" altLang="zh-CN" sz="2800" dirty="0"/>
              <a:t>n </a:t>
            </a:r>
            <a:r>
              <a:rPr lang="zh-CN" altLang="en-US" sz="2800" dirty="0"/>
              <a:t>为 </a:t>
            </a:r>
            <a:r>
              <a:rPr lang="en-US" altLang="zh-CN" sz="2800" dirty="0"/>
              <a:t>RNA </a:t>
            </a:r>
            <a:r>
              <a:rPr lang="zh-CN" altLang="en-US" sz="2800" dirty="0"/>
              <a:t>分子碱基序列长度：</a:t>
            </a:r>
          </a:p>
          <a:p>
            <a:pPr lvl="1" eaLnBrk="1" hangingPunct="1">
              <a:lnSpc>
                <a:spcPct val="150000"/>
              </a:lnSpc>
            </a:pPr>
            <a:r>
              <a:rPr lang="en-US" altLang="zh-CN" sz="2400" dirty="0">
                <a:solidFill>
                  <a:schemeClr val="hlink"/>
                </a:solidFill>
              </a:rPr>
              <a:t>[Watson-Crick.]</a:t>
            </a:r>
            <a:r>
              <a:rPr lang="en-US" altLang="zh-CN" sz="2400" dirty="0"/>
              <a:t>  S</a:t>
            </a:r>
            <a:r>
              <a:rPr lang="zh-CN" altLang="en-US" sz="2400" dirty="0"/>
              <a:t>是一个配对集合，其中的每一个配对符合</a:t>
            </a:r>
            <a:r>
              <a:rPr lang="en-US" altLang="zh-CN" sz="2400" dirty="0"/>
              <a:t>S Watson-Crick </a:t>
            </a:r>
            <a:r>
              <a:rPr lang="zh-CN" altLang="en-US" sz="2400" dirty="0"/>
              <a:t>配对规则</a:t>
            </a:r>
            <a:r>
              <a:rPr lang="en-US" altLang="zh-CN" sz="2400" dirty="0"/>
              <a:t>: A-U, U-A, C-G,  G-C.</a:t>
            </a:r>
          </a:p>
          <a:p>
            <a:pPr lvl="1" eaLnBrk="1" hangingPunct="1">
              <a:lnSpc>
                <a:spcPct val="150000"/>
              </a:lnSpc>
            </a:pPr>
            <a:r>
              <a:rPr lang="en-US" altLang="zh-CN" sz="2400" dirty="0">
                <a:solidFill>
                  <a:schemeClr val="hlink"/>
                </a:solidFill>
              </a:rPr>
              <a:t>[</a:t>
            </a:r>
            <a:r>
              <a:rPr lang="zh-CN" altLang="en-US" sz="2400" dirty="0">
                <a:solidFill>
                  <a:schemeClr val="hlink"/>
                </a:solidFill>
              </a:rPr>
              <a:t>没有尖的转弯</a:t>
            </a:r>
            <a:r>
              <a:rPr lang="en-US" altLang="zh-CN" sz="2400" dirty="0">
                <a:solidFill>
                  <a:schemeClr val="hlink"/>
                </a:solidFill>
              </a:rPr>
              <a:t>.]</a:t>
            </a:r>
            <a:r>
              <a:rPr lang="en-US" altLang="zh-CN" sz="2400" dirty="0"/>
              <a:t>  S</a:t>
            </a:r>
            <a:r>
              <a:rPr lang="zh-CN" altLang="en-US" sz="2400" dirty="0"/>
              <a:t>中</a:t>
            </a:r>
            <a:r>
              <a:rPr lang="zh-CN" altLang="en-US" sz="2400" dirty="0">
                <a:solidFill>
                  <a:srgbClr val="FF0000"/>
                </a:solidFill>
              </a:rPr>
              <a:t>每个对的两端被至少四个插入的碱基所分割</a:t>
            </a:r>
            <a:r>
              <a:rPr lang="en-US" altLang="zh-CN" sz="2400" dirty="0"/>
              <a:t>.  </a:t>
            </a:r>
            <a:r>
              <a:rPr lang="zh-CN" altLang="en-US" sz="2400" dirty="0"/>
              <a:t>即如果</a:t>
            </a:r>
            <a:r>
              <a:rPr lang="en-US" altLang="zh-CN" sz="2400" dirty="0"/>
              <a:t> (b</a:t>
            </a:r>
            <a:r>
              <a:rPr lang="en-US" altLang="zh-CN" sz="2400" baseline="-25000" dirty="0"/>
              <a:t>i</a:t>
            </a:r>
            <a:r>
              <a:rPr lang="en-US" altLang="zh-CN" sz="2400" dirty="0"/>
              <a:t>, </a:t>
            </a:r>
            <a:r>
              <a:rPr lang="en-US" altLang="zh-CN" sz="2400" dirty="0" err="1"/>
              <a:t>b</a:t>
            </a:r>
            <a:r>
              <a:rPr lang="en-US" altLang="zh-CN" sz="2400" baseline="-25000" dirty="0" err="1"/>
              <a:t>j</a:t>
            </a:r>
            <a:r>
              <a:rPr lang="en-US" altLang="zh-CN" sz="2400" dirty="0"/>
              <a:t>) </a:t>
            </a:r>
            <a:r>
              <a:rPr lang="en-US" altLang="zh-CN" sz="2400" dirty="0">
                <a:sym typeface="Symbol" panose="05050102010706020507" pitchFamily="18" charset="2"/>
              </a:rPr>
              <a:t> S, </a:t>
            </a:r>
            <a:r>
              <a:rPr lang="zh-CN" altLang="en-US" sz="2400" dirty="0">
                <a:sym typeface="Symbol" panose="05050102010706020507" pitchFamily="18" charset="2"/>
              </a:rPr>
              <a:t>那么</a:t>
            </a:r>
            <a:r>
              <a:rPr lang="en-US" altLang="zh-CN" sz="2400" dirty="0" err="1">
                <a:sym typeface="Symbol" panose="05050102010706020507" pitchFamily="18" charset="2"/>
              </a:rPr>
              <a:t>i</a:t>
            </a:r>
            <a:r>
              <a:rPr lang="en-US" altLang="zh-CN" sz="2400" dirty="0">
                <a:sym typeface="Symbol" panose="05050102010706020507" pitchFamily="18" charset="2"/>
              </a:rPr>
              <a:t> &lt; j - 4.</a:t>
            </a:r>
          </a:p>
          <a:p>
            <a:pPr lvl="1" eaLnBrk="1" hangingPunct="1">
              <a:lnSpc>
                <a:spcPct val="150000"/>
              </a:lnSpc>
            </a:pPr>
            <a:r>
              <a:rPr lang="en-US" altLang="zh-CN" sz="2400" dirty="0">
                <a:solidFill>
                  <a:schemeClr val="hlink"/>
                </a:solidFill>
                <a:sym typeface="Symbol" panose="05050102010706020507" pitchFamily="18" charset="2"/>
              </a:rPr>
              <a:t>[</a:t>
            </a:r>
            <a:r>
              <a:rPr lang="zh-CN" altLang="en-US" sz="2400" dirty="0">
                <a:solidFill>
                  <a:schemeClr val="hlink"/>
                </a:solidFill>
                <a:sym typeface="Symbol" panose="05050102010706020507" pitchFamily="18" charset="2"/>
              </a:rPr>
              <a:t>不交叉</a:t>
            </a:r>
            <a:r>
              <a:rPr lang="en-US" altLang="zh-CN" sz="2400" dirty="0">
                <a:solidFill>
                  <a:schemeClr val="hlink"/>
                </a:solidFill>
                <a:sym typeface="Symbol" panose="05050102010706020507" pitchFamily="18" charset="2"/>
              </a:rPr>
              <a:t>.]</a:t>
            </a:r>
            <a:r>
              <a:rPr lang="en-US" altLang="zh-CN" sz="2400" dirty="0">
                <a:sym typeface="Symbol" panose="05050102010706020507" pitchFamily="18" charset="2"/>
              </a:rPr>
              <a:t>  </a:t>
            </a:r>
            <a:r>
              <a:rPr lang="zh-CN" altLang="en-US" sz="2400" dirty="0">
                <a:sym typeface="Symbol" panose="05050102010706020507" pitchFamily="18" charset="2"/>
              </a:rPr>
              <a:t>如果 </a:t>
            </a:r>
            <a:r>
              <a:rPr lang="zh-CN" altLang="en-US" sz="2400" dirty="0"/>
              <a:t>(</a:t>
            </a:r>
            <a:r>
              <a:rPr lang="en-US" altLang="zh-CN" sz="2400" dirty="0"/>
              <a:t>b</a:t>
            </a:r>
            <a:r>
              <a:rPr lang="en-US" altLang="zh-CN" sz="2400" baseline="-25000" dirty="0"/>
              <a:t>i</a:t>
            </a:r>
            <a:r>
              <a:rPr lang="en-US" altLang="zh-CN" sz="2400" dirty="0"/>
              <a:t>, </a:t>
            </a:r>
            <a:r>
              <a:rPr lang="en-US" altLang="zh-CN" sz="2400" dirty="0" err="1"/>
              <a:t>b</a:t>
            </a:r>
            <a:r>
              <a:rPr lang="en-US" altLang="zh-CN" sz="2400" baseline="-25000" dirty="0" err="1"/>
              <a:t>j</a:t>
            </a:r>
            <a:r>
              <a:rPr lang="en-US" altLang="zh-CN" sz="2400" dirty="0"/>
              <a:t>)  </a:t>
            </a:r>
            <a:r>
              <a:rPr lang="zh-CN" altLang="en-US" sz="2400" dirty="0"/>
              <a:t>与 (</a:t>
            </a:r>
            <a:r>
              <a:rPr lang="en-US" altLang="zh-CN" sz="2400" dirty="0"/>
              <a:t>b</a:t>
            </a:r>
            <a:r>
              <a:rPr lang="en-US" altLang="zh-CN" sz="2400" baseline="-25000" dirty="0"/>
              <a:t>k</a:t>
            </a:r>
            <a:r>
              <a:rPr lang="en-US" altLang="zh-CN" sz="2400" dirty="0"/>
              <a:t>, b</a:t>
            </a:r>
            <a:r>
              <a:rPr lang="en-US" altLang="zh-CN" sz="2400" baseline="-25000" dirty="0"/>
              <a:t>l</a:t>
            </a:r>
            <a:r>
              <a:rPr lang="en-US" altLang="zh-CN" sz="2400" dirty="0"/>
              <a:t>)</a:t>
            </a:r>
            <a:r>
              <a:rPr lang="zh-CN" altLang="en-US" sz="2400" dirty="0"/>
              <a:t>是 </a:t>
            </a:r>
            <a:r>
              <a:rPr lang="en-US" altLang="zh-CN" sz="2400" dirty="0">
                <a:sym typeface="Symbol" panose="05050102010706020507" pitchFamily="18" charset="2"/>
              </a:rPr>
              <a:t>S</a:t>
            </a:r>
            <a:r>
              <a:rPr lang="zh-CN" altLang="en-US" sz="2400" dirty="0">
                <a:sym typeface="Symbol" panose="05050102010706020507" pitchFamily="18" charset="2"/>
              </a:rPr>
              <a:t>中的两个对</a:t>
            </a:r>
            <a:r>
              <a:rPr lang="en-US" altLang="zh-CN" sz="2400" dirty="0">
                <a:sym typeface="Symbol" panose="05050102010706020507" pitchFamily="18" charset="2"/>
              </a:rPr>
              <a:t>, </a:t>
            </a:r>
            <a:r>
              <a:rPr lang="zh-CN" altLang="en-US" sz="2400" dirty="0">
                <a:sym typeface="Symbol" panose="05050102010706020507" pitchFamily="18" charset="2"/>
              </a:rPr>
              <a:t>那么我们不能有</a:t>
            </a:r>
            <a:r>
              <a:rPr lang="en-US" altLang="zh-CN" sz="2400" dirty="0" err="1">
                <a:sym typeface="Symbol" panose="05050102010706020507" pitchFamily="18" charset="2"/>
              </a:rPr>
              <a:t>i</a:t>
            </a:r>
            <a:r>
              <a:rPr lang="en-US" altLang="zh-CN" sz="2400" dirty="0">
                <a:sym typeface="Symbol" panose="05050102010706020507" pitchFamily="18" charset="2"/>
              </a:rPr>
              <a:t> &lt; k &lt; j &lt; l.</a:t>
            </a:r>
          </a:p>
          <a:p>
            <a:pPr lvl="1" eaLnBrk="1" hangingPunct="1">
              <a:lnSpc>
                <a:spcPct val="150000"/>
              </a:lnSpc>
            </a:pPr>
            <a:r>
              <a:rPr lang="zh-CN" altLang="en-US" sz="2400" dirty="0">
                <a:sym typeface="Symbol" panose="05050102010706020507" pitchFamily="18" charset="2"/>
              </a:rPr>
              <a:t>没有碱基出现在一个以上的对中。</a:t>
            </a:r>
            <a:endParaRPr lang="zh-CN" altLang="en-US" sz="2400" dirty="0"/>
          </a:p>
        </p:txBody>
      </p:sp>
    </p:spTree>
    <p:extLst>
      <p:ext uri="{BB962C8B-B14F-4D97-AF65-F5344CB8AC3E}">
        <p14:creationId xmlns:p14="http://schemas.microsoft.com/office/powerpoint/2010/main" val="32041587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a:extLst>
              <a:ext uri="{FF2B5EF4-FFF2-40B4-BE49-F238E27FC236}">
                <a16:creationId xmlns:a16="http://schemas.microsoft.com/office/drawing/2014/main" id="{7D4C0C47-AC48-4B5C-8863-3B306EC4FDA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F6059F8-FDAB-4323-AF0F-A7D4ADACEA25}" type="slidenum">
              <a:rPr kumimoji="0" lang="zh-CN" altLang="en-US" sz="1400" smtClean="0"/>
              <a:pPr>
                <a:spcBef>
                  <a:spcPct val="0"/>
                </a:spcBef>
                <a:buClrTx/>
                <a:buSzTx/>
                <a:buFontTx/>
                <a:buNone/>
              </a:pPr>
              <a:t>151</a:t>
            </a:fld>
            <a:endParaRPr kumimoji="0" lang="en-US" altLang="zh-CN" sz="1400"/>
          </a:p>
        </p:txBody>
      </p:sp>
      <p:sp>
        <p:nvSpPr>
          <p:cNvPr id="67587" name="Rectangle 2">
            <a:extLst>
              <a:ext uri="{FF2B5EF4-FFF2-40B4-BE49-F238E27FC236}">
                <a16:creationId xmlns:a16="http://schemas.microsoft.com/office/drawing/2014/main" id="{56893481-876F-495E-9BE9-47F39A101FDE}"/>
              </a:ext>
            </a:extLst>
          </p:cNvPr>
          <p:cNvSpPr>
            <a:spLocks noGrp="1" noChangeArrowheads="1"/>
          </p:cNvSpPr>
          <p:nvPr>
            <p:ph type="title" idx="4294967295"/>
          </p:nvPr>
        </p:nvSpPr>
        <p:spPr>
          <a:xfrm>
            <a:off x="946150" y="103301"/>
            <a:ext cx="7886700" cy="1325563"/>
          </a:xfrm>
        </p:spPr>
        <p:txBody>
          <a:bodyPr/>
          <a:lstStyle/>
          <a:p>
            <a:pPr eaLnBrk="1" hangingPunct="1"/>
            <a:r>
              <a:rPr lang="en-US" altLang="zh-CN" dirty="0"/>
              <a:t>RNA</a:t>
            </a:r>
            <a:r>
              <a:rPr lang="zh-CN" altLang="en-US" dirty="0"/>
              <a:t>二级结构</a:t>
            </a:r>
            <a:endParaRPr lang="en-US" altLang="zh-CN" dirty="0"/>
          </a:p>
        </p:txBody>
      </p:sp>
      <p:sp>
        <p:nvSpPr>
          <p:cNvPr id="67588" name="Rectangle 3">
            <a:extLst>
              <a:ext uri="{FF2B5EF4-FFF2-40B4-BE49-F238E27FC236}">
                <a16:creationId xmlns:a16="http://schemas.microsoft.com/office/drawing/2014/main" id="{E0E90033-2AF0-4E24-9320-08AB7124664C}"/>
              </a:ext>
            </a:extLst>
          </p:cNvPr>
          <p:cNvSpPr>
            <a:spLocks noGrp="1" noChangeArrowheads="1"/>
          </p:cNvSpPr>
          <p:nvPr>
            <p:ph type="body" idx="4294967295"/>
          </p:nvPr>
        </p:nvSpPr>
        <p:spPr>
          <a:xfrm>
            <a:off x="0" y="1825625"/>
            <a:ext cx="7886700" cy="4351338"/>
          </a:xfrm>
        </p:spPr>
        <p:txBody>
          <a:bodyPr/>
          <a:lstStyle/>
          <a:p>
            <a:pPr eaLnBrk="1" hangingPunct="1">
              <a:buFont typeface="Wingdings" panose="05000000000000000000" pitchFamily="2" charset="2"/>
              <a:buNone/>
            </a:pPr>
            <a:r>
              <a:rPr lang="zh-CN" altLang="en-US"/>
              <a:t>　</a:t>
            </a:r>
          </a:p>
          <a:p>
            <a:pPr eaLnBrk="1" hangingPunct="1">
              <a:buFont typeface="Wingdings" panose="05000000000000000000" pitchFamily="2" charset="2"/>
              <a:buNone/>
            </a:pPr>
            <a:endParaRPr lang="zh-CN" altLang="en-US"/>
          </a:p>
        </p:txBody>
      </p:sp>
      <p:sp>
        <p:nvSpPr>
          <p:cNvPr id="67589" name="Rectangle 4">
            <a:extLst>
              <a:ext uri="{FF2B5EF4-FFF2-40B4-BE49-F238E27FC236}">
                <a16:creationId xmlns:a16="http://schemas.microsoft.com/office/drawing/2014/main" id="{BE31AED5-BCA0-4766-8D1E-1A5B23D3CCD6}"/>
              </a:ext>
            </a:extLst>
          </p:cNvPr>
          <p:cNvSpPr>
            <a:spLocks noChangeArrowheads="1"/>
          </p:cNvSpPr>
          <p:nvPr/>
        </p:nvSpPr>
        <p:spPr bwMode="auto">
          <a:xfrm>
            <a:off x="609600" y="914400"/>
            <a:ext cx="7848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lang="en-US" altLang="zh-CN"/>
              <a:t>.</a:t>
            </a:r>
          </a:p>
        </p:txBody>
      </p:sp>
      <p:sp>
        <p:nvSpPr>
          <p:cNvPr id="67590" name="Oval 5">
            <a:extLst>
              <a:ext uri="{FF2B5EF4-FFF2-40B4-BE49-F238E27FC236}">
                <a16:creationId xmlns:a16="http://schemas.microsoft.com/office/drawing/2014/main" id="{C1E7B7B4-E82D-407D-83C6-9CC651C4BED2}"/>
              </a:ext>
            </a:extLst>
          </p:cNvPr>
          <p:cNvSpPr>
            <a:spLocks noChangeArrowheads="1"/>
          </p:cNvSpPr>
          <p:nvPr/>
        </p:nvSpPr>
        <p:spPr bwMode="auto">
          <a:xfrm>
            <a:off x="1489075" y="2528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C</a:t>
            </a:r>
          </a:p>
        </p:txBody>
      </p:sp>
      <p:cxnSp>
        <p:nvCxnSpPr>
          <p:cNvPr id="67591" name="AutoShape 6">
            <a:extLst>
              <a:ext uri="{FF2B5EF4-FFF2-40B4-BE49-F238E27FC236}">
                <a16:creationId xmlns:a16="http://schemas.microsoft.com/office/drawing/2014/main" id="{0019BF9E-6A04-4E6C-B981-AF587838317E}"/>
              </a:ext>
            </a:extLst>
          </p:cNvPr>
          <p:cNvCxnSpPr>
            <a:cxnSpLocks noChangeShapeType="1"/>
            <a:stCxn id="67596" idx="1"/>
            <a:endCxn id="67590" idx="5"/>
          </p:cNvCxnSpPr>
          <p:nvPr/>
        </p:nvCxnSpPr>
        <p:spPr bwMode="auto">
          <a:xfrm flipH="1" flipV="1">
            <a:off x="1706563" y="2746375"/>
            <a:ext cx="130175" cy="14605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592" name="Oval 7">
            <a:extLst>
              <a:ext uri="{FF2B5EF4-FFF2-40B4-BE49-F238E27FC236}">
                <a16:creationId xmlns:a16="http://schemas.microsoft.com/office/drawing/2014/main" id="{402FF8CE-C603-4DE8-9A5B-E8AF63802888}"/>
              </a:ext>
            </a:extLst>
          </p:cNvPr>
          <p:cNvSpPr>
            <a:spLocks noChangeArrowheads="1"/>
          </p:cNvSpPr>
          <p:nvPr/>
        </p:nvSpPr>
        <p:spPr bwMode="auto">
          <a:xfrm>
            <a:off x="1806575" y="22113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cxnSp>
        <p:nvCxnSpPr>
          <p:cNvPr id="67593" name="AutoShape 8">
            <a:extLst>
              <a:ext uri="{FF2B5EF4-FFF2-40B4-BE49-F238E27FC236}">
                <a16:creationId xmlns:a16="http://schemas.microsoft.com/office/drawing/2014/main" id="{35C932CB-FF68-4B07-AB1B-A79AA35A248B}"/>
              </a:ext>
            </a:extLst>
          </p:cNvPr>
          <p:cNvCxnSpPr>
            <a:cxnSpLocks noChangeShapeType="1"/>
            <a:stCxn id="67590" idx="7"/>
            <a:endCxn id="67592" idx="3"/>
          </p:cNvCxnSpPr>
          <p:nvPr/>
        </p:nvCxnSpPr>
        <p:spPr bwMode="auto">
          <a:xfrm flipV="1">
            <a:off x="1706563" y="2428875"/>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594" name="Oval 9">
            <a:extLst>
              <a:ext uri="{FF2B5EF4-FFF2-40B4-BE49-F238E27FC236}">
                <a16:creationId xmlns:a16="http://schemas.microsoft.com/office/drawing/2014/main" id="{ACC9083D-85D8-4D2B-A3DF-D1E8EE58077D}"/>
              </a:ext>
            </a:extLst>
          </p:cNvPr>
          <p:cNvSpPr>
            <a:spLocks noChangeArrowheads="1"/>
          </p:cNvSpPr>
          <p:nvPr/>
        </p:nvSpPr>
        <p:spPr bwMode="auto">
          <a:xfrm>
            <a:off x="2314575" y="22113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cxnSp>
        <p:nvCxnSpPr>
          <p:cNvPr id="67595" name="AutoShape 10">
            <a:extLst>
              <a:ext uri="{FF2B5EF4-FFF2-40B4-BE49-F238E27FC236}">
                <a16:creationId xmlns:a16="http://schemas.microsoft.com/office/drawing/2014/main" id="{CB336BB1-4228-48B1-84D4-5D526E81A298}"/>
              </a:ext>
            </a:extLst>
          </p:cNvPr>
          <p:cNvCxnSpPr>
            <a:cxnSpLocks noChangeShapeType="1"/>
            <a:stCxn id="67592" idx="6"/>
            <a:endCxn id="67594" idx="2"/>
          </p:cNvCxnSpPr>
          <p:nvPr/>
        </p:nvCxnSpPr>
        <p:spPr bwMode="auto">
          <a:xfrm>
            <a:off x="2060575" y="2338388"/>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596" name="Oval 11">
            <a:extLst>
              <a:ext uri="{FF2B5EF4-FFF2-40B4-BE49-F238E27FC236}">
                <a16:creationId xmlns:a16="http://schemas.microsoft.com/office/drawing/2014/main" id="{C69F3B86-7CC9-4919-8D99-CFFCAD30900C}"/>
              </a:ext>
            </a:extLst>
          </p:cNvPr>
          <p:cNvSpPr>
            <a:spLocks noChangeArrowheads="1"/>
          </p:cNvSpPr>
          <p:nvPr/>
        </p:nvSpPr>
        <p:spPr bwMode="auto">
          <a:xfrm>
            <a:off x="1800225" y="2855913"/>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C</a:t>
            </a:r>
          </a:p>
        </p:txBody>
      </p:sp>
      <p:cxnSp>
        <p:nvCxnSpPr>
          <p:cNvPr id="67597" name="AutoShape 12">
            <a:extLst>
              <a:ext uri="{FF2B5EF4-FFF2-40B4-BE49-F238E27FC236}">
                <a16:creationId xmlns:a16="http://schemas.microsoft.com/office/drawing/2014/main" id="{249257A7-0FAA-447C-88E3-CED0E71774A7}"/>
              </a:ext>
            </a:extLst>
          </p:cNvPr>
          <p:cNvCxnSpPr>
            <a:cxnSpLocks noChangeShapeType="1"/>
            <a:stCxn id="67605" idx="3"/>
            <a:endCxn id="67599" idx="7"/>
          </p:cNvCxnSpPr>
          <p:nvPr/>
        </p:nvCxnSpPr>
        <p:spPr bwMode="auto">
          <a:xfrm flipH="1">
            <a:off x="2520950" y="2746375"/>
            <a:ext cx="147638"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598" name="Oval 13">
            <a:extLst>
              <a:ext uri="{FF2B5EF4-FFF2-40B4-BE49-F238E27FC236}">
                <a16:creationId xmlns:a16="http://schemas.microsoft.com/office/drawing/2014/main" id="{E08BB3F6-4F0E-4E1B-8244-FDEAE8A263CD}"/>
              </a:ext>
            </a:extLst>
          </p:cNvPr>
          <p:cNvSpPr>
            <a:spLocks noChangeArrowheads="1"/>
          </p:cNvSpPr>
          <p:nvPr/>
        </p:nvSpPr>
        <p:spPr bwMode="auto">
          <a:xfrm>
            <a:off x="1800225" y="3290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A</a:t>
            </a:r>
          </a:p>
        </p:txBody>
      </p:sp>
      <p:sp>
        <p:nvSpPr>
          <p:cNvPr id="67599" name="Oval 14">
            <a:extLst>
              <a:ext uri="{FF2B5EF4-FFF2-40B4-BE49-F238E27FC236}">
                <a16:creationId xmlns:a16="http://schemas.microsoft.com/office/drawing/2014/main" id="{3BC12F48-8A53-453A-B80D-082D2EE4D9D7}"/>
              </a:ext>
            </a:extLst>
          </p:cNvPr>
          <p:cNvSpPr>
            <a:spLocks noChangeArrowheads="1"/>
          </p:cNvSpPr>
          <p:nvPr/>
        </p:nvSpPr>
        <p:spPr bwMode="auto">
          <a:xfrm>
            <a:off x="2303463" y="28463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sp>
        <p:nvSpPr>
          <p:cNvPr id="67600" name="Oval 15">
            <a:extLst>
              <a:ext uri="{FF2B5EF4-FFF2-40B4-BE49-F238E27FC236}">
                <a16:creationId xmlns:a16="http://schemas.microsoft.com/office/drawing/2014/main" id="{8D5B0FA8-4987-4F6B-840A-8888DA141740}"/>
              </a:ext>
            </a:extLst>
          </p:cNvPr>
          <p:cNvSpPr>
            <a:spLocks noChangeArrowheads="1"/>
          </p:cNvSpPr>
          <p:nvPr/>
        </p:nvSpPr>
        <p:spPr bwMode="auto">
          <a:xfrm>
            <a:off x="2308225" y="3290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U</a:t>
            </a:r>
          </a:p>
        </p:txBody>
      </p:sp>
      <p:cxnSp>
        <p:nvCxnSpPr>
          <p:cNvPr id="67601" name="AutoShape 16">
            <a:extLst>
              <a:ext uri="{FF2B5EF4-FFF2-40B4-BE49-F238E27FC236}">
                <a16:creationId xmlns:a16="http://schemas.microsoft.com/office/drawing/2014/main" id="{9FBDC086-7144-4E3E-A91D-138E7B0A913E}"/>
              </a:ext>
            </a:extLst>
          </p:cNvPr>
          <p:cNvCxnSpPr>
            <a:cxnSpLocks noChangeShapeType="1"/>
            <a:stCxn id="67596" idx="6"/>
            <a:endCxn id="67599" idx="2"/>
          </p:cNvCxnSpPr>
          <p:nvPr/>
        </p:nvCxnSpPr>
        <p:spPr bwMode="auto">
          <a:xfrm flipV="1">
            <a:off x="2054225" y="2973388"/>
            <a:ext cx="249238" cy="9525"/>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02" name="AutoShape 17">
            <a:extLst>
              <a:ext uri="{FF2B5EF4-FFF2-40B4-BE49-F238E27FC236}">
                <a16:creationId xmlns:a16="http://schemas.microsoft.com/office/drawing/2014/main" id="{855A353B-CE87-491D-9124-54A8DE349444}"/>
              </a:ext>
            </a:extLst>
          </p:cNvPr>
          <p:cNvCxnSpPr>
            <a:cxnSpLocks noChangeShapeType="1"/>
            <a:stCxn id="67600" idx="0"/>
            <a:endCxn id="67599" idx="4"/>
          </p:cNvCxnSpPr>
          <p:nvPr/>
        </p:nvCxnSpPr>
        <p:spPr bwMode="auto">
          <a:xfrm flipH="1" flipV="1">
            <a:off x="2430463" y="3100388"/>
            <a:ext cx="4762"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03" name="AutoShape 18">
            <a:extLst>
              <a:ext uri="{FF2B5EF4-FFF2-40B4-BE49-F238E27FC236}">
                <a16:creationId xmlns:a16="http://schemas.microsoft.com/office/drawing/2014/main" id="{58B0BBFF-4F6C-45D1-9C8A-1B79B392CD92}"/>
              </a:ext>
            </a:extLst>
          </p:cNvPr>
          <p:cNvCxnSpPr>
            <a:cxnSpLocks noChangeShapeType="1"/>
            <a:stCxn id="67598" idx="0"/>
            <a:endCxn id="67596" idx="4"/>
          </p:cNvCxnSpPr>
          <p:nvPr/>
        </p:nvCxnSpPr>
        <p:spPr bwMode="auto">
          <a:xfrm flipV="1">
            <a:off x="1927225" y="3109913"/>
            <a:ext cx="0" cy="18097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04" name="AutoShape 19">
            <a:extLst>
              <a:ext uri="{FF2B5EF4-FFF2-40B4-BE49-F238E27FC236}">
                <a16:creationId xmlns:a16="http://schemas.microsoft.com/office/drawing/2014/main" id="{873701FB-152E-4371-94AA-4DAC3FF87613}"/>
              </a:ext>
            </a:extLst>
          </p:cNvPr>
          <p:cNvCxnSpPr>
            <a:cxnSpLocks noChangeShapeType="1"/>
            <a:stCxn id="67598" idx="6"/>
            <a:endCxn id="67600" idx="2"/>
          </p:cNvCxnSpPr>
          <p:nvPr/>
        </p:nvCxnSpPr>
        <p:spPr bwMode="auto">
          <a:xfrm>
            <a:off x="2054225" y="3417888"/>
            <a:ext cx="254000"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05" name="Oval 20">
            <a:extLst>
              <a:ext uri="{FF2B5EF4-FFF2-40B4-BE49-F238E27FC236}">
                <a16:creationId xmlns:a16="http://schemas.microsoft.com/office/drawing/2014/main" id="{28DF6B68-EA2A-4725-8C88-2629E0565E44}"/>
              </a:ext>
            </a:extLst>
          </p:cNvPr>
          <p:cNvSpPr>
            <a:spLocks noChangeArrowheads="1"/>
          </p:cNvSpPr>
          <p:nvPr/>
        </p:nvSpPr>
        <p:spPr bwMode="auto">
          <a:xfrm>
            <a:off x="2632075" y="2528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U</a:t>
            </a:r>
          </a:p>
        </p:txBody>
      </p:sp>
      <p:cxnSp>
        <p:nvCxnSpPr>
          <p:cNvPr id="67606" name="AutoShape 21">
            <a:extLst>
              <a:ext uri="{FF2B5EF4-FFF2-40B4-BE49-F238E27FC236}">
                <a16:creationId xmlns:a16="http://schemas.microsoft.com/office/drawing/2014/main" id="{B50E6E06-D9AA-4A06-B380-6322357819D9}"/>
              </a:ext>
            </a:extLst>
          </p:cNvPr>
          <p:cNvCxnSpPr>
            <a:cxnSpLocks noChangeShapeType="1"/>
            <a:stCxn id="67594" idx="5"/>
            <a:endCxn id="67605" idx="1"/>
          </p:cNvCxnSpPr>
          <p:nvPr/>
        </p:nvCxnSpPr>
        <p:spPr bwMode="auto">
          <a:xfrm>
            <a:off x="2532063" y="2428875"/>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07" name="Oval 22">
            <a:extLst>
              <a:ext uri="{FF2B5EF4-FFF2-40B4-BE49-F238E27FC236}">
                <a16:creationId xmlns:a16="http://schemas.microsoft.com/office/drawing/2014/main" id="{BB331618-8C7E-4E6E-AEF4-2BAE022C871A}"/>
              </a:ext>
            </a:extLst>
          </p:cNvPr>
          <p:cNvSpPr>
            <a:spLocks noChangeArrowheads="1"/>
          </p:cNvSpPr>
          <p:nvPr/>
        </p:nvSpPr>
        <p:spPr bwMode="auto">
          <a:xfrm>
            <a:off x="1800225" y="37099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U</a:t>
            </a:r>
          </a:p>
        </p:txBody>
      </p:sp>
      <p:sp>
        <p:nvSpPr>
          <p:cNvPr id="67608" name="Oval 23">
            <a:extLst>
              <a:ext uri="{FF2B5EF4-FFF2-40B4-BE49-F238E27FC236}">
                <a16:creationId xmlns:a16="http://schemas.microsoft.com/office/drawing/2014/main" id="{57385FFE-B1A8-4E26-8D7C-34401F802530}"/>
              </a:ext>
            </a:extLst>
          </p:cNvPr>
          <p:cNvSpPr>
            <a:spLocks noChangeArrowheads="1"/>
          </p:cNvSpPr>
          <p:nvPr/>
        </p:nvSpPr>
        <p:spPr bwMode="auto">
          <a:xfrm>
            <a:off x="2308225" y="37099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A</a:t>
            </a:r>
          </a:p>
        </p:txBody>
      </p:sp>
      <p:cxnSp>
        <p:nvCxnSpPr>
          <p:cNvPr id="67609" name="AutoShape 24">
            <a:extLst>
              <a:ext uri="{FF2B5EF4-FFF2-40B4-BE49-F238E27FC236}">
                <a16:creationId xmlns:a16="http://schemas.microsoft.com/office/drawing/2014/main" id="{E4C0D8D9-FC90-4A3A-836C-3AF2F1DD5AAB}"/>
              </a:ext>
            </a:extLst>
          </p:cNvPr>
          <p:cNvCxnSpPr>
            <a:cxnSpLocks noChangeShapeType="1"/>
            <a:stCxn id="67608" idx="0"/>
            <a:endCxn id="67600" idx="4"/>
          </p:cNvCxnSpPr>
          <p:nvPr/>
        </p:nvCxnSpPr>
        <p:spPr bwMode="auto">
          <a:xfrm flipV="1">
            <a:off x="2435225" y="3544888"/>
            <a:ext cx="0" cy="1651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10" name="AutoShape 25">
            <a:extLst>
              <a:ext uri="{FF2B5EF4-FFF2-40B4-BE49-F238E27FC236}">
                <a16:creationId xmlns:a16="http://schemas.microsoft.com/office/drawing/2014/main" id="{5A9914CB-E47C-480E-98F0-0EA00010C4F2}"/>
              </a:ext>
            </a:extLst>
          </p:cNvPr>
          <p:cNvCxnSpPr>
            <a:cxnSpLocks noChangeShapeType="1"/>
            <a:stCxn id="67607" idx="0"/>
            <a:endCxn id="67598" idx="4"/>
          </p:cNvCxnSpPr>
          <p:nvPr/>
        </p:nvCxnSpPr>
        <p:spPr bwMode="auto">
          <a:xfrm flipV="1">
            <a:off x="1927225" y="3544888"/>
            <a:ext cx="0" cy="1651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11" name="AutoShape 26">
            <a:extLst>
              <a:ext uri="{FF2B5EF4-FFF2-40B4-BE49-F238E27FC236}">
                <a16:creationId xmlns:a16="http://schemas.microsoft.com/office/drawing/2014/main" id="{4505E39D-72F3-419D-9A49-3EA2EBED9D7B}"/>
              </a:ext>
            </a:extLst>
          </p:cNvPr>
          <p:cNvCxnSpPr>
            <a:cxnSpLocks noChangeShapeType="1"/>
            <a:stCxn id="67607" idx="6"/>
            <a:endCxn id="67608" idx="2"/>
          </p:cNvCxnSpPr>
          <p:nvPr/>
        </p:nvCxnSpPr>
        <p:spPr bwMode="auto">
          <a:xfrm>
            <a:off x="2054225" y="3836988"/>
            <a:ext cx="254000"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12" name="Oval 27">
            <a:extLst>
              <a:ext uri="{FF2B5EF4-FFF2-40B4-BE49-F238E27FC236}">
                <a16:creationId xmlns:a16="http://schemas.microsoft.com/office/drawing/2014/main" id="{8A8BA67B-07AD-453B-82EF-9A8DA830FC3E}"/>
              </a:ext>
            </a:extLst>
          </p:cNvPr>
          <p:cNvSpPr>
            <a:spLocks noChangeArrowheads="1"/>
          </p:cNvSpPr>
          <p:nvPr/>
        </p:nvSpPr>
        <p:spPr bwMode="auto">
          <a:xfrm>
            <a:off x="10985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sp>
        <p:nvSpPr>
          <p:cNvPr id="67613" name="Oval 28">
            <a:extLst>
              <a:ext uri="{FF2B5EF4-FFF2-40B4-BE49-F238E27FC236}">
                <a16:creationId xmlns:a16="http://schemas.microsoft.com/office/drawing/2014/main" id="{F45A996A-2BBD-4BB4-8E55-2CEEF288F881}"/>
              </a:ext>
            </a:extLst>
          </p:cNvPr>
          <p:cNvSpPr>
            <a:spLocks noChangeArrowheads="1"/>
          </p:cNvSpPr>
          <p:nvPr/>
        </p:nvSpPr>
        <p:spPr bwMode="auto">
          <a:xfrm>
            <a:off x="13271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14" name="AutoShape 29">
            <a:extLst>
              <a:ext uri="{FF2B5EF4-FFF2-40B4-BE49-F238E27FC236}">
                <a16:creationId xmlns:a16="http://schemas.microsoft.com/office/drawing/2014/main" id="{11D5B832-14EE-4765-8D9D-87704F631FE2}"/>
              </a:ext>
            </a:extLst>
          </p:cNvPr>
          <p:cNvCxnSpPr>
            <a:cxnSpLocks noChangeShapeType="1"/>
            <a:stCxn id="67612" idx="6"/>
            <a:endCxn id="67613" idx="2"/>
          </p:cNvCxnSpPr>
          <p:nvPr/>
        </p:nvCxnSpPr>
        <p:spPr bwMode="auto">
          <a:xfrm>
            <a:off x="11445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15" name="Oval 30">
            <a:extLst>
              <a:ext uri="{FF2B5EF4-FFF2-40B4-BE49-F238E27FC236}">
                <a16:creationId xmlns:a16="http://schemas.microsoft.com/office/drawing/2014/main" id="{2AC46F41-0FB3-4DD7-8F17-C598616E183D}"/>
              </a:ext>
            </a:extLst>
          </p:cNvPr>
          <p:cNvSpPr>
            <a:spLocks noChangeArrowheads="1"/>
          </p:cNvSpPr>
          <p:nvPr/>
        </p:nvSpPr>
        <p:spPr bwMode="auto">
          <a:xfrm>
            <a:off x="990600" y="5097314"/>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67616" name="Oval 31">
            <a:extLst>
              <a:ext uri="{FF2B5EF4-FFF2-40B4-BE49-F238E27FC236}">
                <a16:creationId xmlns:a16="http://schemas.microsoft.com/office/drawing/2014/main" id="{0057746F-7681-4D8A-92DB-B3A3BEA85166}"/>
              </a:ext>
            </a:extLst>
          </p:cNvPr>
          <p:cNvSpPr>
            <a:spLocks noChangeArrowheads="1"/>
          </p:cNvSpPr>
          <p:nvPr/>
        </p:nvSpPr>
        <p:spPr bwMode="auto">
          <a:xfrm>
            <a:off x="12350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sp>
        <p:nvSpPr>
          <p:cNvPr id="67617" name="Oval 32">
            <a:extLst>
              <a:ext uri="{FF2B5EF4-FFF2-40B4-BE49-F238E27FC236}">
                <a16:creationId xmlns:a16="http://schemas.microsoft.com/office/drawing/2014/main" id="{ADE0B861-4C52-4EEA-B5E2-D27B8D870EF9}"/>
              </a:ext>
            </a:extLst>
          </p:cNvPr>
          <p:cNvSpPr>
            <a:spLocks noChangeArrowheads="1"/>
          </p:cNvSpPr>
          <p:nvPr/>
        </p:nvSpPr>
        <p:spPr bwMode="auto">
          <a:xfrm>
            <a:off x="15557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18" name="AutoShape 33">
            <a:extLst>
              <a:ext uri="{FF2B5EF4-FFF2-40B4-BE49-F238E27FC236}">
                <a16:creationId xmlns:a16="http://schemas.microsoft.com/office/drawing/2014/main" id="{9577FF4A-9E98-478E-A2CF-6415693668C0}"/>
              </a:ext>
            </a:extLst>
          </p:cNvPr>
          <p:cNvCxnSpPr>
            <a:cxnSpLocks noChangeShapeType="1"/>
            <a:stCxn id="67613" idx="6"/>
            <a:endCxn id="67617" idx="2"/>
          </p:cNvCxnSpPr>
          <p:nvPr/>
        </p:nvCxnSpPr>
        <p:spPr bwMode="auto">
          <a:xfrm>
            <a:off x="13731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19" name="Oval 34">
            <a:extLst>
              <a:ext uri="{FF2B5EF4-FFF2-40B4-BE49-F238E27FC236}">
                <a16:creationId xmlns:a16="http://schemas.microsoft.com/office/drawing/2014/main" id="{259CCEC9-5938-486E-B662-6A7F0E720F3A}"/>
              </a:ext>
            </a:extLst>
          </p:cNvPr>
          <p:cNvSpPr>
            <a:spLocks noChangeArrowheads="1"/>
          </p:cNvSpPr>
          <p:nvPr/>
        </p:nvSpPr>
        <p:spPr bwMode="auto">
          <a:xfrm>
            <a:off x="14636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620" name="Oval 35">
            <a:extLst>
              <a:ext uri="{FF2B5EF4-FFF2-40B4-BE49-F238E27FC236}">
                <a16:creationId xmlns:a16="http://schemas.microsoft.com/office/drawing/2014/main" id="{00D0570A-E90F-48FB-9D42-E22A228BC935}"/>
              </a:ext>
            </a:extLst>
          </p:cNvPr>
          <p:cNvSpPr>
            <a:spLocks noChangeArrowheads="1"/>
          </p:cNvSpPr>
          <p:nvPr/>
        </p:nvSpPr>
        <p:spPr bwMode="auto">
          <a:xfrm>
            <a:off x="17843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21" name="AutoShape 36">
            <a:extLst>
              <a:ext uri="{FF2B5EF4-FFF2-40B4-BE49-F238E27FC236}">
                <a16:creationId xmlns:a16="http://schemas.microsoft.com/office/drawing/2014/main" id="{FF395CD0-E607-4D45-B99E-7C9CE8E13C8D}"/>
              </a:ext>
            </a:extLst>
          </p:cNvPr>
          <p:cNvCxnSpPr>
            <a:cxnSpLocks noChangeShapeType="1"/>
            <a:stCxn id="67617" idx="6"/>
            <a:endCxn id="67620" idx="2"/>
          </p:cNvCxnSpPr>
          <p:nvPr/>
        </p:nvCxnSpPr>
        <p:spPr bwMode="auto">
          <a:xfrm>
            <a:off x="16017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22" name="Oval 37">
            <a:extLst>
              <a:ext uri="{FF2B5EF4-FFF2-40B4-BE49-F238E27FC236}">
                <a16:creationId xmlns:a16="http://schemas.microsoft.com/office/drawing/2014/main" id="{D52117BF-7C73-4C4E-B5F4-480C2FD58892}"/>
              </a:ext>
            </a:extLst>
          </p:cNvPr>
          <p:cNvSpPr>
            <a:spLocks noChangeArrowheads="1"/>
          </p:cNvSpPr>
          <p:nvPr/>
        </p:nvSpPr>
        <p:spPr bwMode="auto">
          <a:xfrm>
            <a:off x="16922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sp>
        <p:nvSpPr>
          <p:cNvPr id="67623" name="Oval 38">
            <a:extLst>
              <a:ext uri="{FF2B5EF4-FFF2-40B4-BE49-F238E27FC236}">
                <a16:creationId xmlns:a16="http://schemas.microsoft.com/office/drawing/2014/main" id="{983FDF3D-46B2-4CBB-8AD6-3AF1CA18B525}"/>
              </a:ext>
            </a:extLst>
          </p:cNvPr>
          <p:cNvSpPr>
            <a:spLocks noChangeArrowheads="1"/>
          </p:cNvSpPr>
          <p:nvPr/>
        </p:nvSpPr>
        <p:spPr bwMode="auto">
          <a:xfrm>
            <a:off x="20129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24" name="AutoShape 39">
            <a:extLst>
              <a:ext uri="{FF2B5EF4-FFF2-40B4-BE49-F238E27FC236}">
                <a16:creationId xmlns:a16="http://schemas.microsoft.com/office/drawing/2014/main" id="{8E2B57FB-91AA-4ACF-A191-5E4D9282EDA3}"/>
              </a:ext>
            </a:extLst>
          </p:cNvPr>
          <p:cNvCxnSpPr>
            <a:cxnSpLocks noChangeShapeType="1"/>
            <a:stCxn id="67620" idx="6"/>
            <a:endCxn id="67623" idx="2"/>
          </p:cNvCxnSpPr>
          <p:nvPr/>
        </p:nvCxnSpPr>
        <p:spPr bwMode="auto">
          <a:xfrm>
            <a:off x="18303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25" name="Oval 40">
            <a:extLst>
              <a:ext uri="{FF2B5EF4-FFF2-40B4-BE49-F238E27FC236}">
                <a16:creationId xmlns:a16="http://schemas.microsoft.com/office/drawing/2014/main" id="{BEC28892-344B-4768-8B62-6FCA33C113D8}"/>
              </a:ext>
            </a:extLst>
          </p:cNvPr>
          <p:cNvSpPr>
            <a:spLocks noChangeArrowheads="1"/>
          </p:cNvSpPr>
          <p:nvPr/>
        </p:nvSpPr>
        <p:spPr bwMode="auto">
          <a:xfrm>
            <a:off x="19208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626" name="Oval 41">
            <a:extLst>
              <a:ext uri="{FF2B5EF4-FFF2-40B4-BE49-F238E27FC236}">
                <a16:creationId xmlns:a16="http://schemas.microsoft.com/office/drawing/2014/main" id="{58654AA3-DC61-496D-964D-4D4E58FFFD9D}"/>
              </a:ext>
            </a:extLst>
          </p:cNvPr>
          <p:cNvSpPr>
            <a:spLocks noChangeArrowheads="1"/>
          </p:cNvSpPr>
          <p:nvPr/>
        </p:nvSpPr>
        <p:spPr bwMode="auto">
          <a:xfrm>
            <a:off x="22415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27" name="AutoShape 42">
            <a:extLst>
              <a:ext uri="{FF2B5EF4-FFF2-40B4-BE49-F238E27FC236}">
                <a16:creationId xmlns:a16="http://schemas.microsoft.com/office/drawing/2014/main" id="{1DA65FDF-AEC4-41B8-B8C0-A40FF93F65EF}"/>
              </a:ext>
            </a:extLst>
          </p:cNvPr>
          <p:cNvCxnSpPr>
            <a:cxnSpLocks noChangeShapeType="1"/>
            <a:stCxn id="67623" idx="6"/>
            <a:endCxn id="67626" idx="2"/>
          </p:cNvCxnSpPr>
          <p:nvPr/>
        </p:nvCxnSpPr>
        <p:spPr bwMode="auto">
          <a:xfrm>
            <a:off x="20589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28" name="Oval 43">
            <a:extLst>
              <a:ext uri="{FF2B5EF4-FFF2-40B4-BE49-F238E27FC236}">
                <a16:creationId xmlns:a16="http://schemas.microsoft.com/office/drawing/2014/main" id="{92EAB3AB-EFBB-4A51-B0E0-C76F2E8CD4ED}"/>
              </a:ext>
            </a:extLst>
          </p:cNvPr>
          <p:cNvSpPr>
            <a:spLocks noChangeArrowheads="1"/>
          </p:cNvSpPr>
          <p:nvPr/>
        </p:nvSpPr>
        <p:spPr bwMode="auto">
          <a:xfrm>
            <a:off x="21494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629" name="Oval 44">
            <a:extLst>
              <a:ext uri="{FF2B5EF4-FFF2-40B4-BE49-F238E27FC236}">
                <a16:creationId xmlns:a16="http://schemas.microsoft.com/office/drawing/2014/main" id="{FEE9517F-21BE-4BF7-B3E6-729C5C8FB2BD}"/>
              </a:ext>
            </a:extLst>
          </p:cNvPr>
          <p:cNvSpPr>
            <a:spLocks noChangeArrowheads="1"/>
          </p:cNvSpPr>
          <p:nvPr/>
        </p:nvSpPr>
        <p:spPr bwMode="auto">
          <a:xfrm>
            <a:off x="24701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30" name="AutoShape 45">
            <a:extLst>
              <a:ext uri="{FF2B5EF4-FFF2-40B4-BE49-F238E27FC236}">
                <a16:creationId xmlns:a16="http://schemas.microsoft.com/office/drawing/2014/main" id="{D1513BE5-E1E7-4E38-8250-27963B3172F3}"/>
              </a:ext>
            </a:extLst>
          </p:cNvPr>
          <p:cNvCxnSpPr>
            <a:cxnSpLocks noChangeShapeType="1"/>
            <a:stCxn id="67626" idx="6"/>
            <a:endCxn id="67629" idx="2"/>
          </p:cNvCxnSpPr>
          <p:nvPr/>
        </p:nvCxnSpPr>
        <p:spPr bwMode="auto">
          <a:xfrm>
            <a:off x="22875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31" name="Oval 46">
            <a:extLst>
              <a:ext uri="{FF2B5EF4-FFF2-40B4-BE49-F238E27FC236}">
                <a16:creationId xmlns:a16="http://schemas.microsoft.com/office/drawing/2014/main" id="{36946524-5085-45A0-AAB2-5177BE3FAB15}"/>
              </a:ext>
            </a:extLst>
          </p:cNvPr>
          <p:cNvSpPr>
            <a:spLocks noChangeArrowheads="1"/>
          </p:cNvSpPr>
          <p:nvPr/>
        </p:nvSpPr>
        <p:spPr bwMode="auto">
          <a:xfrm>
            <a:off x="23780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sp>
        <p:nvSpPr>
          <p:cNvPr id="67632" name="Oval 47">
            <a:extLst>
              <a:ext uri="{FF2B5EF4-FFF2-40B4-BE49-F238E27FC236}">
                <a16:creationId xmlns:a16="http://schemas.microsoft.com/office/drawing/2014/main" id="{A6768D0F-7A16-4B18-94C9-B28C1AAE8DF4}"/>
              </a:ext>
            </a:extLst>
          </p:cNvPr>
          <p:cNvSpPr>
            <a:spLocks noChangeArrowheads="1"/>
          </p:cNvSpPr>
          <p:nvPr/>
        </p:nvSpPr>
        <p:spPr bwMode="auto">
          <a:xfrm>
            <a:off x="26987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33" name="AutoShape 48">
            <a:extLst>
              <a:ext uri="{FF2B5EF4-FFF2-40B4-BE49-F238E27FC236}">
                <a16:creationId xmlns:a16="http://schemas.microsoft.com/office/drawing/2014/main" id="{9080AF30-F571-47DE-AECD-44DD4030FA5B}"/>
              </a:ext>
            </a:extLst>
          </p:cNvPr>
          <p:cNvCxnSpPr>
            <a:cxnSpLocks noChangeShapeType="1"/>
            <a:stCxn id="67629" idx="6"/>
            <a:endCxn id="67632" idx="2"/>
          </p:cNvCxnSpPr>
          <p:nvPr/>
        </p:nvCxnSpPr>
        <p:spPr bwMode="auto">
          <a:xfrm>
            <a:off x="25161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34" name="Oval 49">
            <a:extLst>
              <a:ext uri="{FF2B5EF4-FFF2-40B4-BE49-F238E27FC236}">
                <a16:creationId xmlns:a16="http://schemas.microsoft.com/office/drawing/2014/main" id="{11EAE83D-1C43-4227-A432-A05EA65413F4}"/>
              </a:ext>
            </a:extLst>
          </p:cNvPr>
          <p:cNvSpPr>
            <a:spLocks noChangeArrowheads="1"/>
          </p:cNvSpPr>
          <p:nvPr/>
        </p:nvSpPr>
        <p:spPr bwMode="auto">
          <a:xfrm>
            <a:off x="26066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sp>
        <p:nvSpPr>
          <p:cNvPr id="67635" name="Oval 50">
            <a:extLst>
              <a:ext uri="{FF2B5EF4-FFF2-40B4-BE49-F238E27FC236}">
                <a16:creationId xmlns:a16="http://schemas.microsoft.com/office/drawing/2014/main" id="{E4F5D5AB-B5D6-4328-BEC6-B91894090F19}"/>
              </a:ext>
            </a:extLst>
          </p:cNvPr>
          <p:cNvSpPr>
            <a:spLocks noChangeArrowheads="1"/>
          </p:cNvSpPr>
          <p:nvPr/>
        </p:nvSpPr>
        <p:spPr bwMode="auto">
          <a:xfrm>
            <a:off x="29273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36" name="AutoShape 51">
            <a:extLst>
              <a:ext uri="{FF2B5EF4-FFF2-40B4-BE49-F238E27FC236}">
                <a16:creationId xmlns:a16="http://schemas.microsoft.com/office/drawing/2014/main" id="{0ACC8625-57C7-4C6E-B0F2-74904708A904}"/>
              </a:ext>
            </a:extLst>
          </p:cNvPr>
          <p:cNvCxnSpPr>
            <a:cxnSpLocks noChangeShapeType="1"/>
            <a:stCxn id="67632" idx="6"/>
            <a:endCxn id="67635" idx="2"/>
          </p:cNvCxnSpPr>
          <p:nvPr/>
        </p:nvCxnSpPr>
        <p:spPr bwMode="auto">
          <a:xfrm>
            <a:off x="27447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37" name="Oval 52">
            <a:extLst>
              <a:ext uri="{FF2B5EF4-FFF2-40B4-BE49-F238E27FC236}">
                <a16:creationId xmlns:a16="http://schemas.microsoft.com/office/drawing/2014/main" id="{6A54219A-8BD1-4D8A-9197-D31DF53F8543}"/>
              </a:ext>
            </a:extLst>
          </p:cNvPr>
          <p:cNvSpPr>
            <a:spLocks noChangeArrowheads="1"/>
          </p:cNvSpPr>
          <p:nvPr/>
        </p:nvSpPr>
        <p:spPr bwMode="auto">
          <a:xfrm>
            <a:off x="28352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67638" name="Oval 53">
            <a:extLst>
              <a:ext uri="{FF2B5EF4-FFF2-40B4-BE49-F238E27FC236}">
                <a16:creationId xmlns:a16="http://schemas.microsoft.com/office/drawing/2014/main" id="{AD45F8A0-7956-4453-BCF6-5D41E029FBE9}"/>
              </a:ext>
            </a:extLst>
          </p:cNvPr>
          <p:cNvSpPr>
            <a:spLocks noChangeArrowheads="1"/>
          </p:cNvSpPr>
          <p:nvPr/>
        </p:nvSpPr>
        <p:spPr bwMode="auto">
          <a:xfrm>
            <a:off x="31559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39" name="AutoShape 54">
            <a:extLst>
              <a:ext uri="{FF2B5EF4-FFF2-40B4-BE49-F238E27FC236}">
                <a16:creationId xmlns:a16="http://schemas.microsoft.com/office/drawing/2014/main" id="{D91905B9-5EB5-426D-BAFF-42D42B71E929}"/>
              </a:ext>
            </a:extLst>
          </p:cNvPr>
          <p:cNvCxnSpPr>
            <a:cxnSpLocks noChangeShapeType="1"/>
            <a:stCxn id="67635" idx="6"/>
            <a:endCxn id="67638" idx="2"/>
          </p:cNvCxnSpPr>
          <p:nvPr/>
        </p:nvCxnSpPr>
        <p:spPr bwMode="auto">
          <a:xfrm>
            <a:off x="29733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40" name="Oval 55">
            <a:extLst>
              <a:ext uri="{FF2B5EF4-FFF2-40B4-BE49-F238E27FC236}">
                <a16:creationId xmlns:a16="http://schemas.microsoft.com/office/drawing/2014/main" id="{239339F0-9DB9-4A16-AAD9-4C44A659D139}"/>
              </a:ext>
            </a:extLst>
          </p:cNvPr>
          <p:cNvSpPr>
            <a:spLocks noChangeArrowheads="1"/>
          </p:cNvSpPr>
          <p:nvPr/>
        </p:nvSpPr>
        <p:spPr bwMode="auto">
          <a:xfrm>
            <a:off x="30638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cxnSp>
        <p:nvCxnSpPr>
          <p:cNvPr id="67641" name="AutoShape 56">
            <a:extLst>
              <a:ext uri="{FF2B5EF4-FFF2-40B4-BE49-F238E27FC236}">
                <a16:creationId xmlns:a16="http://schemas.microsoft.com/office/drawing/2014/main" id="{8AD60B0E-FF22-4401-934F-CA4996644E25}"/>
              </a:ext>
            </a:extLst>
          </p:cNvPr>
          <p:cNvCxnSpPr>
            <a:cxnSpLocks noChangeShapeType="1"/>
            <a:stCxn id="67645" idx="0"/>
            <a:endCxn id="67642" idx="4"/>
          </p:cNvCxnSpPr>
          <p:nvPr/>
        </p:nvCxnSpPr>
        <p:spPr bwMode="auto">
          <a:xfrm flipH="1" flipV="1">
            <a:off x="4368800" y="2668588"/>
            <a:ext cx="58738" cy="1778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42" name="Oval 57">
            <a:extLst>
              <a:ext uri="{FF2B5EF4-FFF2-40B4-BE49-F238E27FC236}">
                <a16:creationId xmlns:a16="http://schemas.microsoft.com/office/drawing/2014/main" id="{C0B4E860-61DB-4F29-8156-73D8A968C183}"/>
              </a:ext>
            </a:extLst>
          </p:cNvPr>
          <p:cNvSpPr>
            <a:spLocks noChangeArrowheads="1"/>
          </p:cNvSpPr>
          <p:nvPr/>
        </p:nvSpPr>
        <p:spPr bwMode="auto">
          <a:xfrm>
            <a:off x="4241800" y="24145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sp>
        <p:nvSpPr>
          <p:cNvPr id="67643" name="Oval 58">
            <a:extLst>
              <a:ext uri="{FF2B5EF4-FFF2-40B4-BE49-F238E27FC236}">
                <a16:creationId xmlns:a16="http://schemas.microsoft.com/office/drawing/2014/main" id="{931D8461-39A3-4A49-B21B-7F92A52F245E}"/>
              </a:ext>
            </a:extLst>
          </p:cNvPr>
          <p:cNvSpPr>
            <a:spLocks noChangeArrowheads="1"/>
          </p:cNvSpPr>
          <p:nvPr/>
        </p:nvSpPr>
        <p:spPr bwMode="auto">
          <a:xfrm>
            <a:off x="4927600" y="24145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cxnSp>
        <p:nvCxnSpPr>
          <p:cNvPr id="67644" name="AutoShape 59">
            <a:extLst>
              <a:ext uri="{FF2B5EF4-FFF2-40B4-BE49-F238E27FC236}">
                <a16:creationId xmlns:a16="http://schemas.microsoft.com/office/drawing/2014/main" id="{4A90FD03-3CE9-475A-B95B-AF4E1D49D58B}"/>
              </a:ext>
            </a:extLst>
          </p:cNvPr>
          <p:cNvCxnSpPr>
            <a:cxnSpLocks noChangeShapeType="1"/>
            <a:stCxn id="67737" idx="5"/>
            <a:endCxn id="67643" idx="1"/>
          </p:cNvCxnSpPr>
          <p:nvPr/>
        </p:nvCxnSpPr>
        <p:spPr bwMode="auto">
          <a:xfrm>
            <a:off x="4814888" y="2276475"/>
            <a:ext cx="149225" cy="1746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45" name="Oval 60">
            <a:extLst>
              <a:ext uri="{FF2B5EF4-FFF2-40B4-BE49-F238E27FC236}">
                <a16:creationId xmlns:a16="http://schemas.microsoft.com/office/drawing/2014/main" id="{73DE64CC-6D12-4456-904E-6F9F1742595B}"/>
              </a:ext>
            </a:extLst>
          </p:cNvPr>
          <p:cNvSpPr>
            <a:spLocks noChangeArrowheads="1"/>
          </p:cNvSpPr>
          <p:nvPr/>
        </p:nvSpPr>
        <p:spPr bwMode="auto">
          <a:xfrm>
            <a:off x="4300538" y="28463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C</a:t>
            </a:r>
          </a:p>
        </p:txBody>
      </p:sp>
      <p:cxnSp>
        <p:nvCxnSpPr>
          <p:cNvPr id="67646" name="AutoShape 61">
            <a:extLst>
              <a:ext uri="{FF2B5EF4-FFF2-40B4-BE49-F238E27FC236}">
                <a16:creationId xmlns:a16="http://schemas.microsoft.com/office/drawing/2014/main" id="{51C35FBA-9658-4B48-AC21-0982DB33FA21}"/>
              </a:ext>
            </a:extLst>
          </p:cNvPr>
          <p:cNvCxnSpPr>
            <a:cxnSpLocks noChangeShapeType="1"/>
            <a:stCxn id="67643" idx="4"/>
            <a:endCxn id="67648" idx="0"/>
          </p:cNvCxnSpPr>
          <p:nvPr/>
        </p:nvCxnSpPr>
        <p:spPr bwMode="auto">
          <a:xfrm flipH="1">
            <a:off x="4946650" y="2668588"/>
            <a:ext cx="107950" cy="1778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47" name="Oval 62">
            <a:extLst>
              <a:ext uri="{FF2B5EF4-FFF2-40B4-BE49-F238E27FC236}">
                <a16:creationId xmlns:a16="http://schemas.microsoft.com/office/drawing/2014/main" id="{26037D2C-398D-49BE-B483-11EFB2F2F9A4}"/>
              </a:ext>
            </a:extLst>
          </p:cNvPr>
          <p:cNvSpPr>
            <a:spLocks noChangeArrowheads="1"/>
          </p:cNvSpPr>
          <p:nvPr/>
        </p:nvSpPr>
        <p:spPr bwMode="auto">
          <a:xfrm>
            <a:off x="4300538" y="3290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A</a:t>
            </a:r>
          </a:p>
        </p:txBody>
      </p:sp>
      <p:sp>
        <p:nvSpPr>
          <p:cNvPr id="67648" name="Oval 63">
            <a:extLst>
              <a:ext uri="{FF2B5EF4-FFF2-40B4-BE49-F238E27FC236}">
                <a16:creationId xmlns:a16="http://schemas.microsoft.com/office/drawing/2014/main" id="{2B8B4044-5AF3-4A46-BADB-A10E6935D812}"/>
              </a:ext>
            </a:extLst>
          </p:cNvPr>
          <p:cNvSpPr>
            <a:spLocks noChangeArrowheads="1"/>
          </p:cNvSpPr>
          <p:nvPr/>
        </p:nvSpPr>
        <p:spPr bwMode="auto">
          <a:xfrm>
            <a:off x="4819650" y="28463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sp>
        <p:nvSpPr>
          <p:cNvPr id="67649" name="Oval 64">
            <a:extLst>
              <a:ext uri="{FF2B5EF4-FFF2-40B4-BE49-F238E27FC236}">
                <a16:creationId xmlns:a16="http://schemas.microsoft.com/office/drawing/2014/main" id="{2412D253-E925-4282-8490-1934E0134F72}"/>
              </a:ext>
            </a:extLst>
          </p:cNvPr>
          <p:cNvSpPr>
            <a:spLocks noChangeArrowheads="1"/>
          </p:cNvSpPr>
          <p:nvPr/>
        </p:nvSpPr>
        <p:spPr bwMode="auto">
          <a:xfrm>
            <a:off x="4819650" y="3290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U</a:t>
            </a:r>
          </a:p>
        </p:txBody>
      </p:sp>
      <p:cxnSp>
        <p:nvCxnSpPr>
          <p:cNvPr id="67650" name="AutoShape 65">
            <a:extLst>
              <a:ext uri="{FF2B5EF4-FFF2-40B4-BE49-F238E27FC236}">
                <a16:creationId xmlns:a16="http://schemas.microsoft.com/office/drawing/2014/main" id="{A30C2890-7C02-4183-9ECC-9437F1301D7E}"/>
              </a:ext>
            </a:extLst>
          </p:cNvPr>
          <p:cNvCxnSpPr>
            <a:cxnSpLocks noChangeShapeType="1"/>
            <a:stCxn id="67645" idx="6"/>
            <a:endCxn id="67648" idx="2"/>
          </p:cNvCxnSpPr>
          <p:nvPr/>
        </p:nvCxnSpPr>
        <p:spPr bwMode="auto">
          <a:xfrm>
            <a:off x="4554538" y="2973388"/>
            <a:ext cx="265112"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51" name="AutoShape 66">
            <a:extLst>
              <a:ext uri="{FF2B5EF4-FFF2-40B4-BE49-F238E27FC236}">
                <a16:creationId xmlns:a16="http://schemas.microsoft.com/office/drawing/2014/main" id="{1AC2E0C2-17C8-4887-B483-D83BED120D44}"/>
              </a:ext>
            </a:extLst>
          </p:cNvPr>
          <p:cNvCxnSpPr>
            <a:cxnSpLocks noChangeShapeType="1"/>
            <a:stCxn id="67649" idx="0"/>
            <a:endCxn id="67648" idx="4"/>
          </p:cNvCxnSpPr>
          <p:nvPr/>
        </p:nvCxnSpPr>
        <p:spPr bwMode="auto">
          <a:xfrm flipV="1">
            <a:off x="4946650" y="3100388"/>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52" name="AutoShape 67">
            <a:extLst>
              <a:ext uri="{FF2B5EF4-FFF2-40B4-BE49-F238E27FC236}">
                <a16:creationId xmlns:a16="http://schemas.microsoft.com/office/drawing/2014/main" id="{559F9D60-C38E-4EB8-9122-56DF40194380}"/>
              </a:ext>
            </a:extLst>
          </p:cNvPr>
          <p:cNvCxnSpPr>
            <a:cxnSpLocks noChangeShapeType="1"/>
            <a:stCxn id="67647" idx="0"/>
            <a:endCxn id="67645" idx="4"/>
          </p:cNvCxnSpPr>
          <p:nvPr/>
        </p:nvCxnSpPr>
        <p:spPr bwMode="auto">
          <a:xfrm flipV="1">
            <a:off x="4427538" y="3100388"/>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53" name="AutoShape 68">
            <a:extLst>
              <a:ext uri="{FF2B5EF4-FFF2-40B4-BE49-F238E27FC236}">
                <a16:creationId xmlns:a16="http://schemas.microsoft.com/office/drawing/2014/main" id="{6777490B-9557-4EB2-821C-1FA3886616B2}"/>
              </a:ext>
            </a:extLst>
          </p:cNvPr>
          <p:cNvCxnSpPr>
            <a:cxnSpLocks noChangeShapeType="1"/>
            <a:stCxn id="67647" idx="6"/>
            <a:endCxn id="67649" idx="2"/>
          </p:cNvCxnSpPr>
          <p:nvPr/>
        </p:nvCxnSpPr>
        <p:spPr bwMode="auto">
          <a:xfrm>
            <a:off x="4554538" y="3417888"/>
            <a:ext cx="265112"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54" name="Oval 69">
            <a:extLst>
              <a:ext uri="{FF2B5EF4-FFF2-40B4-BE49-F238E27FC236}">
                <a16:creationId xmlns:a16="http://schemas.microsoft.com/office/drawing/2014/main" id="{6C6550EA-7F18-40EA-A8A3-FF5418476F1E}"/>
              </a:ext>
            </a:extLst>
          </p:cNvPr>
          <p:cNvSpPr>
            <a:spLocks noChangeArrowheads="1"/>
          </p:cNvSpPr>
          <p:nvPr/>
        </p:nvSpPr>
        <p:spPr bwMode="auto">
          <a:xfrm>
            <a:off x="4298950" y="37099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U</a:t>
            </a:r>
          </a:p>
        </p:txBody>
      </p:sp>
      <p:sp>
        <p:nvSpPr>
          <p:cNvPr id="67655" name="Oval 70">
            <a:extLst>
              <a:ext uri="{FF2B5EF4-FFF2-40B4-BE49-F238E27FC236}">
                <a16:creationId xmlns:a16="http://schemas.microsoft.com/office/drawing/2014/main" id="{8D1B9D5F-BF1C-47D7-9512-59150241CA5B}"/>
              </a:ext>
            </a:extLst>
          </p:cNvPr>
          <p:cNvSpPr>
            <a:spLocks noChangeArrowheads="1"/>
          </p:cNvSpPr>
          <p:nvPr/>
        </p:nvSpPr>
        <p:spPr bwMode="auto">
          <a:xfrm>
            <a:off x="4818063" y="37099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A</a:t>
            </a:r>
          </a:p>
        </p:txBody>
      </p:sp>
      <p:cxnSp>
        <p:nvCxnSpPr>
          <p:cNvPr id="67656" name="AutoShape 71">
            <a:extLst>
              <a:ext uri="{FF2B5EF4-FFF2-40B4-BE49-F238E27FC236}">
                <a16:creationId xmlns:a16="http://schemas.microsoft.com/office/drawing/2014/main" id="{9197B79F-4D89-4570-975D-87C9EC333B95}"/>
              </a:ext>
            </a:extLst>
          </p:cNvPr>
          <p:cNvCxnSpPr>
            <a:cxnSpLocks noChangeShapeType="1"/>
            <a:stCxn id="67655" idx="0"/>
            <a:endCxn id="67649" idx="4"/>
          </p:cNvCxnSpPr>
          <p:nvPr/>
        </p:nvCxnSpPr>
        <p:spPr bwMode="auto">
          <a:xfrm flipV="1">
            <a:off x="4945063" y="3544888"/>
            <a:ext cx="1587" cy="1651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57" name="AutoShape 72">
            <a:extLst>
              <a:ext uri="{FF2B5EF4-FFF2-40B4-BE49-F238E27FC236}">
                <a16:creationId xmlns:a16="http://schemas.microsoft.com/office/drawing/2014/main" id="{323C8BA0-351B-4DBE-8744-0CC67C8CF690}"/>
              </a:ext>
            </a:extLst>
          </p:cNvPr>
          <p:cNvCxnSpPr>
            <a:cxnSpLocks noChangeShapeType="1"/>
            <a:stCxn id="67654" idx="0"/>
            <a:endCxn id="67647" idx="4"/>
          </p:cNvCxnSpPr>
          <p:nvPr/>
        </p:nvCxnSpPr>
        <p:spPr bwMode="auto">
          <a:xfrm flipV="1">
            <a:off x="4425950" y="3544888"/>
            <a:ext cx="1588" cy="1651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58" name="AutoShape 73">
            <a:extLst>
              <a:ext uri="{FF2B5EF4-FFF2-40B4-BE49-F238E27FC236}">
                <a16:creationId xmlns:a16="http://schemas.microsoft.com/office/drawing/2014/main" id="{30FC5366-CEFD-44DB-AE90-5278F1915523}"/>
              </a:ext>
            </a:extLst>
          </p:cNvPr>
          <p:cNvCxnSpPr>
            <a:cxnSpLocks noChangeShapeType="1"/>
            <a:stCxn id="67654" idx="6"/>
            <a:endCxn id="67655" idx="2"/>
          </p:cNvCxnSpPr>
          <p:nvPr/>
        </p:nvCxnSpPr>
        <p:spPr bwMode="auto">
          <a:xfrm>
            <a:off x="4552950" y="3836988"/>
            <a:ext cx="265113"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59" name="Oval 74">
            <a:extLst>
              <a:ext uri="{FF2B5EF4-FFF2-40B4-BE49-F238E27FC236}">
                <a16:creationId xmlns:a16="http://schemas.microsoft.com/office/drawing/2014/main" id="{1BEBA51F-024E-4E20-A973-884ADB6201FD}"/>
              </a:ext>
            </a:extLst>
          </p:cNvPr>
          <p:cNvSpPr>
            <a:spLocks noChangeArrowheads="1"/>
          </p:cNvSpPr>
          <p:nvPr/>
        </p:nvSpPr>
        <p:spPr bwMode="auto">
          <a:xfrm>
            <a:off x="3800475"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sp>
        <p:nvSpPr>
          <p:cNvPr id="67660" name="Oval 75">
            <a:extLst>
              <a:ext uri="{FF2B5EF4-FFF2-40B4-BE49-F238E27FC236}">
                <a16:creationId xmlns:a16="http://schemas.microsoft.com/office/drawing/2014/main" id="{4260F3C4-EBB4-41BD-A34D-22B83354D8A4}"/>
              </a:ext>
            </a:extLst>
          </p:cNvPr>
          <p:cNvSpPr>
            <a:spLocks noChangeArrowheads="1"/>
          </p:cNvSpPr>
          <p:nvPr/>
        </p:nvSpPr>
        <p:spPr bwMode="auto">
          <a:xfrm>
            <a:off x="4029075"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61" name="AutoShape 76">
            <a:extLst>
              <a:ext uri="{FF2B5EF4-FFF2-40B4-BE49-F238E27FC236}">
                <a16:creationId xmlns:a16="http://schemas.microsoft.com/office/drawing/2014/main" id="{E99063EB-64B7-4EF7-A8EC-0DBD87958A50}"/>
              </a:ext>
            </a:extLst>
          </p:cNvPr>
          <p:cNvCxnSpPr>
            <a:cxnSpLocks noChangeShapeType="1"/>
            <a:stCxn id="67659" idx="6"/>
            <a:endCxn id="67660" idx="2"/>
          </p:cNvCxnSpPr>
          <p:nvPr/>
        </p:nvCxnSpPr>
        <p:spPr bwMode="auto">
          <a:xfrm>
            <a:off x="3846513"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62" name="Oval 77">
            <a:extLst>
              <a:ext uri="{FF2B5EF4-FFF2-40B4-BE49-F238E27FC236}">
                <a16:creationId xmlns:a16="http://schemas.microsoft.com/office/drawing/2014/main" id="{88517C95-02D4-42A4-BD7B-4A936A5A530A}"/>
              </a:ext>
            </a:extLst>
          </p:cNvPr>
          <p:cNvSpPr>
            <a:spLocks noChangeArrowheads="1"/>
          </p:cNvSpPr>
          <p:nvPr/>
        </p:nvSpPr>
        <p:spPr bwMode="auto">
          <a:xfrm>
            <a:off x="3692525" y="5097314"/>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67663" name="Oval 78">
            <a:extLst>
              <a:ext uri="{FF2B5EF4-FFF2-40B4-BE49-F238E27FC236}">
                <a16:creationId xmlns:a16="http://schemas.microsoft.com/office/drawing/2014/main" id="{A6E1DD79-C391-455D-96D2-4DC1E407F56F}"/>
              </a:ext>
            </a:extLst>
          </p:cNvPr>
          <p:cNvSpPr>
            <a:spLocks noChangeArrowheads="1"/>
          </p:cNvSpPr>
          <p:nvPr/>
        </p:nvSpPr>
        <p:spPr bwMode="auto">
          <a:xfrm>
            <a:off x="3937000"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sp>
        <p:nvSpPr>
          <p:cNvPr id="67664" name="Oval 79">
            <a:extLst>
              <a:ext uri="{FF2B5EF4-FFF2-40B4-BE49-F238E27FC236}">
                <a16:creationId xmlns:a16="http://schemas.microsoft.com/office/drawing/2014/main" id="{9FC67E61-072A-41F0-A9DB-484416D6651D}"/>
              </a:ext>
            </a:extLst>
          </p:cNvPr>
          <p:cNvSpPr>
            <a:spLocks noChangeArrowheads="1"/>
          </p:cNvSpPr>
          <p:nvPr/>
        </p:nvSpPr>
        <p:spPr bwMode="auto">
          <a:xfrm>
            <a:off x="4257675"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65" name="AutoShape 80">
            <a:extLst>
              <a:ext uri="{FF2B5EF4-FFF2-40B4-BE49-F238E27FC236}">
                <a16:creationId xmlns:a16="http://schemas.microsoft.com/office/drawing/2014/main" id="{0A148557-7239-44E2-8C0A-61AD40E320A5}"/>
              </a:ext>
            </a:extLst>
          </p:cNvPr>
          <p:cNvCxnSpPr>
            <a:cxnSpLocks noChangeShapeType="1"/>
            <a:stCxn id="67660" idx="6"/>
            <a:endCxn id="67664" idx="2"/>
          </p:cNvCxnSpPr>
          <p:nvPr/>
        </p:nvCxnSpPr>
        <p:spPr bwMode="auto">
          <a:xfrm>
            <a:off x="4075113"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66" name="Oval 81">
            <a:extLst>
              <a:ext uri="{FF2B5EF4-FFF2-40B4-BE49-F238E27FC236}">
                <a16:creationId xmlns:a16="http://schemas.microsoft.com/office/drawing/2014/main" id="{325704E0-C190-4380-B263-C4402FB4D196}"/>
              </a:ext>
            </a:extLst>
          </p:cNvPr>
          <p:cNvSpPr>
            <a:spLocks noChangeArrowheads="1"/>
          </p:cNvSpPr>
          <p:nvPr/>
        </p:nvSpPr>
        <p:spPr bwMode="auto">
          <a:xfrm>
            <a:off x="4165600"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667" name="Oval 82">
            <a:extLst>
              <a:ext uri="{FF2B5EF4-FFF2-40B4-BE49-F238E27FC236}">
                <a16:creationId xmlns:a16="http://schemas.microsoft.com/office/drawing/2014/main" id="{43059CCE-3D03-43EF-B782-376DE27EEDF4}"/>
              </a:ext>
            </a:extLst>
          </p:cNvPr>
          <p:cNvSpPr>
            <a:spLocks noChangeArrowheads="1"/>
          </p:cNvSpPr>
          <p:nvPr/>
        </p:nvSpPr>
        <p:spPr bwMode="auto">
          <a:xfrm>
            <a:off x="4486275"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68" name="AutoShape 83">
            <a:extLst>
              <a:ext uri="{FF2B5EF4-FFF2-40B4-BE49-F238E27FC236}">
                <a16:creationId xmlns:a16="http://schemas.microsoft.com/office/drawing/2014/main" id="{D63875A9-640D-43E2-99D2-5BC9C1627312}"/>
              </a:ext>
            </a:extLst>
          </p:cNvPr>
          <p:cNvCxnSpPr>
            <a:cxnSpLocks noChangeShapeType="1"/>
            <a:stCxn id="67664" idx="6"/>
            <a:endCxn id="67667" idx="2"/>
          </p:cNvCxnSpPr>
          <p:nvPr/>
        </p:nvCxnSpPr>
        <p:spPr bwMode="auto">
          <a:xfrm>
            <a:off x="4303713"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69" name="Oval 84">
            <a:extLst>
              <a:ext uri="{FF2B5EF4-FFF2-40B4-BE49-F238E27FC236}">
                <a16:creationId xmlns:a16="http://schemas.microsoft.com/office/drawing/2014/main" id="{28CFA2DF-D6C6-4994-B626-FC4131510703}"/>
              </a:ext>
            </a:extLst>
          </p:cNvPr>
          <p:cNvSpPr>
            <a:spLocks noChangeArrowheads="1"/>
          </p:cNvSpPr>
          <p:nvPr/>
        </p:nvSpPr>
        <p:spPr bwMode="auto">
          <a:xfrm>
            <a:off x="4394200"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670" name="Oval 85">
            <a:extLst>
              <a:ext uri="{FF2B5EF4-FFF2-40B4-BE49-F238E27FC236}">
                <a16:creationId xmlns:a16="http://schemas.microsoft.com/office/drawing/2014/main" id="{B9584990-DDA1-499B-AEC6-323E906D7ABA}"/>
              </a:ext>
            </a:extLst>
          </p:cNvPr>
          <p:cNvSpPr>
            <a:spLocks noChangeArrowheads="1"/>
          </p:cNvSpPr>
          <p:nvPr/>
        </p:nvSpPr>
        <p:spPr bwMode="auto">
          <a:xfrm>
            <a:off x="495300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71" name="AutoShape 86">
            <a:extLst>
              <a:ext uri="{FF2B5EF4-FFF2-40B4-BE49-F238E27FC236}">
                <a16:creationId xmlns:a16="http://schemas.microsoft.com/office/drawing/2014/main" id="{63CB35FF-35BA-475C-B5D6-CA86BC515D02}"/>
              </a:ext>
            </a:extLst>
          </p:cNvPr>
          <p:cNvCxnSpPr>
            <a:cxnSpLocks noChangeShapeType="1"/>
            <a:stCxn id="67739" idx="6"/>
            <a:endCxn id="67670" idx="2"/>
          </p:cNvCxnSpPr>
          <p:nvPr/>
        </p:nvCxnSpPr>
        <p:spPr bwMode="auto">
          <a:xfrm flipV="1">
            <a:off x="4770438" y="5036989"/>
            <a:ext cx="182562" cy="1588"/>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72" name="Oval 87">
            <a:extLst>
              <a:ext uri="{FF2B5EF4-FFF2-40B4-BE49-F238E27FC236}">
                <a16:creationId xmlns:a16="http://schemas.microsoft.com/office/drawing/2014/main" id="{C2A7ADCB-8507-4925-A3E6-D70E33B21686}"/>
              </a:ext>
            </a:extLst>
          </p:cNvPr>
          <p:cNvSpPr>
            <a:spLocks noChangeArrowheads="1"/>
          </p:cNvSpPr>
          <p:nvPr/>
        </p:nvSpPr>
        <p:spPr bwMode="auto">
          <a:xfrm>
            <a:off x="4622800"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673" name="Oval 88">
            <a:extLst>
              <a:ext uri="{FF2B5EF4-FFF2-40B4-BE49-F238E27FC236}">
                <a16:creationId xmlns:a16="http://schemas.microsoft.com/office/drawing/2014/main" id="{34977332-D257-4E33-9476-5CA5E84311E0}"/>
              </a:ext>
            </a:extLst>
          </p:cNvPr>
          <p:cNvSpPr>
            <a:spLocks noChangeArrowheads="1"/>
          </p:cNvSpPr>
          <p:nvPr/>
        </p:nvSpPr>
        <p:spPr bwMode="auto">
          <a:xfrm>
            <a:off x="5197475"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74" name="AutoShape 89">
            <a:extLst>
              <a:ext uri="{FF2B5EF4-FFF2-40B4-BE49-F238E27FC236}">
                <a16:creationId xmlns:a16="http://schemas.microsoft.com/office/drawing/2014/main" id="{26EB3006-548A-47CC-B077-318CD70F2617}"/>
              </a:ext>
            </a:extLst>
          </p:cNvPr>
          <p:cNvCxnSpPr>
            <a:cxnSpLocks noChangeShapeType="1"/>
            <a:stCxn id="67670" idx="6"/>
            <a:endCxn id="67673" idx="2"/>
          </p:cNvCxnSpPr>
          <p:nvPr/>
        </p:nvCxnSpPr>
        <p:spPr bwMode="auto">
          <a:xfrm>
            <a:off x="4999038" y="5036989"/>
            <a:ext cx="198437"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75" name="Oval 90">
            <a:extLst>
              <a:ext uri="{FF2B5EF4-FFF2-40B4-BE49-F238E27FC236}">
                <a16:creationId xmlns:a16="http://schemas.microsoft.com/office/drawing/2014/main" id="{AB290477-BD15-43DE-AE79-48C56E233594}"/>
              </a:ext>
            </a:extLst>
          </p:cNvPr>
          <p:cNvSpPr>
            <a:spLocks noChangeArrowheads="1"/>
          </p:cNvSpPr>
          <p:nvPr/>
        </p:nvSpPr>
        <p:spPr bwMode="auto">
          <a:xfrm>
            <a:off x="5105400"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sp>
        <p:nvSpPr>
          <p:cNvPr id="67676" name="Oval 91">
            <a:extLst>
              <a:ext uri="{FF2B5EF4-FFF2-40B4-BE49-F238E27FC236}">
                <a16:creationId xmlns:a16="http://schemas.microsoft.com/office/drawing/2014/main" id="{F228F4D8-C1B3-44B7-9BB1-32B8B9840AD9}"/>
              </a:ext>
            </a:extLst>
          </p:cNvPr>
          <p:cNvSpPr>
            <a:spLocks noChangeArrowheads="1"/>
          </p:cNvSpPr>
          <p:nvPr/>
        </p:nvSpPr>
        <p:spPr bwMode="auto">
          <a:xfrm>
            <a:off x="5426075"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77" name="AutoShape 92">
            <a:extLst>
              <a:ext uri="{FF2B5EF4-FFF2-40B4-BE49-F238E27FC236}">
                <a16:creationId xmlns:a16="http://schemas.microsoft.com/office/drawing/2014/main" id="{46457C36-FEFB-4738-8FA0-CD38E720DBCC}"/>
              </a:ext>
            </a:extLst>
          </p:cNvPr>
          <p:cNvCxnSpPr>
            <a:cxnSpLocks noChangeShapeType="1"/>
            <a:stCxn id="67673" idx="6"/>
            <a:endCxn id="67676" idx="2"/>
          </p:cNvCxnSpPr>
          <p:nvPr/>
        </p:nvCxnSpPr>
        <p:spPr bwMode="auto">
          <a:xfrm>
            <a:off x="5243513"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78" name="Oval 93">
            <a:extLst>
              <a:ext uri="{FF2B5EF4-FFF2-40B4-BE49-F238E27FC236}">
                <a16:creationId xmlns:a16="http://schemas.microsoft.com/office/drawing/2014/main" id="{9E79E789-DD85-4DB6-84BB-6A4E58BD9122}"/>
              </a:ext>
            </a:extLst>
          </p:cNvPr>
          <p:cNvSpPr>
            <a:spLocks noChangeArrowheads="1"/>
          </p:cNvSpPr>
          <p:nvPr/>
        </p:nvSpPr>
        <p:spPr bwMode="auto">
          <a:xfrm>
            <a:off x="5334000"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67679" name="Oval 94">
            <a:extLst>
              <a:ext uri="{FF2B5EF4-FFF2-40B4-BE49-F238E27FC236}">
                <a16:creationId xmlns:a16="http://schemas.microsoft.com/office/drawing/2014/main" id="{B26F19F7-5B6C-450A-BD1C-06B41CF279F1}"/>
              </a:ext>
            </a:extLst>
          </p:cNvPr>
          <p:cNvSpPr>
            <a:spLocks noChangeArrowheads="1"/>
          </p:cNvSpPr>
          <p:nvPr/>
        </p:nvSpPr>
        <p:spPr bwMode="auto">
          <a:xfrm>
            <a:off x="5654675"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680" name="AutoShape 95">
            <a:extLst>
              <a:ext uri="{FF2B5EF4-FFF2-40B4-BE49-F238E27FC236}">
                <a16:creationId xmlns:a16="http://schemas.microsoft.com/office/drawing/2014/main" id="{8AB11783-01B9-4F83-BB86-BC9E8438A19F}"/>
              </a:ext>
            </a:extLst>
          </p:cNvPr>
          <p:cNvCxnSpPr>
            <a:cxnSpLocks noChangeShapeType="1"/>
            <a:stCxn id="67676" idx="6"/>
            <a:endCxn id="67679" idx="2"/>
          </p:cNvCxnSpPr>
          <p:nvPr/>
        </p:nvCxnSpPr>
        <p:spPr bwMode="auto">
          <a:xfrm>
            <a:off x="5472113"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81" name="Oval 96">
            <a:extLst>
              <a:ext uri="{FF2B5EF4-FFF2-40B4-BE49-F238E27FC236}">
                <a16:creationId xmlns:a16="http://schemas.microsoft.com/office/drawing/2014/main" id="{A181E8C0-29F7-48B1-8DD9-D0A4466F4404}"/>
              </a:ext>
            </a:extLst>
          </p:cNvPr>
          <p:cNvSpPr>
            <a:spLocks noChangeArrowheads="1"/>
          </p:cNvSpPr>
          <p:nvPr/>
        </p:nvSpPr>
        <p:spPr bwMode="auto">
          <a:xfrm>
            <a:off x="5562600"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sp>
        <p:nvSpPr>
          <p:cNvPr id="67682" name="Oval 97">
            <a:extLst>
              <a:ext uri="{FF2B5EF4-FFF2-40B4-BE49-F238E27FC236}">
                <a16:creationId xmlns:a16="http://schemas.microsoft.com/office/drawing/2014/main" id="{3C775474-68D7-4090-8D2E-E139E09070F0}"/>
              </a:ext>
            </a:extLst>
          </p:cNvPr>
          <p:cNvSpPr>
            <a:spLocks noChangeArrowheads="1"/>
          </p:cNvSpPr>
          <p:nvPr/>
        </p:nvSpPr>
        <p:spPr bwMode="auto">
          <a:xfrm>
            <a:off x="6708775" y="2528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C</a:t>
            </a:r>
          </a:p>
        </p:txBody>
      </p:sp>
      <p:cxnSp>
        <p:nvCxnSpPr>
          <p:cNvPr id="67683" name="AutoShape 98">
            <a:extLst>
              <a:ext uri="{FF2B5EF4-FFF2-40B4-BE49-F238E27FC236}">
                <a16:creationId xmlns:a16="http://schemas.microsoft.com/office/drawing/2014/main" id="{804775C3-B4BF-4DD4-A675-F249161120CD}"/>
              </a:ext>
            </a:extLst>
          </p:cNvPr>
          <p:cNvCxnSpPr>
            <a:cxnSpLocks noChangeShapeType="1"/>
            <a:stCxn id="67688" idx="1"/>
            <a:endCxn id="67682" idx="5"/>
          </p:cNvCxnSpPr>
          <p:nvPr/>
        </p:nvCxnSpPr>
        <p:spPr bwMode="auto">
          <a:xfrm flipH="1" flipV="1">
            <a:off x="6926263" y="2746375"/>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84" name="Oval 99">
            <a:extLst>
              <a:ext uri="{FF2B5EF4-FFF2-40B4-BE49-F238E27FC236}">
                <a16:creationId xmlns:a16="http://schemas.microsoft.com/office/drawing/2014/main" id="{721B24DC-1DDD-4C34-A86B-159B057C67E7}"/>
              </a:ext>
            </a:extLst>
          </p:cNvPr>
          <p:cNvSpPr>
            <a:spLocks noChangeArrowheads="1"/>
          </p:cNvSpPr>
          <p:nvPr/>
        </p:nvSpPr>
        <p:spPr bwMode="auto">
          <a:xfrm>
            <a:off x="7026275" y="22113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cxnSp>
        <p:nvCxnSpPr>
          <p:cNvPr id="67685" name="AutoShape 100">
            <a:extLst>
              <a:ext uri="{FF2B5EF4-FFF2-40B4-BE49-F238E27FC236}">
                <a16:creationId xmlns:a16="http://schemas.microsoft.com/office/drawing/2014/main" id="{DA0D116A-D81E-4BAA-A48D-E383F044A580}"/>
              </a:ext>
            </a:extLst>
          </p:cNvPr>
          <p:cNvCxnSpPr>
            <a:cxnSpLocks noChangeShapeType="1"/>
            <a:stCxn id="67682" idx="7"/>
            <a:endCxn id="67684" idx="3"/>
          </p:cNvCxnSpPr>
          <p:nvPr/>
        </p:nvCxnSpPr>
        <p:spPr bwMode="auto">
          <a:xfrm flipV="1">
            <a:off x="6926263" y="2428875"/>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86" name="Oval 101">
            <a:extLst>
              <a:ext uri="{FF2B5EF4-FFF2-40B4-BE49-F238E27FC236}">
                <a16:creationId xmlns:a16="http://schemas.microsoft.com/office/drawing/2014/main" id="{24BBE0EA-AF73-4076-B027-DBEDE03D08B9}"/>
              </a:ext>
            </a:extLst>
          </p:cNvPr>
          <p:cNvSpPr>
            <a:spLocks noChangeArrowheads="1"/>
          </p:cNvSpPr>
          <p:nvPr/>
        </p:nvSpPr>
        <p:spPr bwMode="auto">
          <a:xfrm>
            <a:off x="7534275" y="22113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cxnSp>
        <p:nvCxnSpPr>
          <p:cNvPr id="67687" name="AutoShape 102">
            <a:extLst>
              <a:ext uri="{FF2B5EF4-FFF2-40B4-BE49-F238E27FC236}">
                <a16:creationId xmlns:a16="http://schemas.microsoft.com/office/drawing/2014/main" id="{BEF2C319-0DC7-4036-9465-9295457FDF6B}"/>
              </a:ext>
            </a:extLst>
          </p:cNvPr>
          <p:cNvCxnSpPr>
            <a:cxnSpLocks noChangeShapeType="1"/>
            <a:stCxn id="67684" idx="6"/>
            <a:endCxn id="67686" idx="2"/>
          </p:cNvCxnSpPr>
          <p:nvPr/>
        </p:nvCxnSpPr>
        <p:spPr bwMode="auto">
          <a:xfrm>
            <a:off x="7280275" y="2338388"/>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88" name="Oval 103">
            <a:extLst>
              <a:ext uri="{FF2B5EF4-FFF2-40B4-BE49-F238E27FC236}">
                <a16:creationId xmlns:a16="http://schemas.microsoft.com/office/drawing/2014/main" id="{ABBB2B7D-F6E7-46E8-AF99-7BC653F8ACA9}"/>
              </a:ext>
            </a:extLst>
          </p:cNvPr>
          <p:cNvSpPr>
            <a:spLocks noChangeArrowheads="1"/>
          </p:cNvSpPr>
          <p:nvPr/>
        </p:nvSpPr>
        <p:spPr bwMode="auto">
          <a:xfrm>
            <a:off x="7026275" y="28463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C</a:t>
            </a:r>
          </a:p>
        </p:txBody>
      </p:sp>
      <p:cxnSp>
        <p:nvCxnSpPr>
          <p:cNvPr id="67689" name="AutoShape 104">
            <a:extLst>
              <a:ext uri="{FF2B5EF4-FFF2-40B4-BE49-F238E27FC236}">
                <a16:creationId xmlns:a16="http://schemas.microsoft.com/office/drawing/2014/main" id="{8901F1D5-2491-48DA-8999-6ABC581ED367}"/>
              </a:ext>
            </a:extLst>
          </p:cNvPr>
          <p:cNvCxnSpPr>
            <a:cxnSpLocks noChangeShapeType="1"/>
            <a:stCxn id="67697" idx="3"/>
            <a:endCxn id="67691" idx="7"/>
          </p:cNvCxnSpPr>
          <p:nvPr/>
        </p:nvCxnSpPr>
        <p:spPr bwMode="auto">
          <a:xfrm flipH="1">
            <a:off x="7751763" y="2746375"/>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90" name="Oval 105">
            <a:extLst>
              <a:ext uri="{FF2B5EF4-FFF2-40B4-BE49-F238E27FC236}">
                <a16:creationId xmlns:a16="http://schemas.microsoft.com/office/drawing/2014/main" id="{7356B022-8F94-47FD-BCFD-F9A89F8EAE07}"/>
              </a:ext>
            </a:extLst>
          </p:cNvPr>
          <p:cNvSpPr>
            <a:spLocks noChangeArrowheads="1"/>
          </p:cNvSpPr>
          <p:nvPr/>
        </p:nvSpPr>
        <p:spPr bwMode="auto">
          <a:xfrm>
            <a:off x="7026275" y="3290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A</a:t>
            </a:r>
          </a:p>
        </p:txBody>
      </p:sp>
      <p:sp>
        <p:nvSpPr>
          <p:cNvPr id="67691" name="Oval 106">
            <a:extLst>
              <a:ext uri="{FF2B5EF4-FFF2-40B4-BE49-F238E27FC236}">
                <a16:creationId xmlns:a16="http://schemas.microsoft.com/office/drawing/2014/main" id="{7F04CD1D-0426-46C6-88EA-E8B9C1D3DD9C}"/>
              </a:ext>
            </a:extLst>
          </p:cNvPr>
          <p:cNvSpPr>
            <a:spLocks noChangeArrowheads="1"/>
          </p:cNvSpPr>
          <p:nvPr/>
        </p:nvSpPr>
        <p:spPr bwMode="auto">
          <a:xfrm>
            <a:off x="7534275" y="28463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U</a:t>
            </a:r>
          </a:p>
        </p:txBody>
      </p:sp>
      <p:sp>
        <p:nvSpPr>
          <p:cNvPr id="67692" name="Oval 107">
            <a:extLst>
              <a:ext uri="{FF2B5EF4-FFF2-40B4-BE49-F238E27FC236}">
                <a16:creationId xmlns:a16="http://schemas.microsoft.com/office/drawing/2014/main" id="{6E782935-587A-4805-8055-68CF65D506F7}"/>
              </a:ext>
            </a:extLst>
          </p:cNvPr>
          <p:cNvSpPr>
            <a:spLocks noChangeArrowheads="1"/>
          </p:cNvSpPr>
          <p:nvPr/>
        </p:nvSpPr>
        <p:spPr bwMode="auto">
          <a:xfrm>
            <a:off x="7534275" y="3290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cxnSp>
        <p:nvCxnSpPr>
          <p:cNvPr id="67693" name="AutoShape 108">
            <a:extLst>
              <a:ext uri="{FF2B5EF4-FFF2-40B4-BE49-F238E27FC236}">
                <a16:creationId xmlns:a16="http://schemas.microsoft.com/office/drawing/2014/main" id="{0A3A682B-BD61-4119-A818-05AD9DE8EBE6}"/>
              </a:ext>
            </a:extLst>
          </p:cNvPr>
          <p:cNvCxnSpPr>
            <a:cxnSpLocks noChangeShapeType="1"/>
            <a:stCxn id="67688" idx="5"/>
            <a:endCxn id="67692" idx="1"/>
          </p:cNvCxnSpPr>
          <p:nvPr/>
        </p:nvCxnSpPr>
        <p:spPr bwMode="auto">
          <a:xfrm>
            <a:off x="7243763" y="3063875"/>
            <a:ext cx="327025" cy="263525"/>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94" name="AutoShape 109">
            <a:extLst>
              <a:ext uri="{FF2B5EF4-FFF2-40B4-BE49-F238E27FC236}">
                <a16:creationId xmlns:a16="http://schemas.microsoft.com/office/drawing/2014/main" id="{666205DA-CA44-42EA-9555-36457E047AA7}"/>
              </a:ext>
            </a:extLst>
          </p:cNvPr>
          <p:cNvCxnSpPr>
            <a:cxnSpLocks noChangeShapeType="1"/>
            <a:stCxn id="67692" idx="0"/>
            <a:endCxn id="67691" idx="4"/>
          </p:cNvCxnSpPr>
          <p:nvPr/>
        </p:nvCxnSpPr>
        <p:spPr bwMode="auto">
          <a:xfrm flipV="1">
            <a:off x="7661275" y="3100388"/>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95" name="AutoShape 110">
            <a:extLst>
              <a:ext uri="{FF2B5EF4-FFF2-40B4-BE49-F238E27FC236}">
                <a16:creationId xmlns:a16="http://schemas.microsoft.com/office/drawing/2014/main" id="{71BB0594-3704-4347-ADDD-EB2C1C749D08}"/>
              </a:ext>
            </a:extLst>
          </p:cNvPr>
          <p:cNvCxnSpPr>
            <a:cxnSpLocks noChangeShapeType="1"/>
            <a:stCxn id="67690" idx="0"/>
            <a:endCxn id="67688" idx="4"/>
          </p:cNvCxnSpPr>
          <p:nvPr/>
        </p:nvCxnSpPr>
        <p:spPr bwMode="auto">
          <a:xfrm flipV="1">
            <a:off x="7153275" y="3100388"/>
            <a:ext cx="0"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696" name="AutoShape 111">
            <a:extLst>
              <a:ext uri="{FF2B5EF4-FFF2-40B4-BE49-F238E27FC236}">
                <a16:creationId xmlns:a16="http://schemas.microsoft.com/office/drawing/2014/main" id="{0C446CFA-711A-4BF8-93C7-AE9AD1F3D489}"/>
              </a:ext>
            </a:extLst>
          </p:cNvPr>
          <p:cNvCxnSpPr>
            <a:cxnSpLocks noChangeShapeType="1"/>
            <a:stCxn id="67690" idx="7"/>
            <a:endCxn id="67691" idx="3"/>
          </p:cNvCxnSpPr>
          <p:nvPr/>
        </p:nvCxnSpPr>
        <p:spPr bwMode="auto">
          <a:xfrm flipV="1">
            <a:off x="7243763" y="3063875"/>
            <a:ext cx="327025" cy="263525"/>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97" name="Oval 112">
            <a:extLst>
              <a:ext uri="{FF2B5EF4-FFF2-40B4-BE49-F238E27FC236}">
                <a16:creationId xmlns:a16="http://schemas.microsoft.com/office/drawing/2014/main" id="{062DFCA1-DAB0-4397-9FEE-C5F28EBF80B0}"/>
              </a:ext>
            </a:extLst>
          </p:cNvPr>
          <p:cNvSpPr>
            <a:spLocks noChangeArrowheads="1"/>
          </p:cNvSpPr>
          <p:nvPr/>
        </p:nvSpPr>
        <p:spPr bwMode="auto">
          <a:xfrm>
            <a:off x="7851775" y="25288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U</a:t>
            </a:r>
          </a:p>
        </p:txBody>
      </p:sp>
      <p:cxnSp>
        <p:nvCxnSpPr>
          <p:cNvPr id="67698" name="AutoShape 113">
            <a:extLst>
              <a:ext uri="{FF2B5EF4-FFF2-40B4-BE49-F238E27FC236}">
                <a16:creationId xmlns:a16="http://schemas.microsoft.com/office/drawing/2014/main" id="{050BE754-0956-4919-9F43-5A96258CDAF4}"/>
              </a:ext>
            </a:extLst>
          </p:cNvPr>
          <p:cNvCxnSpPr>
            <a:cxnSpLocks noChangeShapeType="1"/>
            <a:stCxn id="67686" idx="5"/>
            <a:endCxn id="67697" idx="1"/>
          </p:cNvCxnSpPr>
          <p:nvPr/>
        </p:nvCxnSpPr>
        <p:spPr bwMode="auto">
          <a:xfrm>
            <a:off x="7751763" y="2428875"/>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699" name="Oval 114">
            <a:extLst>
              <a:ext uri="{FF2B5EF4-FFF2-40B4-BE49-F238E27FC236}">
                <a16:creationId xmlns:a16="http://schemas.microsoft.com/office/drawing/2014/main" id="{5BCCA1D4-6565-4618-B73E-87AF574EAD60}"/>
              </a:ext>
            </a:extLst>
          </p:cNvPr>
          <p:cNvSpPr>
            <a:spLocks noChangeArrowheads="1"/>
          </p:cNvSpPr>
          <p:nvPr/>
        </p:nvSpPr>
        <p:spPr bwMode="auto">
          <a:xfrm>
            <a:off x="7029450" y="37099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U</a:t>
            </a:r>
          </a:p>
        </p:txBody>
      </p:sp>
      <p:sp>
        <p:nvSpPr>
          <p:cNvPr id="67700" name="Oval 115">
            <a:extLst>
              <a:ext uri="{FF2B5EF4-FFF2-40B4-BE49-F238E27FC236}">
                <a16:creationId xmlns:a16="http://schemas.microsoft.com/office/drawing/2014/main" id="{C1F7B85D-BC64-46A0-905F-6143E9AF5764}"/>
              </a:ext>
            </a:extLst>
          </p:cNvPr>
          <p:cNvSpPr>
            <a:spLocks noChangeArrowheads="1"/>
          </p:cNvSpPr>
          <p:nvPr/>
        </p:nvSpPr>
        <p:spPr bwMode="auto">
          <a:xfrm>
            <a:off x="7537450" y="37099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A</a:t>
            </a:r>
          </a:p>
        </p:txBody>
      </p:sp>
      <p:cxnSp>
        <p:nvCxnSpPr>
          <p:cNvPr id="67701" name="AutoShape 116">
            <a:extLst>
              <a:ext uri="{FF2B5EF4-FFF2-40B4-BE49-F238E27FC236}">
                <a16:creationId xmlns:a16="http://schemas.microsoft.com/office/drawing/2014/main" id="{7F6B42F7-8273-4CD6-8B38-C0D49842A4A6}"/>
              </a:ext>
            </a:extLst>
          </p:cNvPr>
          <p:cNvCxnSpPr>
            <a:cxnSpLocks noChangeShapeType="1"/>
            <a:stCxn id="67700" idx="0"/>
            <a:endCxn id="67692" idx="4"/>
          </p:cNvCxnSpPr>
          <p:nvPr/>
        </p:nvCxnSpPr>
        <p:spPr bwMode="auto">
          <a:xfrm flipH="1" flipV="1">
            <a:off x="7661275" y="3544888"/>
            <a:ext cx="3175" cy="1651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02" name="AutoShape 117">
            <a:extLst>
              <a:ext uri="{FF2B5EF4-FFF2-40B4-BE49-F238E27FC236}">
                <a16:creationId xmlns:a16="http://schemas.microsoft.com/office/drawing/2014/main" id="{B8BD19A8-D142-402E-8816-AEC53DA714CE}"/>
              </a:ext>
            </a:extLst>
          </p:cNvPr>
          <p:cNvCxnSpPr>
            <a:cxnSpLocks noChangeShapeType="1"/>
            <a:stCxn id="67699" idx="0"/>
            <a:endCxn id="67690" idx="4"/>
          </p:cNvCxnSpPr>
          <p:nvPr/>
        </p:nvCxnSpPr>
        <p:spPr bwMode="auto">
          <a:xfrm flipH="1" flipV="1">
            <a:off x="7153275" y="3544888"/>
            <a:ext cx="3175" cy="1651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03" name="AutoShape 118">
            <a:extLst>
              <a:ext uri="{FF2B5EF4-FFF2-40B4-BE49-F238E27FC236}">
                <a16:creationId xmlns:a16="http://schemas.microsoft.com/office/drawing/2014/main" id="{69089BB1-9B5E-465E-AB74-816D9C18BADD}"/>
              </a:ext>
            </a:extLst>
          </p:cNvPr>
          <p:cNvCxnSpPr>
            <a:cxnSpLocks noChangeShapeType="1"/>
            <a:stCxn id="67699" idx="6"/>
            <a:endCxn id="67700" idx="2"/>
          </p:cNvCxnSpPr>
          <p:nvPr/>
        </p:nvCxnSpPr>
        <p:spPr bwMode="auto">
          <a:xfrm>
            <a:off x="7283450" y="3836988"/>
            <a:ext cx="254000" cy="0"/>
          </a:xfrm>
          <a:prstGeom prst="straightConnector1">
            <a:avLst/>
          </a:prstGeom>
          <a:noFill/>
          <a:ln w="15875">
            <a:solidFill>
              <a:schemeClr val="accent1"/>
            </a:solidFill>
            <a:prstDash val="dash"/>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04" name="Oval 119">
            <a:extLst>
              <a:ext uri="{FF2B5EF4-FFF2-40B4-BE49-F238E27FC236}">
                <a16:creationId xmlns:a16="http://schemas.microsoft.com/office/drawing/2014/main" id="{D6A7941D-45D8-4D7D-ABA2-E3F5D2D3AE9F}"/>
              </a:ext>
            </a:extLst>
          </p:cNvPr>
          <p:cNvSpPr>
            <a:spLocks noChangeArrowheads="1"/>
          </p:cNvSpPr>
          <p:nvPr/>
        </p:nvSpPr>
        <p:spPr bwMode="auto">
          <a:xfrm>
            <a:off x="63182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sp>
        <p:nvSpPr>
          <p:cNvPr id="67705" name="Oval 120">
            <a:extLst>
              <a:ext uri="{FF2B5EF4-FFF2-40B4-BE49-F238E27FC236}">
                <a16:creationId xmlns:a16="http://schemas.microsoft.com/office/drawing/2014/main" id="{E8309673-EED5-45BB-8DE3-9F233A9A49A4}"/>
              </a:ext>
            </a:extLst>
          </p:cNvPr>
          <p:cNvSpPr>
            <a:spLocks noChangeArrowheads="1"/>
          </p:cNvSpPr>
          <p:nvPr/>
        </p:nvSpPr>
        <p:spPr bwMode="auto">
          <a:xfrm>
            <a:off x="65468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06" name="AutoShape 121">
            <a:extLst>
              <a:ext uri="{FF2B5EF4-FFF2-40B4-BE49-F238E27FC236}">
                <a16:creationId xmlns:a16="http://schemas.microsoft.com/office/drawing/2014/main" id="{2C98581B-4C1B-4D83-A960-C9EBDED2878A}"/>
              </a:ext>
            </a:extLst>
          </p:cNvPr>
          <p:cNvCxnSpPr>
            <a:cxnSpLocks noChangeShapeType="1"/>
            <a:stCxn id="67704" idx="6"/>
            <a:endCxn id="67705" idx="2"/>
          </p:cNvCxnSpPr>
          <p:nvPr/>
        </p:nvCxnSpPr>
        <p:spPr bwMode="auto">
          <a:xfrm>
            <a:off x="63642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07" name="Oval 122">
            <a:extLst>
              <a:ext uri="{FF2B5EF4-FFF2-40B4-BE49-F238E27FC236}">
                <a16:creationId xmlns:a16="http://schemas.microsoft.com/office/drawing/2014/main" id="{A3C2BAAE-FB24-4821-8B74-EC4CCF21CAFB}"/>
              </a:ext>
            </a:extLst>
          </p:cNvPr>
          <p:cNvSpPr>
            <a:spLocks noChangeArrowheads="1"/>
          </p:cNvSpPr>
          <p:nvPr/>
        </p:nvSpPr>
        <p:spPr bwMode="auto">
          <a:xfrm>
            <a:off x="6210300" y="5097314"/>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67708" name="Oval 123">
            <a:extLst>
              <a:ext uri="{FF2B5EF4-FFF2-40B4-BE49-F238E27FC236}">
                <a16:creationId xmlns:a16="http://schemas.microsoft.com/office/drawing/2014/main" id="{CF8C668B-1472-4BEF-8A61-2DA4C0A7220C}"/>
              </a:ext>
            </a:extLst>
          </p:cNvPr>
          <p:cNvSpPr>
            <a:spLocks noChangeArrowheads="1"/>
          </p:cNvSpPr>
          <p:nvPr/>
        </p:nvSpPr>
        <p:spPr bwMode="auto">
          <a:xfrm>
            <a:off x="64547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709" name="Oval 124">
            <a:extLst>
              <a:ext uri="{FF2B5EF4-FFF2-40B4-BE49-F238E27FC236}">
                <a16:creationId xmlns:a16="http://schemas.microsoft.com/office/drawing/2014/main" id="{BF5728C4-C4B0-45CF-ADBE-B823F37269C3}"/>
              </a:ext>
            </a:extLst>
          </p:cNvPr>
          <p:cNvSpPr>
            <a:spLocks noChangeArrowheads="1"/>
          </p:cNvSpPr>
          <p:nvPr/>
        </p:nvSpPr>
        <p:spPr bwMode="auto">
          <a:xfrm>
            <a:off x="67754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10" name="AutoShape 125">
            <a:extLst>
              <a:ext uri="{FF2B5EF4-FFF2-40B4-BE49-F238E27FC236}">
                <a16:creationId xmlns:a16="http://schemas.microsoft.com/office/drawing/2014/main" id="{D983951E-8527-4ACD-95B3-CC53D4F2A49A}"/>
              </a:ext>
            </a:extLst>
          </p:cNvPr>
          <p:cNvCxnSpPr>
            <a:cxnSpLocks noChangeShapeType="1"/>
            <a:stCxn id="67705" idx="6"/>
            <a:endCxn id="67709" idx="2"/>
          </p:cNvCxnSpPr>
          <p:nvPr/>
        </p:nvCxnSpPr>
        <p:spPr bwMode="auto">
          <a:xfrm>
            <a:off x="65928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11" name="Oval 126">
            <a:extLst>
              <a:ext uri="{FF2B5EF4-FFF2-40B4-BE49-F238E27FC236}">
                <a16:creationId xmlns:a16="http://schemas.microsoft.com/office/drawing/2014/main" id="{C9EF51E0-66E9-4BEF-AD1A-7B8D3AEAC239}"/>
              </a:ext>
            </a:extLst>
          </p:cNvPr>
          <p:cNvSpPr>
            <a:spLocks noChangeArrowheads="1"/>
          </p:cNvSpPr>
          <p:nvPr/>
        </p:nvSpPr>
        <p:spPr bwMode="auto">
          <a:xfrm>
            <a:off x="66833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sp>
        <p:nvSpPr>
          <p:cNvPr id="67712" name="Oval 127">
            <a:extLst>
              <a:ext uri="{FF2B5EF4-FFF2-40B4-BE49-F238E27FC236}">
                <a16:creationId xmlns:a16="http://schemas.microsoft.com/office/drawing/2014/main" id="{CE93E529-7B7D-4A06-B47E-298E35B79CFD}"/>
              </a:ext>
            </a:extLst>
          </p:cNvPr>
          <p:cNvSpPr>
            <a:spLocks noChangeArrowheads="1"/>
          </p:cNvSpPr>
          <p:nvPr/>
        </p:nvSpPr>
        <p:spPr bwMode="auto">
          <a:xfrm>
            <a:off x="70040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13" name="AutoShape 128">
            <a:extLst>
              <a:ext uri="{FF2B5EF4-FFF2-40B4-BE49-F238E27FC236}">
                <a16:creationId xmlns:a16="http://schemas.microsoft.com/office/drawing/2014/main" id="{7680E759-6232-46EB-A74B-494A5645B06A}"/>
              </a:ext>
            </a:extLst>
          </p:cNvPr>
          <p:cNvCxnSpPr>
            <a:cxnSpLocks noChangeShapeType="1"/>
            <a:stCxn id="67709" idx="6"/>
            <a:endCxn id="67712" idx="2"/>
          </p:cNvCxnSpPr>
          <p:nvPr/>
        </p:nvCxnSpPr>
        <p:spPr bwMode="auto">
          <a:xfrm>
            <a:off x="68214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14" name="Oval 129">
            <a:extLst>
              <a:ext uri="{FF2B5EF4-FFF2-40B4-BE49-F238E27FC236}">
                <a16:creationId xmlns:a16="http://schemas.microsoft.com/office/drawing/2014/main" id="{4B3FAFDF-AB73-46CA-959D-B87F1CCEFFC9}"/>
              </a:ext>
            </a:extLst>
          </p:cNvPr>
          <p:cNvSpPr>
            <a:spLocks noChangeArrowheads="1"/>
          </p:cNvSpPr>
          <p:nvPr/>
        </p:nvSpPr>
        <p:spPr bwMode="auto">
          <a:xfrm>
            <a:off x="69119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sp>
        <p:nvSpPr>
          <p:cNvPr id="67715" name="Oval 130">
            <a:extLst>
              <a:ext uri="{FF2B5EF4-FFF2-40B4-BE49-F238E27FC236}">
                <a16:creationId xmlns:a16="http://schemas.microsoft.com/office/drawing/2014/main" id="{4E56B123-88F4-4564-AABB-40119B5CCF97}"/>
              </a:ext>
            </a:extLst>
          </p:cNvPr>
          <p:cNvSpPr>
            <a:spLocks noChangeArrowheads="1"/>
          </p:cNvSpPr>
          <p:nvPr/>
        </p:nvSpPr>
        <p:spPr bwMode="auto">
          <a:xfrm>
            <a:off x="72326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16" name="AutoShape 131">
            <a:extLst>
              <a:ext uri="{FF2B5EF4-FFF2-40B4-BE49-F238E27FC236}">
                <a16:creationId xmlns:a16="http://schemas.microsoft.com/office/drawing/2014/main" id="{E39F05C8-C4C4-48AA-86A5-C207F3F0C642}"/>
              </a:ext>
            </a:extLst>
          </p:cNvPr>
          <p:cNvCxnSpPr>
            <a:cxnSpLocks noChangeShapeType="1"/>
            <a:stCxn id="67712" idx="6"/>
            <a:endCxn id="67715" idx="2"/>
          </p:cNvCxnSpPr>
          <p:nvPr/>
        </p:nvCxnSpPr>
        <p:spPr bwMode="auto">
          <a:xfrm>
            <a:off x="70500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17" name="Oval 132">
            <a:extLst>
              <a:ext uri="{FF2B5EF4-FFF2-40B4-BE49-F238E27FC236}">
                <a16:creationId xmlns:a16="http://schemas.microsoft.com/office/drawing/2014/main" id="{D36AE30F-97B6-4DCD-A1E0-6EFC27BF2C50}"/>
              </a:ext>
            </a:extLst>
          </p:cNvPr>
          <p:cNvSpPr>
            <a:spLocks noChangeArrowheads="1"/>
          </p:cNvSpPr>
          <p:nvPr/>
        </p:nvSpPr>
        <p:spPr bwMode="auto">
          <a:xfrm>
            <a:off x="71405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718" name="Oval 133">
            <a:extLst>
              <a:ext uri="{FF2B5EF4-FFF2-40B4-BE49-F238E27FC236}">
                <a16:creationId xmlns:a16="http://schemas.microsoft.com/office/drawing/2014/main" id="{8AE40341-EC1C-4579-97AD-F3237898CDEC}"/>
              </a:ext>
            </a:extLst>
          </p:cNvPr>
          <p:cNvSpPr>
            <a:spLocks noChangeArrowheads="1"/>
          </p:cNvSpPr>
          <p:nvPr/>
        </p:nvSpPr>
        <p:spPr bwMode="auto">
          <a:xfrm>
            <a:off x="74612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19" name="AutoShape 134">
            <a:extLst>
              <a:ext uri="{FF2B5EF4-FFF2-40B4-BE49-F238E27FC236}">
                <a16:creationId xmlns:a16="http://schemas.microsoft.com/office/drawing/2014/main" id="{F7DD16A4-ECBF-4E44-AA7E-767A4C6D8460}"/>
              </a:ext>
            </a:extLst>
          </p:cNvPr>
          <p:cNvCxnSpPr>
            <a:cxnSpLocks noChangeShapeType="1"/>
            <a:stCxn id="67715" idx="6"/>
            <a:endCxn id="67718" idx="2"/>
          </p:cNvCxnSpPr>
          <p:nvPr/>
        </p:nvCxnSpPr>
        <p:spPr bwMode="auto">
          <a:xfrm>
            <a:off x="72786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20" name="Oval 135">
            <a:extLst>
              <a:ext uri="{FF2B5EF4-FFF2-40B4-BE49-F238E27FC236}">
                <a16:creationId xmlns:a16="http://schemas.microsoft.com/office/drawing/2014/main" id="{2D243C36-433C-4A6B-A943-DF710B1F2A7A}"/>
              </a:ext>
            </a:extLst>
          </p:cNvPr>
          <p:cNvSpPr>
            <a:spLocks noChangeArrowheads="1"/>
          </p:cNvSpPr>
          <p:nvPr/>
        </p:nvSpPr>
        <p:spPr bwMode="auto">
          <a:xfrm>
            <a:off x="73691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721" name="Oval 136">
            <a:extLst>
              <a:ext uri="{FF2B5EF4-FFF2-40B4-BE49-F238E27FC236}">
                <a16:creationId xmlns:a16="http://schemas.microsoft.com/office/drawing/2014/main" id="{2D37BDCE-FA38-48DC-880D-BBBC92D5BFE7}"/>
              </a:ext>
            </a:extLst>
          </p:cNvPr>
          <p:cNvSpPr>
            <a:spLocks noChangeArrowheads="1"/>
          </p:cNvSpPr>
          <p:nvPr/>
        </p:nvSpPr>
        <p:spPr bwMode="auto">
          <a:xfrm>
            <a:off x="76898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22" name="AutoShape 137">
            <a:extLst>
              <a:ext uri="{FF2B5EF4-FFF2-40B4-BE49-F238E27FC236}">
                <a16:creationId xmlns:a16="http://schemas.microsoft.com/office/drawing/2014/main" id="{C1380AD3-B63A-4C2D-AEAB-09CD9FE62D77}"/>
              </a:ext>
            </a:extLst>
          </p:cNvPr>
          <p:cNvCxnSpPr>
            <a:cxnSpLocks noChangeShapeType="1"/>
            <a:stCxn id="67718" idx="6"/>
            <a:endCxn id="67721" idx="2"/>
          </p:cNvCxnSpPr>
          <p:nvPr/>
        </p:nvCxnSpPr>
        <p:spPr bwMode="auto">
          <a:xfrm>
            <a:off x="75072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23" name="Oval 138">
            <a:extLst>
              <a:ext uri="{FF2B5EF4-FFF2-40B4-BE49-F238E27FC236}">
                <a16:creationId xmlns:a16="http://schemas.microsoft.com/office/drawing/2014/main" id="{8E28A528-E279-4ADA-B7A8-37F0D90EA3D1}"/>
              </a:ext>
            </a:extLst>
          </p:cNvPr>
          <p:cNvSpPr>
            <a:spLocks noChangeArrowheads="1"/>
          </p:cNvSpPr>
          <p:nvPr/>
        </p:nvSpPr>
        <p:spPr bwMode="auto">
          <a:xfrm>
            <a:off x="75977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sp>
        <p:nvSpPr>
          <p:cNvPr id="67724" name="Oval 139">
            <a:extLst>
              <a:ext uri="{FF2B5EF4-FFF2-40B4-BE49-F238E27FC236}">
                <a16:creationId xmlns:a16="http://schemas.microsoft.com/office/drawing/2014/main" id="{B24C1BB3-D78D-449F-A7A0-CA6E0B9BB639}"/>
              </a:ext>
            </a:extLst>
          </p:cNvPr>
          <p:cNvSpPr>
            <a:spLocks noChangeArrowheads="1"/>
          </p:cNvSpPr>
          <p:nvPr/>
        </p:nvSpPr>
        <p:spPr bwMode="auto">
          <a:xfrm>
            <a:off x="79184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25" name="AutoShape 140">
            <a:extLst>
              <a:ext uri="{FF2B5EF4-FFF2-40B4-BE49-F238E27FC236}">
                <a16:creationId xmlns:a16="http://schemas.microsoft.com/office/drawing/2014/main" id="{771D8FCC-B4ED-4DF0-BFF3-6CF3ACF42E38}"/>
              </a:ext>
            </a:extLst>
          </p:cNvPr>
          <p:cNvCxnSpPr>
            <a:cxnSpLocks noChangeShapeType="1"/>
            <a:stCxn id="67721" idx="6"/>
            <a:endCxn id="67724" idx="2"/>
          </p:cNvCxnSpPr>
          <p:nvPr/>
        </p:nvCxnSpPr>
        <p:spPr bwMode="auto">
          <a:xfrm>
            <a:off x="77358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26" name="Oval 141">
            <a:extLst>
              <a:ext uri="{FF2B5EF4-FFF2-40B4-BE49-F238E27FC236}">
                <a16:creationId xmlns:a16="http://schemas.microsoft.com/office/drawing/2014/main" id="{AA6E07CA-4C4A-4C1B-BF49-3862C6978126}"/>
              </a:ext>
            </a:extLst>
          </p:cNvPr>
          <p:cNvSpPr>
            <a:spLocks noChangeArrowheads="1"/>
          </p:cNvSpPr>
          <p:nvPr/>
        </p:nvSpPr>
        <p:spPr bwMode="auto">
          <a:xfrm>
            <a:off x="78263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sp>
        <p:nvSpPr>
          <p:cNvPr id="67727" name="Oval 142">
            <a:extLst>
              <a:ext uri="{FF2B5EF4-FFF2-40B4-BE49-F238E27FC236}">
                <a16:creationId xmlns:a16="http://schemas.microsoft.com/office/drawing/2014/main" id="{7D430A8B-980D-45F6-A560-B088A111B46D}"/>
              </a:ext>
            </a:extLst>
          </p:cNvPr>
          <p:cNvSpPr>
            <a:spLocks noChangeArrowheads="1"/>
          </p:cNvSpPr>
          <p:nvPr/>
        </p:nvSpPr>
        <p:spPr bwMode="auto">
          <a:xfrm>
            <a:off x="81470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28" name="AutoShape 143">
            <a:extLst>
              <a:ext uri="{FF2B5EF4-FFF2-40B4-BE49-F238E27FC236}">
                <a16:creationId xmlns:a16="http://schemas.microsoft.com/office/drawing/2014/main" id="{6E43AC6F-7FB4-4988-9843-A7D409692952}"/>
              </a:ext>
            </a:extLst>
          </p:cNvPr>
          <p:cNvCxnSpPr>
            <a:cxnSpLocks noChangeShapeType="1"/>
            <a:stCxn id="67724" idx="6"/>
            <a:endCxn id="67727" idx="2"/>
          </p:cNvCxnSpPr>
          <p:nvPr/>
        </p:nvCxnSpPr>
        <p:spPr bwMode="auto">
          <a:xfrm>
            <a:off x="79644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29" name="Oval 144">
            <a:extLst>
              <a:ext uri="{FF2B5EF4-FFF2-40B4-BE49-F238E27FC236}">
                <a16:creationId xmlns:a16="http://schemas.microsoft.com/office/drawing/2014/main" id="{D0128CCD-DA09-4834-833A-364F24F1EFE1}"/>
              </a:ext>
            </a:extLst>
          </p:cNvPr>
          <p:cNvSpPr>
            <a:spLocks noChangeArrowheads="1"/>
          </p:cNvSpPr>
          <p:nvPr/>
        </p:nvSpPr>
        <p:spPr bwMode="auto">
          <a:xfrm>
            <a:off x="80549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67730" name="Oval 145">
            <a:extLst>
              <a:ext uri="{FF2B5EF4-FFF2-40B4-BE49-F238E27FC236}">
                <a16:creationId xmlns:a16="http://schemas.microsoft.com/office/drawing/2014/main" id="{74ABC547-57B3-4EDD-B4A4-EC4C82896D12}"/>
              </a:ext>
            </a:extLst>
          </p:cNvPr>
          <p:cNvSpPr>
            <a:spLocks noChangeArrowheads="1"/>
          </p:cNvSpPr>
          <p:nvPr/>
        </p:nvSpPr>
        <p:spPr bwMode="auto">
          <a:xfrm>
            <a:off x="8375650" y="5013177"/>
            <a:ext cx="46038" cy="46037"/>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31" name="AutoShape 146">
            <a:extLst>
              <a:ext uri="{FF2B5EF4-FFF2-40B4-BE49-F238E27FC236}">
                <a16:creationId xmlns:a16="http://schemas.microsoft.com/office/drawing/2014/main" id="{A46AF0C8-9A92-414A-B8D8-65E049AA8917}"/>
              </a:ext>
            </a:extLst>
          </p:cNvPr>
          <p:cNvCxnSpPr>
            <a:cxnSpLocks noChangeShapeType="1"/>
            <a:stCxn id="67727" idx="6"/>
            <a:endCxn id="67730" idx="2"/>
          </p:cNvCxnSpPr>
          <p:nvPr/>
        </p:nvCxnSpPr>
        <p:spPr bwMode="auto">
          <a:xfrm>
            <a:off x="8193088" y="5036989"/>
            <a:ext cx="182562"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32" name="Oval 147">
            <a:extLst>
              <a:ext uri="{FF2B5EF4-FFF2-40B4-BE49-F238E27FC236}">
                <a16:creationId xmlns:a16="http://schemas.microsoft.com/office/drawing/2014/main" id="{491B61AF-8BD2-4A66-85AD-4A7772C4487C}"/>
              </a:ext>
            </a:extLst>
          </p:cNvPr>
          <p:cNvSpPr>
            <a:spLocks noChangeArrowheads="1"/>
          </p:cNvSpPr>
          <p:nvPr/>
        </p:nvSpPr>
        <p:spPr bwMode="auto">
          <a:xfrm>
            <a:off x="8283575" y="5089377"/>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U</a:t>
            </a:r>
          </a:p>
        </p:txBody>
      </p:sp>
      <p:sp>
        <p:nvSpPr>
          <p:cNvPr id="67733" name="Rectangle 148">
            <a:extLst>
              <a:ext uri="{FF2B5EF4-FFF2-40B4-BE49-F238E27FC236}">
                <a16:creationId xmlns:a16="http://schemas.microsoft.com/office/drawing/2014/main" id="{9D0B9238-C172-4F0E-AE1A-9A0C0CCF32AD}"/>
              </a:ext>
            </a:extLst>
          </p:cNvPr>
          <p:cNvSpPr>
            <a:spLocks noChangeArrowheads="1"/>
          </p:cNvSpPr>
          <p:nvPr/>
        </p:nvSpPr>
        <p:spPr bwMode="auto">
          <a:xfrm>
            <a:off x="4161128" y="5658578"/>
            <a:ext cx="1109278"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800">
                <a:solidFill>
                  <a:schemeClr val="accent1"/>
                </a:solidFill>
                <a:latin typeface="Comic Sans MS" panose="030F0702030302020204" pitchFamily="66" charset="0"/>
              </a:rPr>
              <a:t>尖的转弯</a:t>
            </a:r>
            <a:endParaRPr lang="en-US" altLang="zh-CN" sz="1800">
              <a:solidFill>
                <a:schemeClr val="accent1"/>
              </a:solidFill>
              <a:latin typeface="Comic Sans MS" panose="030F0702030302020204" pitchFamily="66" charset="0"/>
            </a:endParaRPr>
          </a:p>
        </p:txBody>
      </p:sp>
      <p:sp>
        <p:nvSpPr>
          <p:cNvPr id="67734" name="Rectangle 149">
            <a:extLst>
              <a:ext uri="{FF2B5EF4-FFF2-40B4-BE49-F238E27FC236}">
                <a16:creationId xmlns:a16="http://schemas.microsoft.com/office/drawing/2014/main" id="{0EA5375E-84E3-4843-AC62-D60D04B093F8}"/>
              </a:ext>
            </a:extLst>
          </p:cNvPr>
          <p:cNvSpPr>
            <a:spLocks noChangeArrowheads="1"/>
          </p:cNvSpPr>
          <p:nvPr/>
        </p:nvSpPr>
        <p:spPr bwMode="auto">
          <a:xfrm>
            <a:off x="7071016" y="5658578"/>
            <a:ext cx="64761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800">
                <a:solidFill>
                  <a:schemeClr val="accent1"/>
                </a:solidFill>
                <a:latin typeface="Comic Sans MS" panose="030F0702030302020204" pitchFamily="66" charset="0"/>
              </a:rPr>
              <a:t>交叉</a:t>
            </a:r>
          </a:p>
        </p:txBody>
      </p:sp>
      <p:sp>
        <p:nvSpPr>
          <p:cNvPr id="67735" name="Rectangle 150">
            <a:extLst>
              <a:ext uri="{FF2B5EF4-FFF2-40B4-BE49-F238E27FC236}">
                <a16:creationId xmlns:a16="http://schemas.microsoft.com/office/drawing/2014/main" id="{69C720AF-96E2-4A0A-AB2D-E31517C4CD9E}"/>
              </a:ext>
            </a:extLst>
          </p:cNvPr>
          <p:cNvSpPr>
            <a:spLocks noChangeArrowheads="1"/>
          </p:cNvSpPr>
          <p:nvPr/>
        </p:nvSpPr>
        <p:spPr bwMode="auto">
          <a:xfrm>
            <a:off x="2035466" y="5672865"/>
            <a:ext cx="43281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dirty="0">
                <a:solidFill>
                  <a:srgbClr val="006600"/>
                </a:solidFill>
                <a:latin typeface="Comic Sans MS" panose="030F0702030302020204" pitchFamily="66" charset="0"/>
              </a:rPr>
              <a:t>ok</a:t>
            </a:r>
          </a:p>
        </p:txBody>
      </p:sp>
      <p:sp>
        <p:nvSpPr>
          <p:cNvPr id="67736" name="Line 151">
            <a:extLst>
              <a:ext uri="{FF2B5EF4-FFF2-40B4-BE49-F238E27FC236}">
                <a16:creationId xmlns:a16="http://schemas.microsoft.com/office/drawing/2014/main" id="{1E2C3DA7-E65B-40C4-A5A0-23865675BCDA}"/>
              </a:ext>
            </a:extLst>
          </p:cNvPr>
          <p:cNvSpPr>
            <a:spLocks noChangeShapeType="1"/>
          </p:cNvSpPr>
          <p:nvPr/>
        </p:nvSpPr>
        <p:spPr bwMode="auto">
          <a:xfrm>
            <a:off x="4235450" y="5475139"/>
            <a:ext cx="1022350" cy="0"/>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sz="2400"/>
          </a:p>
        </p:txBody>
      </p:sp>
      <p:sp>
        <p:nvSpPr>
          <p:cNvPr id="67737" name="Oval 152">
            <a:extLst>
              <a:ext uri="{FF2B5EF4-FFF2-40B4-BE49-F238E27FC236}">
                <a16:creationId xmlns:a16="http://schemas.microsoft.com/office/drawing/2014/main" id="{F58DA326-58D4-42D3-86BB-11A35F79EFFB}"/>
              </a:ext>
            </a:extLst>
          </p:cNvPr>
          <p:cNvSpPr>
            <a:spLocks noChangeArrowheads="1"/>
          </p:cNvSpPr>
          <p:nvPr/>
        </p:nvSpPr>
        <p:spPr bwMode="auto">
          <a:xfrm>
            <a:off x="4597400" y="2058988"/>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cxnSp>
        <p:nvCxnSpPr>
          <p:cNvPr id="67738" name="AutoShape 153">
            <a:extLst>
              <a:ext uri="{FF2B5EF4-FFF2-40B4-BE49-F238E27FC236}">
                <a16:creationId xmlns:a16="http://schemas.microsoft.com/office/drawing/2014/main" id="{BD1FD1F8-1216-4A25-B626-0CBE8D7C677E}"/>
              </a:ext>
            </a:extLst>
          </p:cNvPr>
          <p:cNvCxnSpPr>
            <a:cxnSpLocks noChangeShapeType="1"/>
            <a:stCxn id="67737" idx="3"/>
            <a:endCxn id="67642" idx="7"/>
          </p:cNvCxnSpPr>
          <p:nvPr/>
        </p:nvCxnSpPr>
        <p:spPr bwMode="auto">
          <a:xfrm flipH="1">
            <a:off x="4459288" y="2276475"/>
            <a:ext cx="174625" cy="1746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39" name="Oval 154">
            <a:extLst>
              <a:ext uri="{FF2B5EF4-FFF2-40B4-BE49-F238E27FC236}">
                <a16:creationId xmlns:a16="http://schemas.microsoft.com/office/drawing/2014/main" id="{D98495FB-61DD-462F-8AD5-2AE077730A60}"/>
              </a:ext>
            </a:extLst>
          </p:cNvPr>
          <p:cNvSpPr>
            <a:spLocks noChangeArrowheads="1"/>
          </p:cNvSpPr>
          <p:nvPr/>
        </p:nvSpPr>
        <p:spPr bwMode="auto">
          <a:xfrm>
            <a:off x="4724400" y="5014764"/>
            <a:ext cx="46038" cy="46038"/>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67740" name="AutoShape 155">
            <a:extLst>
              <a:ext uri="{FF2B5EF4-FFF2-40B4-BE49-F238E27FC236}">
                <a16:creationId xmlns:a16="http://schemas.microsoft.com/office/drawing/2014/main" id="{495FF892-AD01-47AD-B95E-69DAB3E4AE46}"/>
              </a:ext>
            </a:extLst>
          </p:cNvPr>
          <p:cNvCxnSpPr>
            <a:cxnSpLocks noChangeShapeType="1"/>
            <a:stCxn id="67667" idx="6"/>
            <a:endCxn id="67739" idx="2"/>
          </p:cNvCxnSpPr>
          <p:nvPr/>
        </p:nvCxnSpPr>
        <p:spPr bwMode="auto">
          <a:xfrm>
            <a:off x="4532313" y="5036989"/>
            <a:ext cx="192087" cy="1588"/>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41" name="Oval 156">
            <a:extLst>
              <a:ext uri="{FF2B5EF4-FFF2-40B4-BE49-F238E27FC236}">
                <a16:creationId xmlns:a16="http://schemas.microsoft.com/office/drawing/2014/main" id="{825BD83A-DD94-4835-9294-3D6A0BE29FA2}"/>
              </a:ext>
            </a:extLst>
          </p:cNvPr>
          <p:cNvSpPr>
            <a:spLocks noChangeArrowheads="1"/>
          </p:cNvSpPr>
          <p:nvPr/>
        </p:nvSpPr>
        <p:spPr bwMode="auto">
          <a:xfrm>
            <a:off x="4846638" y="5090964"/>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67742" name="Rectangle 157">
            <a:extLst>
              <a:ext uri="{FF2B5EF4-FFF2-40B4-BE49-F238E27FC236}">
                <a16:creationId xmlns:a16="http://schemas.microsoft.com/office/drawing/2014/main" id="{71DD73A2-8A4B-4914-80E6-9AB1FD3E969A}"/>
              </a:ext>
            </a:extLst>
          </p:cNvPr>
          <p:cNvSpPr>
            <a:spLocks noChangeArrowheads="1"/>
          </p:cNvSpPr>
          <p:nvPr/>
        </p:nvSpPr>
        <p:spPr bwMode="auto">
          <a:xfrm>
            <a:off x="4549775" y="5343184"/>
            <a:ext cx="357277" cy="3391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tIns="46038" rIns="73152"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dirty="0">
                <a:latin typeface="Comic Sans MS" panose="030F0702030302020204" pitchFamily="66" charset="0"/>
                <a:sym typeface="Symbol" panose="05050102010706020507" pitchFamily="18" charset="2"/>
              </a:rPr>
              <a:t>4</a:t>
            </a:r>
            <a:endParaRPr lang="zh-CN" altLang="en-US" sz="1600" dirty="0">
              <a:latin typeface="Comic Sans MS" panose="030F0702030302020204" pitchFamily="66" charset="0"/>
            </a:endParaRPr>
          </a:p>
        </p:txBody>
      </p:sp>
      <p:cxnSp>
        <p:nvCxnSpPr>
          <p:cNvPr id="67743" name="AutoShape 158">
            <a:extLst>
              <a:ext uri="{FF2B5EF4-FFF2-40B4-BE49-F238E27FC236}">
                <a16:creationId xmlns:a16="http://schemas.microsoft.com/office/drawing/2014/main" id="{33216702-F1F3-448F-99BC-44D6E4AD2312}"/>
              </a:ext>
            </a:extLst>
          </p:cNvPr>
          <p:cNvCxnSpPr>
            <a:cxnSpLocks noChangeShapeType="1"/>
            <a:stCxn id="67612" idx="0"/>
            <a:endCxn id="67638" idx="0"/>
          </p:cNvCxnSpPr>
          <p:nvPr/>
        </p:nvCxnSpPr>
        <p:spPr bwMode="auto">
          <a:xfrm rot="5400000" flipV="1">
            <a:off x="2150269" y="3985271"/>
            <a:ext cx="1587" cy="2057400"/>
          </a:xfrm>
          <a:prstGeom prst="bentConnector3">
            <a:avLst>
              <a:gd name="adj1" fmla="val -30900005"/>
            </a:avLst>
          </a:prstGeom>
          <a:noFill/>
          <a:ln w="9525">
            <a:solidFill>
              <a:schemeClr val="tx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44" name="AutoShape 159">
            <a:extLst>
              <a:ext uri="{FF2B5EF4-FFF2-40B4-BE49-F238E27FC236}">
                <a16:creationId xmlns:a16="http://schemas.microsoft.com/office/drawing/2014/main" id="{062CAAB1-6EE7-418A-973A-1B17411C2154}"/>
              </a:ext>
            </a:extLst>
          </p:cNvPr>
          <p:cNvCxnSpPr>
            <a:cxnSpLocks noChangeShapeType="1"/>
            <a:stCxn id="67613" idx="0"/>
            <a:endCxn id="67635" idx="0"/>
          </p:cNvCxnSpPr>
          <p:nvPr/>
        </p:nvCxnSpPr>
        <p:spPr bwMode="auto">
          <a:xfrm rot="5400000" flipV="1">
            <a:off x="2150269" y="4213871"/>
            <a:ext cx="1587" cy="1600200"/>
          </a:xfrm>
          <a:prstGeom prst="bentConnector3">
            <a:avLst>
              <a:gd name="adj1" fmla="val -22400005"/>
            </a:avLst>
          </a:prstGeom>
          <a:noFill/>
          <a:ln w="9525">
            <a:solidFill>
              <a:schemeClr val="tx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45" name="AutoShape 160">
            <a:extLst>
              <a:ext uri="{FF2B5EF4-FFF2-40B4-BE49-F238E27FC236}">
                <a16:creationId xmlns:a16="http://schemas.microsoft.com/office/drawing/2014/main" id="{972705C3-BD61-4C33-80FA-74AADDFEB4D1}"/>
              </a:ext>
            </a:extLst>
          </p:cNvPr>
          <p:cNvCxnSpPr>
            <a:cxnSpLocks noChangeShapeType="1"/>
            <a:stCxn id="67617" idx="0"/>
            <a:endCxn id="67632" idx="0"/>
          </p:cNvCxnSpPr>
          <p:nvPr/>
        </p:nvCxnSpPr>
        <p:spPr bwMode="auto">
          <a:xfrm rot="5400000" flipV="1">
            <a:off x="2150269" y="4442471"/>
            <a:ext cx="1587" cy="1143000"/>
          </a:xfrm>
          <a:prstGeom prst="bentConnector3">
            <a:avLst>
              <a:gd name="adj1" fmla="val -12400005"/>
            </a:avLst>
          </a:prstGeom>
          <a:noFill/>
          <a:ln w="9525">
            <a:solidFill>
              <a:schemeClr val="tx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46" name="AutoShape 161">
            <a:extLst>
              <a:ext uri="{FF2B5EF4-FFF2-40B4-BE49-F238E27FC236}">
                <a16:creationId xmlns:a16="http://schemas.microsoft.com/office/drawing/2014/main" id="{3465920A-C47E-47C9-AA56-1A1DB6C70304}"/>
              </a:ext>
            </a:extLst>
          </p:cNvPr>
          <p:cNvCxnSpPr>
            <a:cxnSpLocks noChangeShapeType="1"/>
            <a:stCxn id="67659" idx="0"/>
            <a:endCxn id="67679" idx="0"/>
          </p:cNvCxnSpPr>
          <p:nvPr/>
        </p:nvCxnSpPr>
        <p:spPr bwMode="auto">
          <a:xfrm rot="5400000" flipV="1">
            <a:off x="4750594" y="4086871"/>
            <a:ext cx="1587" cy="1854200"/>
          </a:xfrm>
          <a:prstGeom prst="bentConnector3">
            <a:avLst>
              <a:gd name="adj1" fmla="val -30000005"/>
            </a:avLst>
          </a:prstGeom>
          <a:noFill/>
          <a:ln w="9525">
            <a:solidFill>
              <a:schemeClr val="tx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47" name="AutoShape 162">
            <a:extLst>
              <a:ext uri="{FF2B5EF4-FFF2-40B4-BE49-F238E27FC236}">
                <a16:creationId xmlns:a16="http://schemas.microsoft.com/office/drawing/2014/main" id="{1C625A41-49F9-4883-991B-8445970AC9D7}"/>
              </a:ext>
            </a:extLst>
          </p:cNvPr>
          <p:cNvCxnSpPr>
            <a:cxnSpLocks noChangeShapeType="1"/>
            <a:stCxn id="67660" idx="0"/>
            <a:endCxn id="67676" idx="0"/>
          </p:cNvCxnSpPr>
          <p:nvPr/>
        </p:nvCxnSpPr>
        <p:spPr bwMode="auto">
          <a:xfrm rot="5400000" flipV="1">
            <a:off x="4750594" y="4315471"/>
            <a:ext cx="1587" cy="1397000"/>
          </a:xfrm>
          <a:prstGeom prst="bentConnector3">
            <a:avLst>
              <a:gd name="adj1" fmla="val -21300005"/>
            </a:avLst>
          </a:prstGeom>
          <a:noFill/>
          <a:ln w="9525">
            <a:solidFill>
              <a:schemeClr val="tx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48" name="AutoShape 163">
            <a:extLst>
              <a:ext uri="{FF2B5EF4-FFF2-40B4-BE49-F238E27FC236}">
                <a16:creationId xmlns:a16="http://schemas.microsoft.com/office/drawing/2014/main" id="{EB221E5C-D0A3-4C61-A4F9-E36C01DA21B7}"/>
              </a:ext>
            </a:extLst>
          </p:cNvPr>
          <p:cNvCxnSpPr>
            <a:cxnSpLocks noChangeShapeType="1"/>
            <a:stCxn id="67664" idx="0"/>
            <a:endCxn id="67673" idx="0"/>
          </p:cNvCxnSpPr>
          <p:nvPr/>
        </p:nvCxnSpPr>
        <p:spPr bwMode="auto">
          <a:xfrm rot="5400000" flipV="1">
            <a:off x="4750594" y="4544071"/>
            <a:ext cx="1587" cy="939800"/>
          </a:xfrm>
          <a:prstGeom prst="bentConnector3">
            <a:avLst>
              <a:gd name="adj1" fmla="val -12100005"/>
            </a:avLst>
          </a:prstGeom>
          <a:noFill/>
          <a:ln w="25400">
            <a:solidFill>
              <a:schemeClr val="accent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49" name="AutoShape 164">
            <a:extLst>
              <a:ext uri="{FF2B5EF4-FFF2-40B4-BE49-F238E27FC236}">
                <a16:creationId xmlns:a16="http://schemas.microsoft.com/office/drawing/2014/main" id="{7DE625D6-AC44-4DE7-910A-7F5E847185AE}"/>
              </a:ext>
            </a:extLst>
          </p:cNvPr>
          <p:cNvCxnSpPr>
            <a:cxnSpLocks noChangeShapeType="1"/>
            <a:stCxn id="67704" idx="0"/>
            <a:endCxn id="67730" idx="0"/>
          </p:cNvCxnSpPr>
          <p:nvPr/>
        </p:nvCxnSpPr>
        <p:spPr bwMode="auto">
          <a:xfrm rot="5400000" flipV="1">
            <a:off x="7369969" y="3985271"/>
            <a:ext cx="1587" cy="2057400"/>
          </a:xfrm>
          <a:prstGeom prst="bentConnector3">
            <a:avLst>
              <a:gd name="adj1" fmla="val -29400005"/>
            </a:avLst>
          </a:prstGeom>
          <a:noFill/>
          <a:ln w="9525">
            <a:solidFill>
              <a:schemeClr val="tx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50" name="AutoShape 165">
            <a:extLst>
              <a:ext uri="{FF2B5EF4-FFF2-40B4-BE49-F238E27FC236}">
                <a16:creationId xmlns:a16="http://schemas.microsoft.com/office/drawing/2014/main" id="{EAA891F3-464E-4928-BB1D-979045ADB7BC}"/>
              </a:ext>
            </a:extLst>
          </p:cNvPr>
          <p:cNvCxnSpPr>
            <a:cxnSpLocks noChangeShapeType="1"/>
            <a:stCxn id="67705" idx="0"/>
            <a:endCxn id="67724" idx="0"/>
          </p:cNvCxnSpPr>
          <p:nvPr/>
        </p:nvCxnSpPr>
        <p:spPr bwMode="auto">
          <a:xfrm rot="5400000" flipV="1">
            <a:off x="7255669" y="4328171"/>
            <a:ext cx="1587" cy="1371600"/>
          </a:xfrm>
          <a:prstGeom prst="bentConnector3">
            <a:avLst>
              <a:gd name="adj1" fmla="val -19500005"/>
            </a:avLst>
          </a:prstGeom>
          <a:noFill/>
          <a:ln w="25400">
            <a:solidFill>
              <a:schemeClr val="accent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751" name="AutoShape 166">
            <a:extLst>
              <a:ext uri="{FF2B5EF4-FFF2-40B4-BE49-F238E27FC236}">
                <a16:creationId xmlns:a16="http://schemas.microsoft.com/office/drawing/2014/main" id="{9BF542AD-E0E5-4380-BF41-8AF0B3F3BF81}"/>
              </a:ext>
            </a:extLst>
          </p:cNvPr>
          <p:cNvCxnSpPr>
            <a:cxnSpLocks noChangeShapeType="1"/>
            <a:stCxn id="67709" idx="1"/>
            <a:endCxn id="67727" idx="0"/>
          </p:cNvCxnSpPr>
          <p:nvPr/>
        </p:nvCxnSpPr>
        <p:spPr bwMode="auto">
          <a:xfrm rot="-5400000">
            <a:off x="7473157" y="4321820"/>
            <a:ext cx="6350" cy="1389063"/>
          </a:xfrm>
          <a:prstGeom prst="bentConnector3">
            <a:avLst>
              <a:gd name="adj1" fmla="val 2849995"/>
            </a:avLst>
          </a:prstGeom>
          <a:noFill/>
          <a:ln w="25400">
            <a:solidFill>
              <a:schemeClr val="accent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7752" name="Rectangle 167">
            <a:extLst>
              <a:ext uri="{FF2B5EF4-FFF2-40B4-BE49-F238E27FC236}">
                <a16:creationId xmlns:a16="http://schemas.microsoft.com/office/drawing/2014/main" id="{B9496D10-27D2-4F15-A0F5-599A5C64E044}"/>
              </a:ext>
            </a:extLst>
          </p:cNvPr>
          <p:cNvSpPr>
            <a:spLocks noChangeArrowheads="1"/>
          </p:cNvSpPr>
          <p:nvPr/>
        </p:nvSpPr>
        <p:spPr bwMode="auto">
          <a:xfrm>
            <a:off x="2362200" y="4132263"/>
            <a:ext cx="127759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2000">
                <a:latin typeface="Comic Sans MS" panose="030F0702030302020204" pitchFamily="66" charset="0"/>
              </a:rPr>
              <a:t>base pair</a:t>
            </a:r>
          </a:p>
        </p:txBody>
      </p:sp>
      <p:sp>
        <p:nvSpPr>
          <p:cNvPr id="67753" name="Line 168">
            <a:extLst>
              <a:ext uri="{FF2B5EF4-FFF2-40B4-BE49-F238E27FC236}">
                <a16:creationId xmlns:a16="http://schemas.microsoft.com/office/drawing/2014/main" id="{B8FC7DC5-D209-4732-853C-D60AC4120D41}"/>
              </a:ext>
            </a:extLst>
          </p:cNvPr>
          <p:cNvSpPr>
            <a:spLocks noChangeShapeType="1"/>
          </p:cNvSpPr>
          <p:nvPr/>
        </p:nvSpPr>
        <p:spPr bwMode="auto">
          <a:xfrm flipH="1" flipV="1">
            <a:off x="2206625" y="3979863"/>
            <a:ext cx="133350" cy="212725"/>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sz="3200"/>
          </a:p>
        </p:txBody>
      </p:sp>
      <p:sp>
        <p:nvSpPr>
          <p:cNvPr id="67754" name="Rectangle 169">
            <a:extLst>
              <a:ext uri="{FF2B5EF4-FFF2-40B4-BE49-F238E27FC236}">
                <a16:creationId xmlns:a16="http://schemas.microsoft.com/office/drawing/2014/main" id="{863057FD-2991-4D4E-926A-71125CD19BD9}"/>
              </a:ext>
            </a:extLst>
          </p:cNvPr>
          <p:cNvSpPr>
            <a:spLocks noChangeArrowheads="1"/>
          </p:cNvSpPr>
          <p:nvPr/>
        </p:nvSpPr>
        <p:spPr bwMode="auto">
          <a:xfrm>
            <a:off x="984250" y="1121569"/>
            <a:ext cx="1670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2800" dirty="0"/>
              <a:t>Examples</a:t>
            </a:r>
            <a:endParaRPr lang="zh-CN" altLang="en-US" sz="28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灯片编号占位符 5">
            <a:extLst>
              <a:ext uri="{FF2B5EF4-FFF2-40B4-BE49-F238E27FC236}">
                <a16:creationId xmlns:a16="http://schemas.microsoft.com/office/drawing/2014/main" id="{1CE300FC-02EC-474F-BFDD-2AF1077B952C}"/>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817A396-13D4-43FF-8373-9007D0FA5483}" type="slidenum">
              <a:rPr kumimoji="0" lang="zh-CN" altLang="en-US" sz="1400" smtClean="0"/>
              <a:pPr>
                <a:spcBef>
                  <a:spcPct val="0"/>
                </a:spcBef>
                <a:buClrTx/>
                <a:buSzTx/>
                <a:buFontTx/>
                <a:buNone/>
              </a:pPr>
              <a:t>152</a:t>
            </a:fld>
            <a:endParaRPr kumimoji="0" lang="en-US" altLang="zh-CN" sz="1400"/>
          </a:p>
        </p:txBody>
      </p:sp>
      <p:sp>
        <p:nvSpPr>
          <p:cNvPr id="68611" name="Rectangle 2">
            <a:extLst>
              <a:ext uri="{FF2B5EF4-FFF2-40B4-BE49-F238E27FC236}">
                <a16:creationId xmlns:a16="http://schemas.microsoft.com/office/drawing/2014/main" id="{80C9CDCB-9323-48FA-829F-5CB4A2528D69}"/>
              </a:ext>
            </a:extLst>
          </p:cNvPr>
          <p:cNvSpPr>
            <a:spLocks noGrp="1" noChangeArrowheads="1"/>
          </p:cNvSpPr>
          <p:nvPr>
            <p:ph type="title" idx="4294967295"/>
          </p:nvPr>
        </p:nvSpPr>
        <p:spPr>
          <a:xfrm>
            <a:off x="539552" y="148492"/>
            <a:ext cx="7886700" cy="1325563"/>
          </a:xfrm>
        </p:spPr>
        <p:txBody>
          <a:bodyPr/>
          <a:lstStyle/>
          <a:p>
            <a:pPr eaLnBrk="1" hangingPunct="1"/>
            <a:r>
              <a:rPr lang="en-US" altLang="zh-CN" dirty="0"/>
              <a:t>RNA</a:t>
            </a:r>
            <a:r>
              <a:rPr lang="zh-CN" altLang="en-US" dirty="0"/>
              <a:t>二级结构</a:t>
            </a:r>
            <a:endParaRPr lang="en-US" altLang="zh-CN" dirty="0"/>
          </a:p>
        </p:txBody>
      </p:sp>
      <p:sp>
        <p:nvSpPr>
          <p:cNvPr id="71683" name="Rectangle 3">
            <a:extLst>
              <a:ext uri="{FF2B5EF4-FFF2-40B4-BE49-F238E27FC236}">
                <a16:creationId xmlns:a16="http://schemas.microsoft.com/office/drawing/2014/main" id="{D3BD19C3-18EE-4C73-9F70-C4F39A182282}"/>
              </a:ext>
            </a:extLst>
          </p:cNvPr>
          <p:cNvSpPr>
            <a:spLocks noGrp="1" noChangeArrowheads="1"/>
          </p:cNvSpPr>
          <p:nvPr>
            <p:ph type="body" idx="4294967295"/>
          </p:nvPr>
        </p:nvSpPr>
        <p:spPr>
          <a:xfrm>
            <a:off x="395536" y="1474055"/>
            <a:ext cx="8352928" cy="4351338"/>
          </a:xfrm>
        </p:spPr>
        <p:txBody>
          <a:bodyPr>
            <a:noAutofit/>
          </a:bodyPr>
          <a:lstStyle/>
          <a:p>
            <a:pPr eaLnBrk="1" hangingPunct="1">
              <a:lnSpc>
                <a:spcPct val="150000"/>
              </a:lnSpc>
            </a:pPr>
            <a:r>
              <a:rPr lang="zh-CN" altLang="en-US" sz="2400" dirty="0"/>
              <a:t>对一个</a:t>
            </a:r>
            <a:r>
              <a:rPr lang="en-US" altLang="zh-CN" sz="2400" dirty="0"/>
              <a:t>RNA</a:t>
            </a:r>
            <a:r>
              <a:rPr lang="zh-CN" altLang="en-US" sz="2400" dirty="0"/>
              <a:t>分子，在所有可能的二级结构中，哪些与生理学条件下产生的那个最象？</a:t>
            </a:r>
          </a:p>
          <a:p>
            <a:pPr eaLnBrk="1" hangingPunct="1">
              <a:lnSpc>
                <a:spcPct val="150000"/>
              </a:lnSpc>
            </a:pPr>
            <a:r>
              <a:rPr lang="zh-CN" altLang="en-US" sz="2400" dirty="0"/>
              <a:t>通常假设单螺旋</a:t>
            </a:r>
            <a:r>
              <a:rPr lang="en-US" altLang="zh-CN" sz="2400" dirty="0"/>
              <a:t>RNA</a:t>
            </a:r>
            <a:r>
              <a:rPr lang="zh-CN" altLang="en-US" sz="2400" dirty="0"/>
              <a:t>分子将构成具有</a:t>
            </a:r>
            <a:r>
              <a:rPr lang="zh-CN" altLang="en-US" sz="2400" b="1" dirty="0"/>
              <a:t>最优总自由能</a:t>
            </a:r>
            <a:r>
              <a:rPr lang="zh-CN" altLang="en-US" sz="2400" dirty="0"/>
              <a:t>的二级结构，这样最稳定</a:t>
            </a:r>
            <a:endParaRPr lang="en-US" altLang="zh-CN" sz="2400" dirty="0"/>
          </a:p>
          <a:p>
            <a:pPr>
              <a:lnSpc>
                <a:spcPct val="150000"/>
              </a:lnSpc>
            </a:pPr>
            <a:r>
              <a:rPr lang="zh-CN" altLang="en-US" sz="2400" dirty="0"/>
              <a:t>关于二级结构的自由能的正确模型是一个有很多争论的课题；</a:t>
            </a:r>
            <a:endParaRPr lang="en-US" altLang="zh-CN" sz="2400" dirty="0"/>
          </a:p>
          <a:p>
            <a:pPr>
              <a:lnSpc>
                <a:spcPct val="150000"/>
              </a:lnSpc>
            </a:pPr>
            <a:r>
              <a:rPr lang="zh-CN" altLang="en-US" sz="2400" b="1" dirty="0"/>
              <a:t>近似</a:t>
            </a:r>
            <a:r>
              <a:rPr lang="zh-CN" altLang="en-US" sz="2400" dirty="0"/>
              <a:t>认为二级结构的自由能只是与它</a:t>
            </a:r>
            <a:r>
              <a:rPr lang="zh-CN" altLang="en-US" sz="2400" dirty="0">
                <a:solidFill>
                  <a:srgbClr val="FF0000"/>
                </a:solidFill>
              </a:rPr>
              <a:t>包含的碱基对的个数成正比</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 calcmode="lin" valueType="num">
                                      <p:cBhvr additive="base">
                                        <p:cTn id="7" dur="500" fill="hold"/>
                                        <p:tgtEl>
                                          <p:spTgt spid="716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683">
                                            <p:txEl>
                                              <p:pRg st="1" end="1"/>
                                            </p:txEl>
                                          </p:spTgt>
                                        </p:tgtEl>
                                        <p:attrNameLst>
                                          <p:attrName>style.visibility</p:attrName>
                                        </p:attrNameLst>
                                      </p:cBhvr>
                                      <p:to>
                                        <p:strVal val="visible"/>
                                      </p:to>
                                    </p:set>
                                    <p:anim calcmode="lin" valueType="num">
                                      <p:cBhvr additive="base">
                                        <p:cTn id="13" dur="500" fill="hold"/>
                                        <p:tgtEl>
                                          <p:spTgt spid="716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6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683">
                                            <p:txEl>
                                              <p:pRg st="2" end="2"/>
                                            </p:txEl>
                                          </p:spTgt>
                                        </p:tgtEl>
                                        <p:attrNameLst>
                                          <p:attrName>style.visibility</p:attrName>
                                        </p:attrNameLst>
                                      </p:cBhvr>
                                      <p:to>
                                        <p:strVal val="visible"/>
                                      </p:to>
                                    </p:set>
                                    <p:anim calcmode="lin" valueType="num">
                                      <p:cBhvr additive="base">
                                        <p:cTn id="19" dur="500" fill="hold"/>
                                        <p:tgtEl>
                                          <p:spTgt spid="716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6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683">
                                            <p:txEl>
                                              <p:pRg st="3" end="3"/>
                                            </p:txEl>
                                          </p:spTgt>
                                        </p:tgtEl>
                                        <p:attrNameLst>
                                          <p:attrName>style.visibility</p:attrName>
                                        </p:attrNameLst>
                                      </p:cBhvr>
                                      <p:to>
                                        <p:strVal val="visible"/>
                                      </p:to>
                                    </p:set>
                                    <p:anim calcmode="lin" valueType="num">
                                      <p:cBhvr additive="base">
                                        <p:cTn id="25" dur="500" fill="hold"/>
                                        <p:tgtEl>
                                          <p:spTgt spid="716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68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a:extLst>
              <a:ext uri="{FF2B5EF4-FFF2-40B4-BE49-F238E27FC236}">
                <a16:creationId xmlns:a16="http://schemas.microsoft.com/office/drawing/2014/main" id="{B9A67B48-6B8B-4525-A064-A002EA16150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35A2E19-2F3D-4D09-9658-31569C99BA2F}" type="slidenum">
              <a:rPr kumimoji="0" lang="zh-CN" altLang="en-US" sz="1400" smtClean="0"/>
              <a:pPr>
                <a:spcBef>
                  <a:spcPct val="0"/>
                </a:spcBef>
                <a:buClrTx/>
                <a:buSzTx/>
                <a:buFontTx/>
                <a:buNone/>
              </a:pPr>
              <a:t>153</a:t>
            </a:fld>
            <a:endParaRPr kumimoji="0" lang="en-US" altLang="zh-CN" sz="1400"/>
          </a:p>
        </p:txBody>
      </p:sp>
      <p:sp>
        <p:nvSpPr>
          <p:cNvPr id="69635" name="Rectangle 2">
            <a:extLst>
              <a:ext uri="{FF2B5EF4-FFF2-40B4-BE49-F238E27FC236}">
                <a16:creationId xmlns:a16="http://schemas.microsoft.com/office/drawing/2014/main" id="{44772D36-D352-445B-A9B6-55D1DE865192}"/>
              </a:ext>
            </a:extLst>
          </p:cNvPr>
          <p:cNvSpPr>
            <a:spLocks noGrp="1" noChangeArrowheads="1"/>
          </p:cNvSpPr>
          <p:nvPr>
            <p:ph type="title" idx="4294967295"/>
          </p:nvPr>
        </p:nvSpPr>
        <p:spPr>
          <a:xfrm>
            <a:off x="539552" y="320675"/>
            <a:ext cx="7886700" cy="1325563"/>
          </a:xfrm>
        </p:spPr>
        <p:txBody>
          <a:bodyPr/>
          <a:lstStyle/>
          <a:p>
            <a:pPr eaLnBrk="1" hangingPunct="1"/>
            <a:r>
              <a:rPr lang="en-US" altLang="zh-CN" dirty="0"/>
              <a:t>RNA</a:t>
            </a:r>
            <a:r>
              <a:rPr lang="zh-CN" altLang="en-US" dirty="0"/>
              <a:t>二级结构</a:t>
            </a:r>
            <a:endParaRPr lang="en-US" altLang="zh-CN" dirty="0"/>
          </a:p>
        </p:txBody>
      </p:sp>
      <p:sp>
        <p:nvSpPr>
          <p:cNvPr id="69636" name="Rectangle 3">
            <a:extLst>
              <a:ext uri="{FF2B5EF4-FFF2-40B4-BE49-F238E27FC236}">
                <a16:creationId xmlns:a16="http://schemas.microsoft.com/office/drawing/2014/main" id="{8C610204-A902-4048-BD11-1111766D16EA}"/>
              </a:ext>
            </a:extLst>
          </p:cNvPr>
          <p:cNvSpPr>
            <a:spLocks noGrp="1" noChangeArrowheads="1"/>
          </p:cNvSpPr>
          <p:nvPr>
            <p:ph type="body" idx="4294967295"/>
          </p:nvPr>
        </p:nvSpPr>
        <p:spPr>
          <a:xfrm>
            <a:off x="539552" y="1484784"/>
            <a:ext cx="7886700" cy="4351338"/>
          </a:xfrm>
        </p:spPr>
        <p:txBody>
          <a:bodyPr>
            <a:normAutofit/>
          </a:bodyPr>
          <a:lstStyle/>
          <a:p>
            <a:pPr eaLnBrk="1" hangingPunct="1">
              <a:lnSpc>
                <a:spcPct val="150000"/>
              </a:lnSpc>
            </a:pPr>
            <a:r>
              <a:rPr lang="zh-CN" altLang="en-US" sz="2400" dirty="0"/>
              <a:t>现在可以把基本的</a:t>
            </a:r>
            <a:r>
              <a:rPr lang="en-US" altLang="zh-CN" sz="2400" dirty="0">
                <a:solidFill>
                  <a:srgbClr val="FF0000"/>
                </a:solidFill>
              </a:rPr>
              <a:t>RNA</a:t>
            </a:r>
            <a:r>
              <a:rPr lang="zh-CN" altLang="en-US" sz="2400" dirty="0">
                <a:solidFill>
                  <a:srgbClr val="FF0000"/>
                </a:solidFill>
              </a:rPr>
              <a:t>二级结构预测问题描述</a:t>
            </a:r>
            <a:r>
              <a:rPr lang="zh-CN" altLang="en-US" sz="2400" dirty="0"/>
              <a:t>的很客观：</a:t>
            </a:r>
          </a:p>
          <a:p>
            <a:pPr eaLnBrk="1" hangingPunct="1">
              <a:lnSpc>
                <a:spcPct val="150000"/>
              </a:lnSpc>
            </a:pPr>
            <a:r>
              <a:rPr lang="zh-CN" altLang="en-US" sz="2400" dirty="0"/>
              <a:t>对一个单螺旋</a:t>
            </a:r>
            <a:r>
              <a:rPr lang="en-US" altLang="zh-CN" sz="2400" dirty="0"/>
              <a:t>RNA</a:t>
            </a:r>
            <a:r>
              <a:rPr lang="zh-CN" altLang="en-US" sz="2400" dirty="0"/>
              <a:t>分子 </a:t>
            </a:r>
            <a:r>
              <a:rPr lang="en-US" altLang="zh-CN" sz="2400" dirty="0"/>
              <a:t>B = b</a:t>
            </a:r>
            <a:r>
              <a:rPr lang="en-US" altLang="zh-CN" sz="2400" baseline="-25000" dirty="0"/>
              <a:t>1</a:t>
            </a:r>
            <a:r>
              <a:rPr lang="en-US" altLang="zh-CN" sz="2400" dirty="0"/>
              <a:t>b</a:t>
            </a:r>
            <a:r>
              <a:rPr lang="en-US" altLang="zh-CN" sz="2400" baseline="-25000" dirty="0"/>
              <a:t>2</a:t>
            </a:r>
            <a:r>
              <a:rPr lang="en-US" altLang="zh-CN" sz="2400" dirty="0">
                <a:sym typeface="Symbol" panose="05050102010706020507" pitchFamily="18" charset="2"/>
              </a:rPr>
              <a:t></a:t>
            </a:r>
            <a:r>
              <a:rPr lang="en-US" altLang="zh-CN" sz="2400" dirty="0"/>
              <a:t>b</a:t>
            </a:r>
            <a:r>
              <a:rPr lang="en-US" altLang="zh-CN" sz="2400" baseline="-25000" dirty="0"/>
              <a:t>n</a:t>
            </a:r>
            <a:r>
              <a:rPr lang="en-US" altLang="zh-CN" sz="2400" dirty="0"/>
              <a:t>, </a:t>
            </a:r>
            <a:r>
              <a:rPr lang="zh-CN" altLang="en-US" sz="2400" dirty="0"/>
              <a:t>我们想要一个有效的算法确定</a:t>
            </a:r>
            <a:r>
              <a:rPr lang="zh-CN" altLang="en-US" sz="2400" dirty="0">
                <a:solidFill>
                  <a:srgbClr val="FF0000"/>
                </a:solidFill>
              </a:rPr>
              <a:t>具有最大碱基配对个数的二级结构</a:t>
            </a:r>
            <a:r>
              <a:rPr lang="en-US" altLang="zh-CN" sz="2400" dirty="0">
                <a:solidFill>
                  <a:srgbClr val="FF0000"/>
                </a:solidFill>
              </a:rPr>
              <a:t>S</a:t>
            </a:r>
            <a:r>
              <a:rPr lang="en-US" altLang="zh-CN" sz="2400" dirty="0"/>
              <a:t>.</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a:extLst>
              <a:ext uri="{FF2B5EF4-FFF2-40B4-BE49-F238E27FC236}">
                <a16:creationId xmlns:a16="http://schemas.microsoft.com/office/drawing/2014/main" id="{60BAD201-99A2-4B6C-91BD-0D9990D1288E}"/>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AF2D828-1AD5-4B4B-8366-1281E7960728}" type="slidenum">
              <a:rPr kumimoji="0" lang="zh-CN" altLang="en-US" sz="1400" smtClean="0"/>
              <a:pPr>
                <a:spcBef>
                  <a:spcPct val="0"/>
                </a:spcBef>
                <a:buClrTx/>
                <a:buSzTx/>
                <a:buFontTx/>
                <a:buNone/>
              </a:pPr>
              <a:t>154</a:t>
            </a:fld>
            <a:endParaRPr kumimoji="0" lang="en-US" altLang="zh-CN" sz="1400"/>
          </a:p>
        </p:txBody>
      </p:sp>
      <p:sp>
        <p:nvSpPr>
          <p:cNvPr id="70659" name="Rectangle 2">
            <a:extLst>
              <a:ext uri="{FF2B5EF4-FFF2-40B4-BE49-F238E27FC236}">
                <a16:creationId xmlns:a16="http://schemas.microsoft.com/office/drawing/2014/main" id="{095697F2-D018-45DD-8D93-DCFA1B8124CC}"/>
              </a:ext>
            </a:extLst>
          </p:cNvPr>
          <p:cNvSpPr>
            <a:spLocks noGrp="1" noChangeArrowheads="1"/>
          </p:cNvSpPr>
          <p:nvPr>
            <p:ph type="title" idx="4294967295"/>
          </p:nvPr>
        </p:nvSpPr>
        <p:spPr>
          <a:xfrm>
            <a:off x="628650" y="320675"/>
            <a:ext cx="7886700" cy="1325563"/>
          </a:xfrm>
        </p:spPr>
        <p:txBody>
          <a:bodyPr/>
          <a:lstStyle/>
          <a:p>
            <a:pPr eaLnBrk="1" hangingPunct="1"/>
            <a:r>
              <a:rPr lang="zh-CN" altLang="en-US" dirty="0"/>
              <a:t>设计与分析算法</a:t>
            </a:r>
            <a:endParaRPr lang="en-US" altLang="zh-CN" dirty="0"/>
          </a:p>
        </p:txBody>
      </p:sp>
      <p:sp>
        <p:nvSpPr>
          <p:cNvPr id="70660" name="Rectangle 3">
            <a:extLst>
              <a:ext uri="{FF2B5EF4-FFF2-40B4-BE49-F238E27FC236}">
                <a16:creationId xmlns:a16="http://schemas.microsoft.com/office/drawing/2014/main" id="{1B275D31-A448-4C70-B2E8-7AE6E78B6721}"/>
              </a:ext>
            </a:extLst>
          </p:cNvPr>
          <p:cNvSpPr>
            <a:spLocks noGrp="1" noChangeArrowheads="1"/>
          </p:cNvSpPr>
          <p:nvPr>
            <p:ph type="body" idx="4294967295"/>
          </p:nvPr>
        </p:nvSpPr>
        <p:spPr>
          <a:xfrm>
            <a:off x="628650" y="1661724"/>
            <a:ext cx="7886700" cy="4351338"/>
          </a:xfrm>
        </p:spPr>
        <p:txBody>
          <a:bodyPr>
            <a:normAutofit/>
          </a:bodyPr>
          <a:lstStyle/>
          <a:p>
            <a:pPr marL="0" indent="0" eaLnBrk="1" hangingPunct="1">
              <a:lnSpc>
                <a:spcPct val="150000"/>
              </a:lnSpc>
              <a:buNone/>
            </a:pPr>
            <a:r>
              <a:rPr lang="zh-CN" altLang="en-US" sz="2400" dirty="0"/>
              <a:t>动态规划的第一个尝试　</a:t>
            </a:r>
          </a:p>
          <a:p>
            <a:pPr eaLnBrk="1" hangingPunct="1">
              <a:lnSpc>
                <a:spcPct val="150000"/>
              </a:lnSpc>
            </a:pPr>
            <a:r>
              <a:rPr lang="zh-CN" altLang="en-US" sz="2400" dirty="0"/>
              <a:t>定义</a:t>
            </a:r>
            <a:r>
              <a:rPr lang="en-US" altLang="zh-CN" sz="2400" b="1" dirty="0">
                <a:solidFill>
                  <a:srgbClr val="FF0000"/>
                </a:solidFill>
              </a:rPr>
              <a:t>OPT(j)</a:t>
            </a:r>
            <a:r>
              <a:rPr lang="zh-CN" altLang="en-US" sz="2400" dirty="0">
                <a:solidFill>
                  <a:srgbClr val="FF0000"/>
                </a:solidFill>
              </a:rPr>
              <a:t>是在</a:t>
            </a:r>
            <a:r>
              <a:rPr lang="en-US" altLang="zh-CN" sz="2400" dirty="0">
                <a:solidFill>
                  <a:srgbClr val="FF0000"/>
                </a:solidFill>
              </a:rPr>
              <a:t>b</a:t>
            </a:r>
            <a:r>
              <a:rPr lang="en-US" altLang="zh-CN" sz="2400" baseline="-25000" dirty="0">
                <a:solidFill>
                  <a:srgbClr val="FF0000"/>
                </a:solidFill>
              </a:rPr>
              <a:t>1</a:t>
            </a:r>
            <a:r>
              <a:rPr lang="en-US" altLang="zh-CN" sz="2400" dirty="0">
                <a:solidFill>
                  <a:srgbClr val="FF0000"/>
                </a:solidFill>
              </a:rPr>
              <a:t>b</a:t>
            </a:r>
            <a:r>
              <a:rPr lang="en-US" altLang="zh-CN" sz="2400" baseline="-25000" dirty="0">
                <a:solidFill>
                  <a:srgbClr val="FF0000"/>
                </a:solidFill>
              </a:rPr>
              <a:t>2</a:t>
            </a:r>
            <a:r>
              <a:rPr lang="en-US" altLang="zh-CN" sz="2400" dirty="0">
                <a:solidFill>
                  <a:srgbClr val="FF0000"/>
                </a:solidFill>
                <a:sym typeface="Symbol" panose="05050102010706020507" pitchFamily="18" charset="2"/>
              </a:rPr>
              <a:t></a:t>
            </a:r>
            <a:r>
              <a:rPr lang="en-US" altLang="zh-CN" sz="2400" dirty="0">
                <a:solidFill>
                  <a:srgbClr val="FF0000"/>
                </a:solidFill>
              </a:rPr>
              <a:t>b</a:t>
            </a:r>
            <a:r>
              <a:rPr lang="en-US" altLang="zh-CN" sz="2400" baseline="-25000" dirty="0">
                <a:solidFill>
                  <a:srgbClr val="FF0000"/>
                </a:solidFill>
              </a:rPr>
              <a:t>j</a:t>
            </a:r>
            <a:r>
              <a:rPr lang="zh-CN" altLang="en-US" sz="2400" dirty="0">
                <a:solidFill>
                  <a:srgbClr val="FF0000"/>
                </a:solidFill>
              </a:rPr>
              <a:t>上的二级结构中最多的碱基对数</a:t>
            </a:r>
            <a:r>
              <a:rPr lang="zh-CN" altLang="en-US" sz="2400" dirty="0"/>
              <a:t>。</a:t>
            </a:r>
          </a:p>
          <a:p>
            <a:pPr eaLnBrk="1" hangingPunct="1">
              <a:lnSpc>
                <a:spcPct val="150000"/>
              </a:lnSpc>
            </a:pPr>
            <a:r>
              <a:rPr lang="zh-CN" altLang="en-US" sz="2400" dirty="0"/>
              <a:t>我们可以知道：</a:t>
            </a:r>
            <a:r>
              <a:rPr lang="en-US" altLang="zh-CN" sz="2400" dirty="0"/>
              <a:t>j&lt;=5, </a:t>
            </a:r>
            <a:r>
              <a:rPr lang="en-US" altLang="zh-CN" sz="2400" baseline="-25000" dirty="0"/>
              <a:t>　 </a:t>
            </a:r>
            <a:r>
              <a:rPr lang="en-US" altLang="zh-CN" sz="2400" dirty="0"/>
              <a:t>OPT(j)=0;</a:t>
            </a:r>
          </a:p>
          <a:p>
            <a:pPr eaLnBrk="1" hangingPunct="1">
              <a:lnSpc>
                <a:spcPct val="150000"/>
              </a:lnSpc>
            </a:pPr>
            <a:r>
              <a:rPr lang="zh-CN" altLang="en-US" sz="2400" dirty="0"/>
              <a:t>下面开始尝试按照较小的子问题的解来写出</a:t>
            </a:r>
            <a:r>
              <a:rPr lang="en-US" altLang="zh-CN" sz="2400" dirty="0"/>
              <a:t>OPT(j)</a:t>
            </a:r>
            <a:r>
              <a:rPr lang="zh-CN" altLang="en-US" sz="2400" dirty="0"/>
              <a:t>的递推式</a:t>
            </a:r>
            <a:endParaRPr lang="en-US" altLang="zh-CN" sz="24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a:extLst>
              <a:ext uri="{FF2B5EF4-FFF2-40B4-BE49-F238E27FC236}">
                <a16:creationId xmlns:a16="http://schemas.microsoft.com/office/drawing/2014/main" id="{8CD001FE-3517-4361-B4A1-8703FE121E6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6D40655-D292-4FE4-B8BC-C1AA1CF4C8DF}" type="slidenum">
              <a:rPr kumimoji="0" lang="zh-CN" altLang="en-US" sz="1400" smtClean="0"/>
              <a:pPr>
                <a:spcBef>
                  <a:spcPct val="0"/>
                </a:spcBef>
                <a:buClrTx/>
                <a:buSzTx/>
                <a:buFontTx/>
                <a:buNone/>
              </a:pPr>
              <a:t>155</a:t>
            </a:fld>
            <a:endParaRPr kumimoji="0" lang="en-US" altLang="zh-CN" sz="1400"/>
          </a:p>
        </p:txBody>
      </p:sp>
      <p:sp>
        <p:nvSpPr>
          <p:cNvPr id="71683" name="Rectangle 2">
            <a:extLst>
              <a:ext uri="{FF2B5EF4-FFF2-40B4-BE49-F238E27FC236}">
                <a16:creationId xmlns:a16="http://schemas.microsoft.com/office/drawing/2014/main" id="{FCEFC678-5ECB-4D2D-824A-4704019A92F3}"/>
              </a:ext>
            </a:extLst>
          </p:cNvPr>
          <p:cNvSpPr>
            <a:spLocks noGrp="1" noChangeArrowheads="1"/>
          </p:cNvSpPr>
          <p:nvPr>
            <p:ph type="title" idx="4294967295"/>
          </p:nvPr>
        </p:nvSpPr>
        <p:spPr>
          <a:xfrm>
            <a:off x="617538" y="230981"/>
            <a:ext cx="7886700" cy="1325563"/>
          </a:xfrm>
        </p:spPr>
        <p:txBody>
          <a:bodyPr/>
          <a:lstStyle/>
          <a:p>
            <a:pPr eaLnBrk="1" hangingPunct="1"/>
            <a:r>
              <a:rPr lang="zh-CN" altLang="en-US" dirty="0"/>
              <a:t>设计与分析算法</a:t>
            </a:r>
            <a:endParaRPr lang="en-US" altLang="zh-CN" dirty="0"/>
          </a:p>
        </p:txBody>
      </p:sp>
      <p:sp>
        <p:nvSpPr>
          <p:cNvPr id="71684" name="Rectangle 3">
            <a:extLst>
              <a:ext uri="{FF2B5EF4-FFF2-40B4-BE49-F238E27FC236}">
                <a16:creationId xmlns:a16="http://schemas.microsoft.com/office/drawing/2014/main" id="{13E487A9-C9AF-4741-9CA0-C9FF67836E95}"/>
              </a:ext>
            </a:extLst>
          </p:cNvPr>
          <p:cNvSpPr>
            <a:spLocks noGrp="1" noChangeArrowheads="1"/>
          </p:cNvSpPr>
          <p:nvPr>
            <p:ph type="body" idx="4294967295"/>
          </p:nvPr>
        </p:nvSpPr>
        <p:spPr>
          <a:xfrm>
            <a:off x="639762" y="1340768"/>
            <a:ext cx="7886700" cy="4351338"/>
          </a:xfrm>
        </p:spPr>
        <p:txBody>
          <a:bodyPr>
            <a:normAutofit/>
          </a:bodyPr>
          <a:lstStyle/>
          <a:p>
            <a:pPr eaLnBrk="1" hangingPunct="1">
              <a:lnSpc>
                <a:spcPct val="150000"/>
              </a:lnSpc>
            </a:pPr>
            <a:r>
              <a:rPr lang="zh-CN" altLang="en-US" sz="2400" dirty="0"/>
              <a:t>情形１　</a:t>
            </a:r>
            <a:r>
              <a:rPr lang="en-US" altLang="zh-CN" sz="2400" dirty="0"/>
              <a:t>j</a:t>
            </a:r>
            <a:r>
              <a:rPr lang="zh-CN" altLang="en-US" sz="2400" dirty="0"/>
              <a:t>不包含在一个对里面</a:t>
            </a:r>
          </a:p>
          <a:p>
            <a:pPr eaLnBrk="1" hangingPunct="1">
              <a:lnSpc>
                <a:spcPct val="150000"/>
              </a:lnSpc>
              <a:buFont typeface="Wingdings" panose="05000000000000000000" pitchFamily="2" charset="2"/>
              <a:buNone/>
            </a:pPr>
            <a:r>
              <a:rPr lang="zh-CN" altLang="en-US" sz="2400" dirty="0"/>
              <a:t>   只需对</a:t>
            </a:r>
            <a:r>
              <a:rPr lang="en-US" altLang="zh-CN" sz="2400" dirty="0"/>
              <a:t>OPT(j-1)</a:t>
            </a:r>
            <a:r>
              <a:rPr lang="zh-CN" altLang="en-US" sz="2400" dirty="0"/>
              <a:t>考虑我们的解；</a:t>
            </a:r>
            <a:endParaRPr lang="en-US" altLang="zh-CN" sz="2400" dirty="0"/>
          </a:p>
          <a:p>
            <a:pPr eaLnBrk="1" hangingPunct="1">
              <a:lnSpc>
                <a:spcPct val="150000"/>
              </a:lnSpc>
            </a:pPr>
            <a:r>
              <a:rPr lang="zh-CN" altLang="en-US" sz="2400" dirty="0"/>
              <a:t>情形２　对某个</a:t>
            </a:r>
            <a:r>
              <a:rPr lang="en-US" altLang="zh-CN" sz="2400" dirty="0"/>
              <a:t>t&lt;j-4, j</a:t>
            </a:r>
            <a:r>
              <a:rPr lang="zh-CN" altLang="en-US" sz="2400" dirty="0"/>
              <a:t>与</a:t>
            </a:r>
            <a:r>
              <a:rPr lang="en-US" altLang="zh-CN" sz="2400" dirty="0"/>
              <a:t>t</a:t>
            </a:r>
            <a:r>
              <a:rPr lang="zh-CN" altLang="en-US" sz="2400" dirty="0"/>
              <a:t>配对</a:t>
            </a:r>
          </a:p>
        </p:txBody>
      </p:sp>
      <p:sp>
        <p:nvSpPr>
          <p:cNvPr id="71685" name="Oval 4">
            <a:extLst>
              <a:ext uri="{FF2B5EF4-FFF2-40B4-BE49-F238E27FC236}">
                <a16:creationId xmlns:a16="http://schemas.microsoft.com/office/drawing/2014/main" id="{BA1510E3-DAFF-4BBA-9EA7-0460607DC3CA}"/>
              </a:ext>
            </a:extLst>
          </p:cNvPr>
          <p:cNvSpPr>
            <a:spLocks noChangeArrowheads="1"/>
          </p:cNvSpPr>
          <p:nvPr/>
        </p:nvSpPr>
        <p:spPr bwMode="auto">
          <a:xfrm>
            <a:off x="1340743" y="4656138"/>
            <a:ext cx="106363"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sp>
        <p:nvSpPr>
          <p:cNvPr id="71686" name="Oval 5">
            <a:extLst>
              <a:ext uri="{FF2B5EF4-FFF2-40B4-BE49-F238E27FC236}">
                <a16:creationId xmlns:a16="http://schemas.microsoft.com/office/drawing/2014/main" id="{40E1436D-2482-4BD4-B3A1-025DF8A8AE86}"/>
              </a:ext>
            </a:extLst>
          </p:cNvPr>
          <p:cNvSpPr>
            <a:spLocks noChangeArrowheads="1"/>
          </p:cNvSpPr>
          <p:nvPr/>
        </p:nvSpPr>
        <p:spPr bwMode="auto">
          <a:xfrm>
            <a:off x="1867793" y="4656138"/>
            <a:ext cx="104775"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71687" name="AutoShape 6">
            <a:extLst>
              <a:ext uri="{FF2B5EF4-FFF2-40B4-BE49-F238E27FC236}">
                <a16:creationId xmlns:a16="http://schemas.microsoft.com/office/drawing/2014/main" id="{FFAE82B9-895C-4533-8C10-B7E9C886D3C0}"/>
              </a:ext>
            </a:extLst>
          </p:cNvPr>
          <p:cNvCxnSpPr>
            <a:cxnSpLocks noChangeShapeType="1"/>
            <a:stCxn id="71685" idx="6"/>
            <a:endCxn id="71686" idx="2"/>
          </p:cNvCxnSpPr>
          <p:nvPr/>
        </p:nvCxnSpPr>
        <p:spPr bwMode="auto">
          <a:xfrm>
            <a:off x="1447106" y="4711700"/>
            <a:ext cx="420687"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688" name="Oval 7">
            <a:extLst>
              <a:ext uri="{FF2B5EF4-FFF2-40B4-BE49-F238E27FC236}">
                <a16:creationId xmlns:a16="http://schemas.microsoft.com/office/drawing/2014/main" id="{82CED5E3-6F8E-4D92-84B0-8A7A6B8E1AD0}"/>
              </a:ext>
            </a:extLst>
          </p:cNvPr>
          <p:cNvSpPr>
            <a:spLocks noChangeArrowheads="1"/>
          </p:cNvSpPr>
          <p:nvPr/>
        </p:nvSpPr>
        <p:spPr bwMode="auto">
          <a:xfrm>
            <a:off x="1093093" y="4749800"/>
            <a:ext cx="584200" cy="5842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1</a:t>
            </a:r>
          </a:p>
        </p:txBody>
      </p:sp>
      <p:sp>
        <p:nvSpPr>
          <p:cNvPr id="71689" name="Oval 8">
            <a:extLst>
              <a:ext uri="{FF2B5EF4-FFF2-40B4-BE49-F238E27FC236}">
                <a16:creationId xmlns:a16="http://schemas.microsoft.com/office/drawing/2014/main" id="{09912DFA-B66E-411C-80AE-BAE5858141BD}"/>
              </a:ext>
            </a:extLst>
          </p:cNvPr>
          <p:cNvSpPr>
            <a:spLocks noChangeArrowheads="1"/>
          </p:cNvSpPr>
          <p:nvPr/>
        </p:nvSpPr>
        <p:spPr bwMode="auto">
          <a:xfrm>
            <a:off x="2393256" y="4656138"/>
            <a:ext cx="106362"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71690" name="AutoShape 9">
            <a:extLst>
              <a:ext uri="{FF2B5EF4-FFF2-40B4-BE49-F238E27FC236}">
                <a16:creationId xmlns:a16="http://schemas.microsoft.com/office/drawing/2014/main" id="{DF357DF6-D863-45BD-BC98-CD0BB0F739EE}"/>
              </a:ext>
            </a:extLst>
          </p:cNvPr>
          <p:cNvCxnSpPr>
            <a:cxnSpLocks noChangeShapeType="1"/>
            <a:stCxn id="71686" idx="6"/>
            <a:endCxn id="71689" idx="2"/>
          </p:cNvCxnSpPr>
          <p:nvPr/>
        </p:nvCxnSpPr>
        <p:spPr bwMode="auto">
          <a:xfrm>
            <a:off x="1972568" y="4711700"/>
            <a:ext cx="420688"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691" name="Oval 10">
            <a:extLst>
              <a:ext uri="{FF2B5EF4-FFF2-40B4-BE49-F238E27FC236}">
                <a16:creationId xmlns:a16="http://schemas.microsoft.com/office/drawing/2014/main" id="{F7211381-0DEB-4D5D-89A2-64B7035426AC}"/>
              </a:ext>
            </a:extLst>
          </p:cNvPr>
          <p:cNvSpPr>
            <a:spLocks noChangeArrowheads="1"/>
          </p:cNvSpPr>
          <p:nvPr/>
        </p:nvSpPr>
        <p:spPr bwMode="auto">
          <a:xfrm>
            <a:off x="2918718" y="4656138"/>
            <a:ext cx="106363"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71692" name="AutoShape 11">
            <a:extLst>
              <a:ext uri="{FF2B5EF4-FFF2-40B4-BE49-F238E27FC236}">
                <a16:creationId xmlns:a16="http://schemas.microsoft.com/office/drawing/2014/main" id="{695D8EA2-163A-4A5F-BBB5-494B1ED62E7E}"/>
              </a:ext>
            </a:extLst>
          </p:cNvPr>
          <p:cNvCxnSpPr>
            <a:cxnSpLocks noChangeShapeType="1"/>
            <a:stCxn id="71689" idx="6"/>
            <a:endCxn id="71691" idx="2"/>
          </p:cNvCxnSpPr>
          <p:nvPr/>
        </p:nvCxnSpPr>
        <p:spPr bwMode="auto">
          <a:xfrm>
            <a:off x="2499618" y="4711700"/>
            <a:ext cx="419100"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693" name="Oval 12">
            <a:extLst>
              <a:ext uri="{FF2B5EF4-FFF2-40B4-BE49-F238E27FC236}">
                <a16:creationId xmlns:a16="http://schemas.microsoft.com/office/drawing/2014/main" id="{B04205B9-D4FC-41EB-AA3A-A405FBB61227}"/>
              </a:ext>
            </a:extLst>
          </p:cNvPr>
          <p:cNvSpPr>
            <a:spLocks noChangeArrowheads="1"/>
          </p:cNvSpPr>
          <p:nvPr/>
        </p:nvSpPr>
        <p:spPr bwMode="auto">
          <a:xfrm>
            <a:off x="3444181" y="4656138"/>
            <a:ext cx="106362"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71694" name="AutoShape 13">
            <a:extLst>
              <a:ext uri="{FF2B5EF4-FFF2-40B4-BE49-F238E27FC236}">
                <a16:creationId xmlns:a16="http://schemas.microsoft.com/office/drawing/2014/main" id="{13B34DFE-3EC2-4991-9978-06DF05D071AA}"/>
              </a:ext>
            </a:extLst>
          </p:cNvPr>
          <p:cNvCxnSpPr>
            <a:cxnSpLocks noChangeShapeType="1"/>
            <a:stCxn id="71691" idx="6"/>
            <a:endCxn id="71693" idx="2"/>
          </p:cNvCxnSpPr>
          <p:nvPr/>
        </p:nvCxnSpPr>
        <p:spPr bwMode="auto">
          <a:xfrm>
            <a:off x="3025081" y="4711700"/>
            <a:ext cx="419100"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695" name="Oval 14">
            <a:extLst>
              <a:ext uri="{FF2B5EF4-FFF2-40B4-BE49-F238E27FC236}">
                <a16:creationId xmlns:a16="http://schemas.microsoft.com/office/drawing/2014/main" id="{75AA22A6-25BC-4B8B-A094-8AA28B623FCE}"/>
              </a:ext>
            </a:extLst>
          </p:cNvPr>
          <p:cNvSpPr>
            <a:spLocks noChangeArrowheads="1"/>
          </p:cNvSpPr>
          <p:nvPr/>
        </p:nvSpPr>
        <p:spPr bwMode="auto">
          <a:xfrm>
            <a:off x="3971231" y="4656138"/>
            <a:ext cx="104775"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71696" name="AutoShape 15">
            <a:extLst>
              <a:ext uri="{FF2B5EF4-FFF2-40B4-BE49-F238E27FC236}">
                <a16:creationId xmlns:a16="http://schemas.microsoft.com/office/drawing/2014/main" id="{03118E02-281A-47DD-B36B-BA8D4D73A975}"/>
              </a:ext>
            </a:extLst>
          </p:cNvPr>
          <p:cNvCxnSpPr>
            <a:cxnSpLocks noChangeShapeType="1"/>
            <a:stCxn id="71693" idx="6"/>
            <a:endCxn id="71695" idx="2"/>
          </p:cNvCxnSpPr>
          <p:nvPr/>
        </p:nvCxnSpPr>
        <p:spPr bwMode="auto">
          <a:xfrm>
            <a:off x="3550543" y="4711700"/>
            <a:ext cx="420688"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697" name="Oval 16">
            <a:extLst>
              <a:ext uri="{FF2B5EF4-FFF2-40B4-BE49-F238E27FC236}">
                <a16:creationId xmlns:a16="http://schemas.microsoft.com/office/drawing/2014/main" id="{00BA5BD8-F485-4F51-A92F-21BFFED47D69}"/>
              </a:ext>
            </a:extLst>
          </p:cNvPr>
          <p:cNvSpPr>
            <a:spLocks noChangeArrowheads="1"/>
          </p:cNvSpPr>
          <p:nvPr/>
        </p:nvSpPr>
        <p:spPr bwMode="auto">
          <a:xfrm>
            <a:off x="3758506" y="4730750"/>
            <a:ext cx="584200" cy="5842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t</a:t>
            </a:r>
          </a:p>
        </p:txBody>
      </p:sp>
      <p:sp>
        <p:nvSpPr>
          <p:cNvPr id="71698" name="Oval 17">
            <a:extLst>
              <a:ext uri="{FF2B5EF4-FFF2-40B4-BE49-F238E27FC236}">
                <a16:creationId xmlns:a16="http://schemas.microsoft.com/office/drawing/2014/main" id="{A897926E-0CE6-4C5F-9F20-B32CF016F539}"/>
              </a:ext>
            </a:extLst>
          </p:cNvPr>
          <p:cNvSpPr>
            <a:spLocks noChangeArrowheads="1"/>
          </p:cNvSpPr>
          <p:nvPr/>
        </p:nvSpPr>
        <p:spPr bwMode="auto">
          <a:xfrm>
            <a:off x="4496693" y="4656138"/>
            <a:ext cx="104775"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71699" name="AutoShape 18">
            <a:extLst>
              <a:ext uri="{FF2B5EF4-FFF2-40B4-BE49-F238E27FC236}">
                <a16:creationId xmlns:a16="http://schemas.microsoft.com/office/drawing/2014/main" id="{EA0FEE57-0DB2-4A9A-8B50-C62FACA33053}"/>
              </a:ext>
            </a:extLst>
          </p:cNvPr>
          <p:cNvCxnSpPr>
            <a:cxnSpLocks noChangeShapeType="1"/>
            <a:stCxn id="71695" idx="6"/>
            <a:endCxn id="71698" idx="2"/>
          </p:cNvCxnSpPr>
          <p:nvPr/>
        </p:nvCxnSpPr>
        <p:spPr bwMode="auto">
          <a:xfrm>
            <a:off x="4076006" y="4711700"/>
            <a:ext cx="420687"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700" name="Oval 19">
            <a:extLst>
              <a:ext uri="{FF2B5EF4-FFF2-40B4-BE49-F238E27FC236}">
                <a16:creationId xmlns:a16="http://schemas.microsoft.com/office/drawing/2014/main" id="{C2F0560C-3057-470D-8B90-9A777CA8E173}"/>
              </a:ext>
            </a:extLst>
          </p:cNvPr>
          <p:cNvSpPr>
            <a:spLocks noChangeArrowheads="1"/>
          </p:cNvSpPr>
          <p:nvPr/>
        </p:nvSpPr>
        <p:spPr bwMode="auto">
          <a:xfrm>
            <a:off x="5022156" y="4656138"/>
            <a:ext cx="106362"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71701" name="AutoShape 20">
            <a:extLst>
              <a:ext uri="{FF2B5EF4-FFF2-40B4-BE49-F238E27FC236}">
                <a16:creationId xmlns:a16="http://schemas.microsoft.com/office/drawing/2014/main" id="{1CF7598E-2FFD-4C97-84B3-32214D796A5A}"/>
              </a:ext>
            </a:extLst>
          </p:cNvPr>
          <p:cNvCxnSpPr>
            <a:cxnSpLocks noChangeShapeType="1"/>
            <a:stCxn id="71698" idx="6"/>
            <a:endCxn id="71700" idx="2"/>
          </p:cNvCxnSpPr>
          <p:nvPr/>
        </p:nvCxnSpPr>
        <p:spPr bwMode="auto">
          <a:xfrm>
            <a:off x="4601468" y="4711700"/>
            <a:ext cx="420688"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702" name="Oval 21">
            <a:extLst>
              <a:ext uri="{FF2B5EF4-FFF2-40B4-BE49-F238E27FC236}">
                <a16:creationId xmlns:a16="http://schemas.microsoft.com/office/drawing/2014/main" id="{90EB34F3-B7AB-4D02-A531-C8D275FCD4E0}"/>
              </a:ext>
            </a:extLst>
          </p:cNvPr>
          <p:cNvSpPr>
            <a:spLocks noChangeArrowheads="1"/>
          </p:cNvSpPr>
          <p:nvPr/>
        </p:nvSpPr>
        <p:spPr bwMode="auto">
          <a:xfrm>
            <a:off x="5547618" y="4656138"/>
            <a:ext cx="106363"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71703" name="AutoShape 22">
            <a:extLst>
              <a:ext uri="{FF2B5EF4-FFF2-40B4-BE49-F238E27FC236}">
                <a16:creationId xmlns:a16="http://schemas.microsoft.com/office/drawing/2014/main" id="{9B5DADF3-08E7-46A6-A3CB-1E3EA1A42500}"/>
              </a:ext>
            </a:extLst>
          </p:cNvPr>
          <p:cNvCxnSpPr>
            <a:cxnSpLocks noChangeShapeType="1"/>
            <a:stCxn id="71700" idx="6"/>
            <a:endCxn id="71702" idx="2"/>
          </p:cNvCxnSpPr>
          <p:nvPr/>
        </p:nvCxnSpPr>
        <p:spPr bwMode="auto">
          <a:xfrm>
            <a:off x="5128518" y="4711700"/>
            <a:ext cx="419100"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704" name="Oval 23">
            <a:extLst>
              <a:ext uri="{FF2B5EF4-FFF2-40B4-BE49-F238E27FC236}">
                <a16:creationId xmlns:a16="http://schemas.microsoft.com/office/drawing/2014/main" id="{7730E8BC-15F5-4CEC-99E0-8329F3DDA8CA}"/>
              </a:ext>
            </a:extLst>
          </p:cNvPr>
          <p:cNvSpPr>
            <a:spLocks noChangeArrowheads="1"/>
          </p:cNvSpPr>
          <p:nvPr/>
        </p:nvSpPr>
        <p:spPr bwMode="auto">
          <a:xfrm>
            <a:off x="6073081" y="4656138"/>
            <a:ext cx="106362" cy="106362"/>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sz="4000"/>
          </a:p>
        </p:txBody>
      </p:sp>
      <p:cxnSp>
        <p:nvCxnSpPr>
          <p:cNvPr id="71705" name="AutoShape 24">
            <a:extLst>
              <a:ext uri="{FF2B5EF4-FFF2-40B4-BE49-F238E27FC236}">
                <a16:creationId xmlns:a16="http://schemas.microsoft.com/office/drawing/2014/main" id="{6A9F1F29-5710-4B7A-9AC7-7D8B015732B4}"/>
              </a:ext>
            </a:extLst>
          </p:cNvPr>
          <p:cNvCxnSpPr>
            <a:cxnSpLocks noChangeShapeType="1"/>
            <a:stCxn id="71702" idx="6"/>
            <a:endCxn id="71704" idx="2"/>
          </p:cNvCxnSpPr>
          <p:nvPr/>
        </p:nvCxnSpPr>
        <p:spPr bwMode="auto">
          <a:xfrm>
            <a:off x="5653981" y="4711700"/>
            <a:ext cx="419100"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706" name="Oval 25">
            <a:extLst>
              <a:ext uri="{FF2B5EF4-FFF2-40B4-BE49-F238E27FC236}">
                <a16:creationId xmlns:a16="http://schemas.microsoft.com/office/drawing/2014/main" id="{D4E4E3D3-51A3-42BB-822A-CB7A89DB14FC}"/>
              </a:ext>
            </a:extLst>
          </p:cNvPr>
          <p:cNvSpPr>
            <a:spLocks noChangeArrowheads="1"/>
          </p:cNvSpPr>
          <p:nvPr/>
        </p:nvSpPr>
        <p:spPr bwMode="auto">
          <a:xfrm>
            <a:off x="5861943" y="4730750"/>
            <a:ext cx="584200" cy="5842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dirty="0">
                <a:latin typeface="Comic Sans MS" panose="030F0702030302020204" pitchFamily="66" charset="0"/>
              </a:rPr>
              <a:t>j</a:t>
            </a:r>
          </a:p>
        </p:txBody>
      </p:sp>
      <p:cxnSp>
        <p:nvCxnSpPr>
          <p:cNvPr id="71707" name="AutoShape 26">
            <a:extLst>
              <a:ext uri="{FF2B5EF4-FFF2-40B4-BE49-F238E27FC236}">
                <a16:creationId xmlns:a16="http://schemas.microsoft.com/office/drawing/2014/main" id="{124FE37A-9683-44CE-BEB1-0D2042B5B08C}"/>
              </a:ext>
            </a:extLst>
          </p:cNvPr>
          <p:cNvCxnSpPr>
            <a:cxnSpLocks noChangeShapeType="1"/>
            <a:stCxn id="71695" idx="0"/>
            <a:endCxn id="71704" idx="0"/>
          </p:cNvCxnSpPr>
          <p:nvPr/>
        </p:nvCxnSpPr>
        <p:spPr bwMode="auto">
          <a:xfrm rot="5400000" flipV="1">
            <a:off x="5074543" y="3605213"/>
            <a:ext cx="1587" cy="2103438"/>
          </a:xfrm>
          <a:prstGeom prst="bentConnector3">
            <a:avLst>
              <a:gd name="adj1" fmla="val -47800005"/>
            </a:avLst>
          </a:prstGeom>
          <a:noFill/>
          <a:ln w="9525">
            <a:solidFill>
              <a:schemeClr val="tx1"/>
            </a:solidFill>
            <a:miter lim="800000"/>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1708" name="Rectangle 27">
            <a:extLst>
              <a:ext uri="{FF2B5EF4-FFF2-40B4-BE49-F238E27FC236}">
                <a16:creationId xmlns:a16="http://schemas.microsoft.com/office/drawing/2014/main" id="{40FA54EE-E6FC-454D-9733-B9B047B493C7}"/>
              </a:ext>
            </a:extLst>
          </p:cNvPr>
          <p:cNvSpPr>
            <a:spLocks noChangeArrowheads="1"/>
          </p:cNvSpPr>
          <p:nvPr/>
        </p:nvSpPr>
        <p:spPr bwMode="auto">
          <a:xfrm>
            <a:off x="4283968" y="3429000"/>
            <a:ext cx="2037417"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2000" dirty="0">
                <a:latin typeface="Comic Sans MS" panose="030F0702030302020204" pitchFamily="66" charset="0"/>
              </a:rPr>
              <a:t>match </a:t>
            </a:r>
            <a:r>
              <a:rPr lang="en-US" altLang="zh-CN" sz="2000" dirty="0" err="1">
                <a:latin typeface="Comic Sans MS" panose="030F0702030302020204" pitchFamily="66" charset="0"/>
              </a:rPr>
              <a:t>b</a:t>
            </a:r>
            <a:r>
              <a:rPr lang="en-US" altLang="zh-CN" sz="2000" baseline="-25000" dirty="0" err="1">
                <a:latin typeface="Comic Sans MS" panose="030F0702030302020204" pitchFamily="66" charset="0"/>
              </a:rPr>
              <a:t>t</a:t>
            </a:r>
            <a:r>
              <a:rPr lang="en-US" altLang="zh-CN" sz="2000" dirty="0">
                <a:latin typeface="Comic Sans MS" panose="030F0702030302020204" pitchFamily="66" charset="0"/>
              </a:rPr>
              <a:t> and </a:t>
            </a:r>
            <a:r>
              <a:rPr lang="en-US" altLang="zh-CN" sz="2000" dirty="0" err="1">
                <a:latin typeface="Comic Sans MS" panose="030F0702030302020204" pitchFamily="66" charset="0"/>
              </a:rPr>
              <a:t>b</a:t>
            </a:r>
            <a:r>
              <a:rPr lang="en-US" altLang="zh-CN" sz="2000" baseline="-25000" dirty="0" err="1">
                <a:latin typeface="Comic Sans MS" panose="030F0702030302020204" pitchFamily="66" charset="0"/>
              </a:rPr>
              <a:t>j</a:t>
            </a:r>
            <a:endParaRPr lang="en-US" altLang="zh-CN" sz="2000" baseline="-25000" dirty="0">
              <a:latin typeface="Comic Sans MS" panose="030F0702030302020204" pitchFamily="66"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灯片编号占位符 5">
            <a:extLst>
              <a:ext uri="{FF2B5EF4-FFF2-40B4-BE49-F238E27FC236}">
                <a16:creationId xmlns:a16="http://schemas.microsoft.com/office/drawing/2014/main" id="{58B0D611-774D-494E-96C1-ECD563268FE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636EFBC-F65C-493D-9CDC-8D452949B3E9}" type="slidenum">
              <a:rPr kumimoji="0" lang="zh-CN" altLang="en-US" sz="1400" smtClean="0"/>
              <a:pPr>
                <a:spcBef>
                  <a:spcPct val="0"/>
                </a:spcBef>
                <a:buClrTx/>
                <a:buSzTx/>
                <a:buFontTx/>
                <a:buNone/>
              </a:pPr>
              <a:t>156</a:t>
            </a:fld>
            <a:endParaRPr kumimoji="0" lang="en-US" altLang="zh-CN" sz="1400"/>
          </a:p>
        </p:txBody>
      </p:sp>
      <p:sp>
        <p:nvSpPr>
          <p:cNvPr id="72707" name="Rectangle 2">
            <a:extLst>
              <a:ext uri="{FF2B5EF4-FFF2-40B4-BE49-F238E27FC236}">
                <a16:creationId xmlns:a16="http://schemas.microsoft.com/office/drawing/2014/main" id="{770A7B35-F3DD-460A-81BE-5857B1AED179}"/>
              </a:ext>
            </a:extLst>
          </p:cNvPr>
          <p:cNvSpPr>
            <a:spLocks noGrp="1" noChangeArrowheads="1"/>
          </p:cNvSpPr>
          <p:nvPr>
            <p:ph type="title" idx="4294967295"/>
          </p:nvPr>
        </p:nvSpPr>
        <p:spPr>
          <a:xfrm>
            <a:off x="628650" y="317429"/>
            <a:ext cx="7886700" cy="1325563"/>
          </a:xfrm>
        </p:spPr>
        <p:txBody>
          <a:bodyPr/>
          <a:lstStyle/>
          <a:p>
            <a:pPr eaLnBrk="1" hangingPunct="1"/>
            <a:r>
              <a:rPr lang="zh-CN" altLang="en-US" dirty="0"/>
              <a:t>设计与分析算法</a:t>
            </a:r>
            <a:endParaRPr lang="en-US" altLang="zh-CN" dirty="0"/>
          </a:p>
        </p:txBody>
      </p:sp>
      <p:sp>
        <p:nvSpPr>
          <p:cNvPr id="75779" name="Rectangle 3">
            <a:extLst>
              <a:ext uri="{FF2B5EF4-FFF2-40B4-BE49-F238E27FC236}">
                <a16:creationId xmlns:a16="http://schemas.microsoft.com/office/drawing/2014/main" id="{B2184BCB-B117-4B68-9970-EFB9AB92C321}"/>
              </a:ext>
            </a:extLst>
          </p:cNvPr>
          <p:cNvSpPr>
            <a:spLocks noGrp="1" noChangeArrowheads="1"/>
          </p:cNvSpPr>
          <p:nvPr>
            <p:ph type="body" idx="4294967295"/>
          </p:nvPr>
        </p:nvSpPr>
        <p:spPr>
          <a:xfrm>
            <a:off x="619522" y="1666186"/>
            <a:ext cx="7886700" cy="4351338"/>
          </a:xfrm>
        </p:spPr>
        <p:txBody>
          <a:bodyPr>
            <a:noAutofit/>
          </a:bodyPr>
          <a:lstStyle/>
          <a:p>
            <a:pPr marL="0" indent="0" eaLnBrk="1" hangingPunct="1">
              <a:lnSpc>
                <a:spcPct val="150000"/>
              </a:lnSpc>
              <a:buNone/>
            </a:pPr>
            <a:r>
              <a:rPr lang="zh-CN" altLang="en-US" sz="2800" dirty="0"/>
              <a:t>问题：</a:t>
            </a:r>
          </a:p>
          <a:p>
            <a:pPr eaLnBrk="1" hangingPunct="1">
              <a:lnSpc>
                <a:spcPct val="150000"/>
              </a:lnSpc>
            </a:pPr>
            <a:r>
              <a:rPr lang="zh-CN" altLang="en-US" sz="2800" dirty="0"/>
              <a:t>根据不交叉条件，知道碱基对在</a:t>
            </a:r>
            <a:r>
              <a:rPr lang="en-US" altLang="zh-CN" sz="2800" dirty="0"/>
              <a:t>b</a:t>
            </a:r>
            <a:r>
              <a:rPr lang="en-US" altLang="zh-CN" sz="2800" baseline="-25000" dirty="0"/>
              <a:t>1</a:t>
            </a:r>
            <a:r>
              <a:rPr lang="en-US" altLang="zh-CN" sz="2800" dirty="0"/>
              <a:t>b</a:t>
            </a:r>
            <a:r>
              <a:rPr lang="en-US" altLang="zh-CN" sz="2800" baseline="-25000" dirty="0"/>
              <a:t>2</a:t>
            </a:r>
            <a:r>
              <a:rPr lang="en-US" altLang="zh-CN" sz="2800" dirty="0">
                <a:sym typeface="Symbol" panose="05050102010706020507" pitchFamily="18" charset="2"/>
              </a:rPr>
              <a:t></a:t>
            </a:r>
            <a:r>
              <a:rPr lang="en-US" altLang="zh-CN" sz="2800" dirty="0"/>
              <a:t>b</a:t>
            </a:r>
            <a:r>
              <a:rPr lang="en-US" altLang="zh-CN" sz="2800" baseline="-25000" dirty="0"/>
              <a:t>t-1</a:t>
            </a:r>
            <a:r>
              <a:rPr lang="zh-CN" altLang="en-US" sz="2800" dirty="0"/>
              <a:t>上（</a:t>
            </a:r>
            <a:r>
              <a:rPr lang="en-US" altLang="zh-CN" sz="2800" dirty="0">
                <a:latin typeface="Comic Sans MS" panose="030F0702030302020204" pitchFamily="66" charset="0"/>
              </a:rPr>
              <a:t>OPT(t-1)</a:t>
            </a:r>
            <a:r>
              <a:rPr lang="zh-CN" altLang="en-US" sz="2800" dirty="0"/>
              <a:t>），或者在</a:t>
            </a:r>
            <a:r>
              <a:rPr lang="en-US" altLang="zh-CN" sz="2800" dirty="0">
                <a:solidFill>
                  <a:srgbClr val="FF0000"/>
                </a:solidFill>
              </a:rPr>
              <a:t>b</a:t>
            </a:r>
            <a:r>
              <a:rPr lang="en-US" altLang="zh-CN" sz="2800" baseline="-25000" dirty="0">
                <a:solidFill>
                  <a:srgbClr val="FF0000"/>
                </a:solidFill>
              </a:rPr>
              <a:t>t+1</a:t>
            </a:r>
            <a:r>
              <a:rPr lang="en-US" altLang="zh-CN" sz="2800" dirty="0">
                <a:solidFill>
                  <a:srgbClr val="FF0000"/>
                </a:solidFill>
              </a:rPr>
              <a:t>b</a:t>
            </a:r>
            <a:r>
              <a:rPr lang="en-US" altLang="zh-CN" sz="2800" baseline="-25000" dirty="0">
                <a:solidFill>
                  <a:srgbClr val="FF0000"/>
                </a:solidFill>
              </a:rPr>
              <a:t>t+2</a:t>
            </a:r>
            <a:r>
              <a:rPr lang="en-US" altLang="zh-CN" sz="2800" dirty="0">
                <a:solidFill>
                  <a:srgbClr val="FF0000"/>
                </a:solidFill>
                <a:sym typeface="Symbol" panose="05050102010706020507" pitchFamily="18" charset="2"/>
              </a:rPr>
              <a:t></a:t>
            </a:r>
            <a:r>
              <a:rPr lang="en-US" altLang="zh-CN" sz="2800" dirty="0">
                <a:solidFill>
                  <a:srgbClr val="FF0000"/>
                </a:solidFill>
              </a:rPr>
              <a:t>b</a:t>
            </a:r>
            <a:r>
              <a:rPr lang="en-US" altLang="zh-CN" sz="2800" baseline="-25000" dirty="0">
                <a:solidFill>
                  <a:srgbClr val="FF0000"/>
                </a:solidFill>
              </a:rPr>
              <a:t>j-1</a:t>
            </a:r>
            <a:r>
              <a:rPr lang="zh-CN" altLang="en-US" sz="2800" dirty="0"/>
              <a:t>上。</a:t>
            </a:r>
          </a:p>
          <a:p>
            <a:pPr eaLnBrk="1" hangingPunct="1">
              <a:lnSpc>
                <a:spcPct val="150000"/>
              </a:lnSpc>
            </a:pPr>
            <a:r>
              <a:rPr lang="zh-CN" altLang="en-US" sz="2800" dirty="0"/>
              <a:t>后一个子问题不在我们定义的子问题类型里面</a:t>
            </a:r>
          </a:p>
          <a:p>
            <a:pPr eaLnBrk="1" hangingPunct="1">
              <a:lnSpc>
                <a:spcPct val="150000"/>
              </a:lnSpc>
            </a:pPr>
            <a:r>
              <a:rPr lang="zh-CN" altLang="en-US" sz="2800" dirty="0"/>
              <a:t>因此需要</a:t>
            </a:r>
            <a:r>
              <a:rPr lang="zh-CN" altLang="en-US" sz="2800" u="sng" dirty="0">
                <a:solidFill>
                  <a:srgbClr val="FF0000"/>
                </a:solidFill>
              </a:rPr>
              <a:t>增加一个变量</a:t>
            </a:r>
            <a:r>
              <a:rPr lang="zh-CN" altLang="en-US" sz="2800" dirty="0"/>
              <a:t>，处理</a:t>
            </a:r>
            <a:r>
              <a:rPr lang="zh-CN" altLang="en-US" sz="2800" dirty="0">
                <a:solidFill>
                  <a:srgbClr val="FF0000"/>
                </a:solidFill>
              </a:rPr>
              <a:t>不从</a:t>
            </a:r>
            <a:r>
              <a:rPr lang="en-US" altLang="zh-CN" sz="2800" dirty="0">
                <a:solidFill>
                  <a:srgbClr val="FF0000"/>
                </a:solidFill>
              </a:rPr>
              <a:t>b</a:t>
            </a:r>
            <a:r>
              <a:rPr lang="en-US" altLang="zh-CN" sz="2000" dirty="0">
                <a:solidFill>
                  <a:srgbClr val="FF0000"/>
                </a:solidFill>
              </a:rPr>
              <a:t>1</a:t>
            </a:r>
            <a:r>
              <a:rPr lang="zh-CN" altLang="en-US" sz="2800" dirty="0">
                <a:solidFill>
                  <a:srgbClr val="FF0000"/>
                </a:solidFill>
              </a:rPr>
              <a:t>开始的子问题</a:t>
            </a:r>
            <a:r>
              <a:rPr lang="en-US" altLang="zh-CN" sz="2800" dirty="0">
                <a:solidFill>
                  <a:srgbClr val="FF0000"/>
                </a:solidFill>
              </a:rPr>
              <a:t>　</a:t>
            </a:r>
          </a:p>
        </p:txBody>
      </p:sp>
      <p:pic>
        <p:nvPicPr>
          <p:cNvPr id="3" name="图片 2">
            <a:extLst>
              <a:ext uri="{FF2B5EF4-FFF2-40B4-BE49-F238E27FC236}">
                <a16:creationId xmlns:a16="http://schemas.microsoft.com/office/drawing/2014/main" id="{F940E9B8-C682-09E4-6DE8-839EF747CD3B}"/>
              </a:ext>
            </a:extLst>
          </p:cNvPr>
          <p:cNvPicPr>
            <a:picLocks noChangeAspect="1"/>
          </p:cNvPicPr>
          <p:nvPr/>
        </p:nvPicPr>
        <p:blipFill>
          <a:blip r:embed="rId2"/>
          <a:stretch>
            <a:fillRect/>
          </a:stretch>
        </p:blipFill>
        <p:spPr>
          <a:xfrm>
            <a:off x="3026593" y="1224725"/>
            <a:ext cx="5560863" cy="1124938"/>
          </a:xfrm>
          <a:prstGeom prst="rect">
            <a:avLst/>
          </a:prstGeom>
        </p:spPr>
      </p:pic>
      <p:pic>
        <p:nvPicPr>
          <p:cNvPr id="5" name="图片 4">
            <a:extLst>
              <a:ext uri="{FF2B5EF4-FFF2-40B4-BE49-F238E27FC236}">
                <a16:creationId xmlns:a16="http://schemas.microsoft.com/office/drawing/2014/main" id="{4B3D1307-A3E2-C644-D40E-BDBD51939459}"/>
              </a:ext>
            </a:extLst>
          </p:cNvPr>
          <p:cNvPicPr>
            <a:picLocks noChangeAspect="1"/>
          </p:cNvPicPr>
          <p:nvPr/>
        </p:nvPicPr>
        <p:blipFill>
          <a:blip r:embed="rId3"/>
          <a:stretch>
            <a:fillRect/>
          </a:stretch>
        </p:blipFill>
        <p:spPr>
          <a:xfrm>
            <a:off x="2771800" y="5414595"/>
            <a:ext cx="5560863" cy="7723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 calcmode="lin" valueType="num">
                                      <p:cBhvr additive="base">
                                        <p:cTn id="7" dur="500" fill="hold"/>
                                        <p:tgtEl>
                                          <p:spTgt spid="757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779">
                                            <p:txEl>
                                              <p:pRg st="1" end="1"/>
                                            </p:txEl>
                                          </p:spTgt>
                                        </p:tgtEl>
                                        <p:attrNameLst>
                                          <p:attrName>style.visibility</p:attrName>
                                        </p:attrNameLst>
                                      </p:cBhvr>
                                      <p:to>
                                        <p:strVal val="visible"/>
                                      </p:to>
                                    </p:set>
                                    <p:anim calcmode="lin" valueType="num">
                                      <p:cBhvr additive="base">
                                        <p:cTn id="13" dur="500" fill="hold"/>
                                        <p:tgtEl>
                                          <p:spTgt spid="757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57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5779">
                                            <p:txEl>
                                              <p:pRg st="2" end="2"/>
                                            </p:txEl>
                                          </p:spTgt>
                                        </p:tgtEl>
                                        <p:attrNameLst>
                                          <p:attrName>style.visibility</p:attrName>
                                        </p:attrNameLst>
                                      </p:cBhvr>
                                      <p:to>
                                        <p:strVal val="visible"/>
                                      </p:to>
                                    </p:set>
                                    <p:anim calcmode="lin" valueType="num">
                                      <p:cBhvr additive="base">
                                        <p:cTn id="19" dur="500" fill="hold"/>
                                        <p:tgtEl>
                                          <p:spTgt spid="757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57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5779">
                                            <p:txEl>
                                              <p:pRg st="3" end="3"/>
                                            </p:txEl>
                                          </p:spTgt>
                                        </p:tgtEl>
                                        <p:attrNameLst>
                                          <p:attrName>style.visibility</p:attrName>
                                        </p:attrNameLst>
                                      </p:cBhvr>
                                      <p:to>
                                        <p:strVal val="visible"/>
                                      </p:to>
                                    </p:set>
                                    <p:anim calcmode="lin" valueType="num">
                                      <p:cBhvr additive="base">
                                        <p:cTn id="25" dur="500" fill="hold"/>
                                        <p:tgtEl>
                                          <p:spTgt spid="757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577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a:extLst>
              <a:ext uri="{FF2B5EF4-FFF2-40B4-BE49-F238E27FC236}">
                <a16:creationId xmlns:a16="http://schemas.microsoft.com/office/drawing/2014/main" id="{E73C12D5-C2CF-43F8-8AEF-009E63C6B612}"/>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833FA7F-D832-42B4-B71A-E754FE25CBDD}" type="slidenum">
              <a:rPr kumimoji="0" lang="zh-CN" altLang="en-US" sz="1400" smtClean="0"/>
              <a:pPr>
                <a:spcBef>
                  <a:spcPct val="0"/>
                </a:spcBef>
                <a:buClrTx/>
                <a:buSzTx/>
                <a:buFontTx/>
                <a:buNone/>
              </a:pPr>
              <a:t>157</a:t>
            </a:fld>
            <a:endParaRPr kumimoji="0" lang="en-US" altLang="zh-CN" sz="1400"/>
          </a:p>
        </p:txBody>
      </p:sp>
      <p:sp>
        <p:nvSpPr>
          <p:cNvPr id="73731" name="Rectangle 2">
            <a:extLst>
              <a:ext uri="{FF2B5EF4-FFF2-40B4-BE49-F238E27FC236}">
                <a16:creationId xmlns:a16="http://schemas.microsoft.com/office/drawing/2014/main" id="{DBB93EFE-F39E-4708-8A2C-9EC90C456B35}"/>
              </a:ext>
            </a:extLst>
          </p:cNvPr>
          <p:cNvSpPr>
            <a:spLocks noGrp="1" noChangeArrowheads="1"/>
          </p:cNvSpPr>
          <p:nvPr>
            <p:ph type="title" idx="4294967295"/>
          </p:nvPr>
        </p:nvSpPr>
        <p:spPr>
          <a:xfrm>
            <a:off x="467544" y="23080"/>
            <a:ext cx="7886700" cy="1325563"/>
          </a:xfrm>
        </p:spPr>
        <p:txBody>
          <a:bodyPr/>
          <a:lstStyle/>
          <a:p>
            <a:pPr eaLnBrk="1" hangingPunct="1"/>
            <a:r>
              <a:rPr lang="zh-CN" altLang="en-US" dirty="0"/>
              <a:t>设计与分析算法</a:t>
            </a:r>
          </a:p>
        </p:txBody>
      </p:sp>
      <p:sp>
        <p:nvSpPr>
          <p:cNvPr id="73732" name="Rectangle 3">
            <a:extLst>
              <a:ext uri="{FF2B5EF4-FFF2-40B4-BE49-F238E27FC236}">
                <a16:creationId xmlns:a16="http://schemas.microsoft.com/office/drawing/2014/main" id="{9F45ABCA-3CFC-498A-A469-9E3F1343AA48}"/>
              </a:ext>
            </a:extLst>
          </p:cNvPr>
          <p:cNvSpPr>
            <a:spLocks noGrp="1" noChangeArrowheads="1"/>
          </p:cNvSpPr>
          <p:nvPr>
            <p:ph type="body" idx="4294967295"/>
          </p:nvPr>
        </p:nvSpPr>
        <p:spPr>
          <a:xfrm>
            <a:off x="465763" y="980728"/>
            <a:ext cx="7886700" cy="5544616"/>
          </a:xfrm>
        </p:spPr>
        <p:txBody>
          <a:bodyPr>
            <a:normAutofit fontScale="92500" lnSpcReduction="10000"/>
          </a:bodyPr>
          <a:lstStyle/>
          <a:p>
            <a:pPr eaLnBrk="1" hangingPunct="1">
              <a:lnSpc>
                <a:spcPct val="150000"/>
              </a:lnSpc>
              <a:buFont typeface="Wingdings" panose="05000000000000000000" pitchFamily="2" charset="2"/>
              <a:buNone/>
            </a:pPr>
            <a:r>
              <a:rPr lang="zh-CN" altLang="en-US" sz="2400" b="1" dirty="0"/>
              <a:t>    区间上的动态规划</a:t>
            </a:r>
          </a:p>
          <a:p>
            <a:pPr eaLnBrk="1" hangingPunct="1">
              <a:lnSpc>
                <a:spcPct val="150000"/>
              </a:lnSpc>
            </a:pPr>
            <a:r>
              <a:rPr lang="zh-CN" altLang="en-US" sz="2400" dirty="0"/>
              <a:t>定义</a:t>
            </a:r>
            <a:r>
              <a:rPr lang="en-US" altLang="zh-CN" sz="2400" dirty="0">
                <a:solidFill>
                  <a:srgbClr val="FF0000"/>
                </a:solidFill>
              </a:rPr>
              <a:t>OPT(</a:t>
            </a:r>
            <a:r>
              <a:rPr lang="en-US" altLang="zh-CN" sz="2400" dirty="0" err="1">
                <a:solidFill>
                  <a:srgbClr val="FF0000"/>
                </a:solidFill>
              </a:rPr>
              <a:t>i</a:t>
            </a:r>
            <a:r>
              <a:rPr lang="en-US" altLang="zh-CN" sz="2400" dirty="0">
                <a:solidFill>
                  <a:srgbClr val="FF0000"/>
                </a:solidFill>
              </a:rPr>
              <a:t>, j) </a:t>
            </a:r>
            <a:r>
              <a:rPr lang="zh-CN" altLang="en-US" sz="2400" dirty="0"/>
              <a:t>表示在</a:t>
            </a:r>
            <a:r>
              <a:rPr lang="en-US" altLang="zh-CN" sz="2400" dirty="0">
                <a:solidFill>
                  <a:srgbClr val="FF0000"/>
                </a:solidFill>
              </a:rPr>
              <a:t>b</a:t>
            </a:r>
            <a:r>
              <a:rPr lang="en-US" altLang="zh-CN" sz="2400" baseline="-25000" dirty="0">
                <a:solidFill>
                  <a:srgbClr val="FF0000"/>
                </a:solidFill>
              </a:rPr>
              <a:t>i</a:t>
            </a:r>
            <a:r>
              <a:rPr lang="en-US" altLang="zh-CN" sz="2400" dirty="0">
                <a:solidFill>
                  <a:srgbClr val="FF0000"/>
                </a:solidFill>
              </a:rPr>
              <a:t>b</a:t>
            </a:r>
            <a:r>
              <a:rPr lang="en-US" altLang="zh-CN" sz="2400" baseline="-25000" dirty="0">
                <a:solidFill>
                  <a:srgbClr val="FF0000"/>
                </a:solidFill>
              </a:rPr>
              <a:t>i+1</a:t>
            </a:r>
            <a:r>
              <a:rPr lang="en-US" altLang="zh-CN" sz="2400" dirty="0">
                <a:solidFill>
                  <a:srgbClr val="FF0000"/>
                </a:solidFill>
                <a:sym typeface="Symbol" panose="05050102010706020507" pitchFamily="18" charset="2"/>
              </a:rPr>
              <a:t></a:t>
            </a:r>
            <a:r>
              <a:rPr lang="en-US" altLang="zh-CN" sz="2400" dirty="0">
                <a:solidFill>
                  <a:srgbClr val="FF0000"/>
                </a:solidFill>
              </a:rPr>
              <a:t>b</a:t>
            </a:r>
            <a:r>
              <a:rPr lang="en-US" altLang="zh-CN" sz="3500" baseline="-25000" dirty="0">
                <a:solidFill>
                  <a:srgbClr val="FF0000"/>
                </a:solidFill>
                <a:latin typeface="Times New Roman" panose="02020603050405020304" pitchFamily="18" charset="0"/>
                <a:cs typeface="Times New Roman" panose="02020603050405020304" pitchFamily="18" charset="0"/>
              </a:rPr>
              <a:t>j</a:t>
            </a:r>
            <a:r>
              <a:rPr lang="zh-CN" altLang="en-US" sz="2400" dirty="0"/>
              <a:t>上的二级结构中碱基对的最大数目。</a:t>
            </a:r>
          </a:p>
          <a:p>
            <a:pPr lvl="1" eaLnBrk="1" hangingPunct="1">
              <a:lnSpc>
                <a:spcPct val="150000"/>
              </a:lnSpc>
            </a:pPr>
            <a:r>
              <a:rPr lang="zh-CN" altLang="en-US" sz="2400" dirty="0"/>
              <a:t>情形 1.  如果 </a:t>
            </a:r>
            <a:r>
              <a:rPr lang="en-US" altLang="zh-CN" sz="2400" dirty="0" err="1"/>
              <a:t>i</a:t>
            </a:r>
            <a:r>
              <a:rPr lang="en-US" altLang="zh-CN" sz="2400" dirty="0"/>
              <a:t> </a:t>
            </a:r>
            <a:r>
              <a:rPr lang="en-US" altLang="zh-CN" sz="2400" dirty="0">
                <a:sym typeface="Symbol" panose="05050102010706020507" pitchFamily="18" charset="2"/>
              </a:rPr>
              <a:t> j - 4.</a:t>
            </a:r>
          </a:p>
          <a:p>
            <a:pPr lvl="2" eaLnBrk="1" hangingPunct="1">
              <a:lnSpc>
                <a:spcPct val="150000"/>
              </a:lnSpc>
            </a:pPr>
            <a:r>
              <a:rPr lang="zh-CN" altLang="en-US" sz="2400" dirty="0"/>
              <a:t>根据没有尖的弯的规则，</a:t>
            </a:r>
            <a:r>
              <a:rPr lang="en-US" altLang="zh-CN" sz="2400" dirty="0"/>
              <a:t>OPT(</a:t>
            </a:r>
            <a:r>
              <a:rPr lang="en-US" altLang="zh-CN" sz="2400" dirty="0" err="1"/>
              <a:t>i</a:t>
            </a:r>
            <a:r>
              <a:rPr lang="en-US" altLang="zh-CN" sz="2400" dirty="0"/>
              <a:t>, j) = 0.</a:t>
            </a:r>
          </a:p>
          <a:p>
            <a:pPr lvl="1" eaLnBrk="1" hangingPunct="1">
              <a:lnSpc>
                <a:spcPct val="150000"/>
              </a:lnSpc>
            </a:pPr>
            <a:r>
              <a:rPr lang="zh-CN" altLang="en-US" sz="2400" dirty="0"/>
              <a:t>情形 2.  碱基</a:t>
            </a:r>
            <a:r>
              <a:rPr lang="en-US" altLang="zh-CN" sz="2400" dirty="0" err="1"/>
              <a:t>b</a:t>
            </a:r>
            <a:r>
              <a:rPr lang="en-US" altLang="zh-CN" sz="2400" baseline="-25000" dirty="0" err="1"/>
              <a:t>j</a:t>
            </a:r>
            <a:r>
              <a:rPr lang="en-US" altLang="zh-CN" sz="2400" dirty="0"/>
              <a:t> </a:t>
            </a:r>
            <a:r>
              <a:rPr lang="zh-CN" altLang="en-US" sz="2400" dirty="0"/>
              <a:t>没有配对</a:t>
            </a:r>
            <a:r>
              <a:rPr lang="en-US" altLang="zh-CN" sz="2400" dirty="0"/>
              <a:t>.</a:t>
            </a:r>
          </a:p>
          <a:p>
            <a:pPr lvl="2" eaLnBrk="1" hangingPunct="1">
              <a:lnSpc>
                <a:spcPct val="150000"/>
              </a:lnSpc>
            </a:pPr>
            <a:r>
              <a:rPr lang="en-US" altLang="zh-CN" sz="2400" dirty="0"/>
              <a:t>OPT(</a:t>
            </a:r>
            <a:r>
              <a:rPr lang="en-US" altLang="zh-CN" sz="2400" dirty="0" err="1"/>
              <a:t>i</a:t>
            </a:r>
            <a:r>
              <a:rPr lang="en-US" altLang="zh-CN" sz="2400" dirty="0"/>
              <a:t>, j) = OPT(</a:t>
            </a:r>
            <a:r>
              <a:rPr lang="en-US" altLang="zh-CN" sz="2400" dirty="0" err="1"/>
              <a:t>i</a:t>
            </a:r>
            <a:r>
              <a:rPr lang="en-US" altLang="zh-CN" sz="2400" dirty="0"/>
              <a:t>, j-1)</a:t>
            </a:r>
          </a:p>
          <a:p>
            <a:pPr lvl="1" eaLnBrk="1" hangingPunct="1">
              <a:lnSpc>
                <a:spcPct val="150000"/>
              </a:lnSpc>
            </a:pPr>
            <a:r>
              <a:rPr lang="zh-CN" altLang="en-US" sz="2400" dirty="0"/>
              <a:t>情形 3.  碱基 </a:t>
            </a:r>
            <a:r>
              <a:rPr lang="en-US" altLang="zh-CN" sz="2400" dirty="0" err="1"/>
              <a:t>b</a:t>
            </a:r>
            <a:r>
              <a:rPr lang="en-US" altLang="zh-CN" sz="2400" baseline="-25000" dirty="0" err="1"/>
              <a:t>j</a:t>
            </a:r>
            <a:r>
              <a:rPr lang="en-US" altLang="zh-CN" sz="2400" dirty="0"/>
              <a:t> </a:t>
            </a:r>
            <a:r>
              <a:rPr lang="zh-CN" altLang="en-US" sz="2400" dirty="0"/>
              <a:t>与碱基</a:t>
            </a:r>
            <a:r>
              <a:rPr lang="en-US" altLang="zh-CN" sz="2400" dirty="0"/>
              <a:t> </a:t>
            </a:r>
            <a:r>
              <a:rPr lang="en-US" altLang="zh-CN" sz="2400" dirty="0" err="1"/>
              <a:t>b</a:t>
            </a:r>
            <a:r>
              <a:rPr lang="en-US" altLang="zh-CN" sz="2400" baseline="-25000" dirty="0" err="1"/>
              <a:t>t</a:t>
            </a:r>
            <a:r>
              <a:rPr lang="zh-CN" altLang="en-US" sz="2400" dirty="0"/>
              <a:t>配对，其中</a:t>
            </a:r>
            <a:r>
              <a:rPr lang="en-US" altLang="zh-CN" sz="2400" dirty="0" err="1"/>
              <a:t>i</a:t>
            </a:r>
            <a:r>
              <a:rPr lang="en-US" altLang="zh-CN" sz="2400" dirty="0"/>
              <a:t> </a:t>
            </a:r>
            <a:r>
              <a:rPr lang="en-US" altLang="zh-CN" sz="2400" dirty="0">
                <a:sym typeface="Symbol" panose="05050102010706020507" pitchFamily="18" charset="2"/>
              </a:rPr>
              <a:t> </a:t>
            </a:r>
            <a:r>
              <a:rPr lang="en-US" altLang="zh-CN" sz="2400" dirty="0"/>
              <a:t>t &lt; j - 4.</a:t>
            </a:r>
          </a:p>
          <a:p>
            <a:pPr eaLnBrk="1" hangingPunct="1">
              <a:lnSpc>
                <a:spcPct val="150000"/>
              </a:lnSpc>
            </a:pPr>
            <a:r>
              <a:rPr lang="zh-CN" altLang="en-US" sz="2400" dirty="0"/>
              <a:t>根据</a:t>
            </a:r>
            <a:r>
              <a:rPr lang="zh-CN" altLang="en-US" sz="2400" dirty="0">
                <a:solidFill>
                  <a:srgbClr val="FF0000"/>
                </a:solidFill>
              </a:rPr>
              <a:t>不交叉</a:t>
            </a:r>
            <a:r>
              <a:rPr lang="zh-CN" altLang="en-US" sz="2400" dirty="0"/>
              <a:t>的限制把问题分成两个子问题</a:t>
            </a:r>
          </a:p>
          <a:p>
            <a:pPr lvl="2" eaLnBrk="1" hangingPunct="1">
              <a:lnSpc>
                <a:spcPct val="150000"/>
              </a:lnSpc>
            </a:pPr>
            <a:r>
              <a:rPr lang="en-US" altLang="zh-CN" sz="2600" dirty="0"/>
              <a:t>OPT(</a:t>
            </a:r>
            <a:r>
              <a:rPr lang="en-US" altLang="zh-CN" sz="2600" dirty="0" err="1"/>
              <a:t>i</a:t>
            </a:r>
            <a:r>
              <a:rPr lang="en-US" altLang="zh-CN" sz="2600" dirty="0"/>
              <a:t>, j) = 1 + </a:t>
            </a:r>
            <a:r>
              <a:rPr lang="en-US" altLang="zh-CN" sz="2600" dirty="0" err="1"/>
              <a:t>max</a:t>
            </a:r>
            <a:r>
              <a:rPr lang="en-US" altLang="zh-CN" sz="2600" baseline="-25000" dirty="0" err="1"/>
              <a:t>t</a:t>
            </a:r>
            <a:r>
              <a:rPr lang="en-US" altLang="zh-CN" sz="2600" dirty="0"/>
              <a:t> { OPT(</a:t>
            </a:r>
            <a:r>
              <a:rPr lang="en-US" altLang="zh-CN" sz="2600" dirty="0" err="1"/>
              <a:t>i</a:t>
            </a:r>
            <a:r>
              <a:rPr lang="en-US" altLang="zh-CN" sz="2600" dirty="0"/>
              <a:t>, t-1) + OPT(t+1, j-1) }</a:t>
            </a:r>
          </a:p>
        </p:txBody>
      </p:sp>
      <p:pic>
        <p:nvPicPr>
          <p:cNvPr id="3" name="图片 2">
            <a:extLst>
              <a:ext uri="{FF2B5EF4-FFF2-40B4-BE49-F238E27FC236}">
                <a16:creationId xmlns:a16="http://schemas.microsoft.com/office/drawing/2014/main" id="{A2FEA914-184C-6D33-9A06-BF5AF1984D66}"/>
              </a:ext>
            </a:extLst>
          </p:cNvPr>
          <p:cNvPicPr>
            <a:picLocks noChangeAspect="1"/>
          </p:cNvPicPr>
          <p:nvPr/>
        </p:nvPicPr>
        <p:blipFill>
          <a:blip r:embed="rId3"/>
          <a:stretch>
            <a:fillRect/>
          </a:stretch>
        </p:blipFill>
        <p:spPr>
          <a:xfrm>
            <a:off x="3483335" y="2306291"/>
            <a:ext cx="5230851" cy="726507"/>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a:extLst>
              <a:ext uri="{FF2B5EF4-FFF2-40B4-BE49-F238E27FC236}">
                <a16:creationId xmlns:a16="http://schemas.microsoft.com/office/drawing/2014/main" id="{E4B233EA-3233-45E6-9C42-0B04FC14BBB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3A4131-C7FF-4E3B-BE7C-82328B5A14B4}" type="slidenum">
              <a:rPr kumimoji="0" lang="zh-CN" altLang="en-US" sz="1400" smtClean="0"/>
              <a:pPr>
                <a:spcBef>
                  <a:spcPct val="0"/>
                </a:spcBef>
                <a:buClrTx/>
                <a:buSzTx/>
                <a:buFontTx/>
                <a:buNone/>
              </a:pPr>
              <a:t>158</a:t>
            </a:fld>
            <a:endParaRPr kumimoji="0" lang="en-US" altLang="zh-CN" sz="1400"/>
          </a:p>
        </p:txBody>
      </p:sp>
      <p:sp>
        <p:nvSpPr>
          <p:cNvPr id="74755" name="Rectangle 2">
            <a:extLst>
              <a:ext uri="{FF2B5EF4-FFF2-40B4-BE49-F238E27FC236}">
                <a16:creationId xmlns:a16="http://schemas.microsoft.com/office/drawing/2014/main" id="{ED9F7673-C39D-4FB4-BC2A-98AA946CC5EE}"/>
              </a:ext>
            </a:extLst>
          </p:cNvPr>
          <p:cNvSpPr>
            <a:spLocks noGrp="1" noChangeArrowheads="1"/>
          </p:cNvSpPr>
          <p:nvPr>
            <p:ph type="title" idx="4294967295"/>
          </p:nvPr>
        </p:nvSpPr>
        <p:spPr>
          <a:xfrm>
            <a:off x="628650" y="111170"/>
            <a:ext cx="7886700" cy="1325563"/>
          </a:xfrm>
        </p:spPr>
        <p:txBody>
          <a:bodyPr/>
          <a:lstStyle/>
          <a:p>
            <a:pPr eaLnBrk="1" hangingPunct="1"/>
            <a:r>
              <a:rPr lang="zh-CN" altLang="en-US" dirty="0"/>
              <a:t>设计与分析算法</a:t>
            </a:r>
            <a:endParaRPr lang="en-US" altLang="zh-CN" dirty="0"/>
          </a:p>
        </p:txBody>
      </p:sp>
      <p:sp>
        <p:nvSpPr>
          <p:cNvPr id="74756" name="Rectangle 3">
            <a:extLst>
              <a:ext uri="{FF2B5EF4-FFF2-40B4-BE49-F238E27FC236}">
                <a16:creationId xmlns:a16="http://schemas.microsoft.com/office/drawing/2014/main" id="{12EB078B-DFAF-4665-873E-44A543679C66}"/>
              </a:ext>
            </a:extLst>
          </p:cNvPr>
          <p:cNvSpPr>
            <a:spLocks noGrp="1" noChangeArrowheads="1"/>
          </p:cNvSpPr>
          <p:nvPr>
            <p:ph type="body" idx="4294967295"/>
          </p:nvPr>
        </p:nvSpPr>
        <p:spPr>
          <a:xfrm>
            <a:off x="742950" y="1556792"/>
            <a:ext cx="7772400" cy="4114800"/>
          </a:xfrm>
        </p:spPr>
        <p:txBody>
          <a:bodyPr/>
          <a:lstStyle/>
          <a:p>
            <a:pPr eaLnBrk="1" hangingPunct="1">
              <a:lnSpc>
                <a:spcPct val="150000"/>
              </a:lnSpc>
            </a:pPr>
            <a:r>
              <a:rPr lang="zh-CN" altLang="en-US" sz="2400" dirty="0"/>
              <a:t>定理</a:t>
            </a:r>
            <a:r>
              <a:rPr lang="zh-CN" altLang="en-US" sz="2400" dirty="0">
                <a:latin typeface="Times New Roman" panose="02020603050405020304" pitchFamily="18" charset="0"/>
                <a:cs typeface="Times New Roman" panose="02020603050405020304" pitchFamily="18" charset="0"/>
              </a:rPr>
              <a:t>６</a:t>
            </a:r>
            <a:r>
              <a:rPr lang="en-US" altLang="zh-CN" sz="2800" dirty="0">
                <a:latin typeface="Times New Roman" panose="02020603050405020304" pitchFamily="18" charset="0"/>
                <a:cs typeface="Times New Roman" panose="02020603050405020304" pitchFamily="18" charset="0"/>
              </a:rPr>
              <a:t>.13</a:t>
            </a:r>
            <a:endParaRPr lang="zh-CN" altLang="en-US" sz="2800" dirty="0">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None/>
            </a:pPr>
            <a:r>
              <a:rPr lang="en-US" altLang="zh-CN" sz="2800" dirty="0"/>
              <a:t>OPT(</a:t>
            </a:r>
            <a:r>
              <a:rPr lang="en-US" altLang="zh-CN" sz="2800" dirty="0" err="1"/>
              <a:t>i</a:t>
            </a:r>
            <a:r>
              <a:rPr lang="en-US" altLang="zh-CN" sz="2800" dirty="0"/>
              <a:t>, j) =max{ OPT(</a:t>
            </a:r>
            <a:r>
              <a:rPr lang="en-US" altLang="zh-CN" sz="2800" dirty="0" err="1"/>
              <a:t>i</a:t>
            </a:r>
            <a:r>
              <a:rPr lang="en-US" altLang="zh-CN" sz="2800" dirty="0"/>
              <a:t>, j-1), 1 + </a:t>
            </a:r>
            <a:r>
              <a:rPr lang="en-US" altLang="zh-CN" sz="2800" dirty="0" err="1"/>
              <a:t>max</a:t>
            </a:r>
            <a:r>
              <a:rPr lang="en-US" altLang="zh-CN" sz="2800" baseline="-25000" dirty="0" err="1"/>
              <a:t>t</a:t>
            </a:r>
            <a:r>
              <a:rPr lang="en-US" altLang="zh-CN" sz="2800" dirty="0"/>
              <a:t> { OPT(</a:t>
            </a:r>
            <a:r>
              <a:rPr lang="en-US" altLang="zh-CN" sz="2800" dirty="0" err="1"/>
              <a:t>i</a:t>
            </a:r>
            <a:r>
              <a:rPr lang="en-US" altLang="zh-CN" sz="2800" dirty="0"/>
              <a:t>, t-1) + OPT(t+1, j-1) }},</a:t>
            </a:r>
            <a:endParaRPr lang="zh-CN" altLang="en-US" sz="2800" dirty="0"/>
          </a:p>
          <a:p>
            <a:pPr eaLnBrk="1" hangingPunct="1">
              <a:lnSpc>
                <a:spcPct val="150000"/>
              </a:lnSpc>
              <a:buFont typeface="Wingdings" panose="05000000000000000000" pitchFamily="2" charset="2"/>
              <a:buNone/>
            </a:pPr>
            <a:r>
              <a:rPr lang="zh-CN" altLang="en-US" sz="2400" dirty="0"/>
              <a:t>其中</a:t>
            </a:r>
            <a:r>
              <a:rPr lang="en-US" altLang="zh-CN" sz="2400" dirty="0" err="1"/>
              <a:t>max</a:t>
            </a:r>
            <a:r>
              <a:rPr lang="en-US" altLang="zh-CN" sz="3200" baseline="-25000" dirty="0" err="1"/>
              <a:t>t</a:t>
            </a:r>
            <a:r>
              <a:rPr lang="zh-CN" altLang="en-US" sz="2400" dirty="0">
                <a:solidFill>
                  <a:srgbClr val="FF0000"/>
                </a:solidFill>
              </a:rPr>
              <a:t>遍取所有的</a:t>
            </a:r>
            <a:r>
              <a:rPr lang="en-US" altLang="zh-CN" sz="2400" dirty="0">
                <a:solidFill>
                  <a:srgbClr val="FF0000"/>
                </a:solidFill>
              </a:rPr>
              <a:t>t</a:t>
            </a:r>
            <a:r>
              <a:rPr lang="en-US" altLang="zh-CN" sz="2400" dirty="0"/>
              <a:t>,</a:t>
            </a:r>
            <a:r>
              <a:rPr lang="zh-CN" altLang="en-US" sz="2400" dirty="0"/>
              <a:t>使得</a:t>
            </a:r>
            <a:r>
              <a:rPr lang="en-US" altLang="zh-CN" sz="2400" dirty="0" err="1"/>
              <a:t>b</a:t>
            </a:r>
            <a:r>
              <a:rPr lang="en-US" altLang="zh-CN" sz="1800" dirty="0" err="1"/>
              <a:t>t</a:t>
            </a:r>
            <a:r>
              <a:rPr lang="zh-CN" altLang="en-US" sz="2400" dirty="0"/>
              <a:t>与</a:t>
            </a:r>
            <a:r>
              <a:rPr lang="en-US" altLang="zh-CN" sz="2400" dirty="0" err="1"/>
              <a:t>b</a:t>
            </a:r>
            <a:r>
              <a:rPr lang="en-US" altLang="zh-CN" sz="1800" dirty="0" err="1"/>
              <a:t>j</a:t>
            </a:r>
            <a:r>
              <a:rPr lang="zh-CN" altLang="en-US" sz="2400" dirty="0"/>
              <a:t>是一对被允许的碱基.</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F26C2294-FBDF-4A2F-994C-6CD68794F02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DA30BB-04BA-4ED2-B103-882505D37D27}" type="slidenum">
              <a:rPr kumimoji="0" lang="zh-CN" altLang="en-US" sz="1400" smtClean="0"/>
              <a:pPr>
                <a:spcBef>
                  <a:spcPct val="0"/>
                </a:spcBef>
                <a:buClrTx/>
                <a:buSzTx/>
                <a:buFontTx/>
                <a:buNone/>
              </a:pPr>
              <a:t>159</a:t>
            </a:fld>
            <a:endParaRPr kumimoji="0" lang="en-US" altLang="zh-CN" sz="1400"/>
          </a:p>
        </p:txBody>
      </p:sp>
      <p:sp>
        <p:nvSpPr>
          <p:cNvPr id="75779" name="Rectangle 2">
            <a:extLst>
              <a:ext uri="{FF2B5EF4-FFF2-40B4-BE49-F238E27FC236}">
                <a16:creationId xmlns:a16="http://schemas.microsoft.com/office/drawing/2014/main" id="{2484B554-10BA-479E-8F03-1F2D17AC00A4}"/>
              </a:ext>
            </a:extLst>
          </p:cNvPr>
          <p:cNvSpPr>
            <a:spLocks noGrp="1" noChangeArrowheads="1"/>
          </p:cNvSpPr>
          <p:nvPr>
            <p:ph type="title" idx="4294967295"/>
          </p:nvPr>
        </p:nvSpPr>
        <p:spPr>
          <a:xfrm>
            <a:off x="601310" y="18255"/>
            <a:ext cx="7886700" cy="1325563"/>
          </a:xfrm>
        </p:spPr>
        <p:txBody>
          <a:bodyPr/>
          <a:lstStyle/>
          <a:p>
            <a:pPr eaLnBrk="1" hangingPunct="1"/>
            <a:r>
              <a:rPr lang="zh-CN" altLang="en-US" dirty="0"/>
              <a:t>设计与分析算法</a:t>
            </a:r>
            <a:endParaRPr lang="en-US" altLang="zh-CN" dirty="0"/>
          </a:p>
        </p:txBody>
      </p:sp>
      <p:sp>
        <p:nvSpPr>
          <p:cNvPr id="75780" name="Rectangle 3">
            <a:extLst>
              <a:ext uri="{FF2B5EF4-FFF2-40B4-BE49-F238E27FC236}">
                <a16:creationId xmlns:a16="http://schemas.microsoft.com/office/drawing/2014/main" id="{DE9C60EB-DDDB-4688-B183-D74C033BFFA9}"/>
              </a:ext>
            </a:extLst>
          </p:cNvPr>
          <p:cNvSpPr>
            <a:spLocks noGrp="1" noChangeArrowheads="1"/>
          </p:cNvSpPr>
          <p:nvPr>
            <p:ph type="body" idx="4294967295"/>
          </p:nvPr>
        </p:nvSpPr>
        <p:spPr>
          <a:xfrm>
            <a:off x="578271" y="1034298"/>
            <a:ext cx="7886700" cy="4351338"/>
          </a:xfrm>
        </p:spPr>
        <p:txBody>
          <a:bodyPr/>
          <a:lstStyle/>
          <a:p>
            <a:pPr eaLnBrk="1" hangingPunct="1">
              <a:lnSpc>
                <a:spcPct val="150000"/>
              </a:lnSpc>
            </a:pPr>
            <a:r>
              <a:rPr lang="zh-CN" altLang="en-US" dirty="0"/>
              <a:t>确认我们建立子问题解的适当顺序</a:t>
            </a:r>
          </a:p>
          <a:p>
            <a:pPr eaLnBrk="1" hangingPunct="1">
              <a:lnSpc>
                <a:spcPct val="150000"/>
              </a:lnSpc>
            </a:pPr>
            <a:r>
              <a:rPr lang="zh-CN" altLang="en-US" dirty="0"/>
              <a:t>按照区间</a:t>
            </a:r>
            <a:r>
              <a:rPr lang="zh-CN" altLang="en-US" b="1" dirty="0"/>
              <a:t>长度增长</a:t>
            </a:r>
            <a:r>
              <a:rPr lang="zh-CN" altLang="en-US" dirty="0"/>
              <a:t>的顺序建立解</a:t>
            </a:r>
            <a:endParaRPr lang="en-US" altLang="zh-CN" dirty="0"/>
          </a:p>
        </p:txBody>
      </p:sp>
      <p:pic>
        <p:nvPicPr>
          <p:cNvPr id="3" name="图片 2">
            <a:extLst>
              <a:ext uri="{FF2B5EF4-FFF2-40B4-BE49-F238E27FC236}">
                <a16:creationId xmlns:a16="http://schemas.microsoft.com/office/drawing/2014/main" id="{21EF962B-FC52-81CA-3C9A-8833051F287D}"/>
              </a:ext>
            </a:extLst>
          </p:cNvPr>
          <p:cNvPicPr>
            <a:picLocks noChangeAspect="1"/>
          </p:cNvPicPr>
          <p:nvPr/>
        </p:nvPicPr>
        <p:blipFill>
          <a:blip r:embed="rId2"/>
          <a:stretch>
            <a:fillRect/>
          </a:stretch>
        </p:blipFill>
        <p:spPr>
          <a:xfrm>
            <a:off x="1403648" y="2072108"/>
            <a:ext cx="6993440" cy="44188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19255-71BC-1CBB-81D3-97DCFA6CCDD9}"/>
            </a:ext>
          </a:extLst>
        </p:cNvPr>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8DCCC0E2-B693-BCC0-8353-005F8E0F6D0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3B275B-1079-4C84-A3BE-5E2842457452}" type="slidenum">
              <a:rPr kumimoji="0" lang="zh-CN" altLang="en-US" sz="1400" smtClean="0"/>
              <a:pPr>
                <a:spcBef>
                  <a:spcPct val="0"/>
                </a:spcBef>
                <a:buClrTx/>
                <a:buSzTx/>
                <a:buFontTx/>
                <a:buNone/>
              </a:pPr>
              <a:t>16</a:t>
            </a:fld>
            <a:endParaRPr kumimoji="0" lang="en-US" altLang="zh-CN" sz="1400"/>
          </a:p>
        </p:txBody>
      </p:sp>
      <p:sp>
        <p:nvSpPr>
          <p:cNvPr id="9219" name="Rectangle 2">
            <a:extLst>
              <a:ext uri="{FF2B5EF4-FFF2-40B4-BE49-F238E27FC236}">
                <a16:creationId xmlns:a16="http://schemas.microsoft.com/office/drawing/2014/main" id="{C891B9CC-8507-1AD0-4FD9-C8450718B5C9}"/>
              </a:ext>
            </a:extLst>
          </p:cNvPr>
          <p:cNvSpPr>
            <a:spLocks noGrp="1" noChangeArrowheads="1"/>
          </p:cNvSpPr>
          <p:nvPr>
            <p:ph type="title" idx="4294967295"/>
          </p:nvPr>
        </p:nvSpPr>
        <p:spPr>
          <a:xfrm>
            <a:off x="467544" y="365125"/>
            <a:ext cx="7886700" cy="1325563"/>
          </a:xfrm>
        </p:spPr>
        <p:txBody>
          <a:bodyPr/>
          <a:lstStyle/>
          <a:p>
            <a:pPr eaLnBrk="1" hangingPunct="1"/>
            <a:r>
              <a:rPr lang="zh-CN" altLang="en-US" dirty="0"/>
              <a:t>动态规划应用</a:t>
            </a:r>
          </a:p>
        </p:txBody>
      </p:sp>
      <p:sp>
        <p:nvSpPr>
          <p:cNvPr id="3" name="文本框 2">
            <a:extLst>
              <a:ext uri="{FF2B5EF4-FFF2-40B4-BE49-F238E27FC236}">
                <a16:creationId xmlns:a16="http://schemas.microsoft.com/office/drawing/2014/main" id="{26A086F7-8FE8-D4D7-2248-0CB3C63C54FD}"/>
              </a:ext>
            </a:extLst>
          </p:cNvPr>
          <p:cNvSpPr txBox="1"/>
          <p:nvPr/>
        </p:nvSpPr>
        <p:spPr>
          <a:xfrm>
            <a:off x="467545" y="1706712"/>
            <a:ext cx="8208912" cy="4484176"/>
          </a:xfrm>
          <a:prstGeom prst="rect">
            <a:avLst/>
          </a:prstGeom>
          <a:noFill/>
        </p:spPr>
        <p:txBody>
          <a:bodyPr wrap="square">
            <a:spAutoFit/>
          </a:bodyPr>
          <a:lstStyle/>
          <a:p>
            <a:pPr algn="l">
              <a:lnSpc>
                <a:spcPct val="150000"/>
              </a:lnSpc>
              <a:spcBef>
                <a:spcPts val="300"/>
              </a:spcBef>
            </a:pPr>
            <a:r>
              <a:rPr lang="zh-CN" altLang="en-US" sz="3200" b="1" i="0" dirty="0">
                <a:solidFill>
                  <a:srgbClr val="000000"/>
                </a:solidFill>
                <a:effectLst/>
                <a:latin typeface="Inter"/>
              </a:rPr>
              <a:t>计算机科学</a:t>
            </a:r>
            <a:endParaRPr lang="en-US" altLang="zh-CN" sz="3200" b="1" i="0" dirty="0">
              <a:solidFill>
                <a:srgbClr val="000000"/>
              </a:solidFill>
              <a:effectLst/>
              <a:latin typeface="Inter"/>
            </a:endParaRPr>
          </a:p>
          <a:p>
            <a:pPr algn="l">
              <a:lnSpc>
                <a:spcPct val="150000"/>
              </a:lnSpc>
              <a:spcBef>
                <a:spcPts val="300"/>
              </a:spcBef>
            </a:pPr>
            <a:r>
              <a:rPr lang="zh-CN" altLang="en-US" sz="3200" b="1" i="0" dirty="0">
                <a:solidFill>
                  <a:srgbClr val="000000"/>
                </a:solidFill>
                <a:effectLst/>
                <a:latin typeface="Inter"/>
              </a:rPr>
              <a:t>系统方面</a:t>
            </a:r>
            <a:r>
              <a:rPr lang="zh-CN" altLang="en-US" sz="3200" b="0" i="0" dirty="0">
                <a:effectLst/>
                <a:latin typeface="Inter"/>
              </a:rPr>
              <a:t>：在操作系统的资源分配问题中，动态规划可用于合理分配 </a:t>
            </a:r>
            <a:r>
              <a:rPr lang="en-US" altLang="zh-CN" sz="3200" b="0" i="0" dirty="0">
                <a:effectLst/>
                <a:latin typeface="Inter"/>
              </a:rPr>
              <a:t>CPU </a:t>
            </a:r>
            <a:r>
              <a:rPr lang="zh-CN" altLang="en-US" sz="3200" b="0" i="0" dirty="0">
                <a:effectLst/>
                <a:latin typeface="Inter"/>
              </a:rPr>
              <a:t>时间、内存空间等资源，以提高系统的整体性能。</a:t>
            </a:r>
            <a:endParaRPr lang="en-US" altLang="zh-CN" sz="3200" b="0" i="0" dirty="0">
              <a:effectLst/>
              <a:latin typeface="Inter"/>
            </a:endParaRPr>
          </a:p>
          <a:p>
            <a:pPr algn="l">
              <a:lnSpc>
                <a:spcPct val="150000"/>
              </a:lnSpc>
              <a:spcBef>
                <a:spcPts val="300"/>
              </a:spcBef>
              <a:buFont typeface="Arial" panose="020B0604020202020204" pitchFamily="34" charset="0"/>
              <a:buChar char="•"/>
            </a:pPr>
            <a:r>
              <a:rPr lang="zh-CN" altLang="en-US" sz="3200" b="0" i="0" dirty="0">
                <a:effectLst/>
                <a:latin typeface="Inter"/>
              </a:rPr>
              <a:t>在分布式系统中，对于任务调度和数据传输路径的优化，动态规划也能发挥作用</a:t>
            </a:r>
          </a:p>
        </p:txBody>
      </p:sp>
    </p:spTree>
    <p:extLst>
      <p:ext uri="{BB962C8B-B14F-4D97-AF65-F5344CB8AC3E}">
        <p14:creationId xmlns:p14="http://schemas.microsoft.com/office/powerpoint/2010/main" val="20347275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FCFDE-08D5-04C6-B474-B551B0C902C3}"/>
            </a:ext>
          </a:extLst>
        </p:cNvPr>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4BD01E8C-1FAD-2B10-C2DF-02DD6555F7DC}"/>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DA30BB-04BA-4ED2-B103-882505D37D27}" type="slidenum">
              <a:rPr kumimoji="0" lang="zh-CN" altLang="en-US" sz="1400" smtClean="0"/>
              <a:pPr>
                <a:spcBef>
                  <a:spcPct val="0"/>
                </a:spcBef>
                <a:buClrTx/>
                <a:buSzTx/>
                <a:buFontTx/>
                <a:buNone/>
              </a:pPr>
              <a:t>160</a:t>
            </a:fld>
            <a:endParaRPr kumimoji="0" lang="en-US" altLang="zh-CN" sz="1400"/>
          </a:p>
        </p:txBody>
      </p:sp>
      <p:sp>
        <p:nvSpPr>
          <p:cNvPr id="75779" name="Rectangle 2">
            <a:extLst>
              <a:ext uri="{FF2B5EF4-FFF2-40B4-BE49-F238E27FC236}">
                <a16:creationId xmlns:a16="http://schemas.microsoft.com/office/drawing/2014/main" id="{A69AD3C1-4EE0-4E48-D245-2CD8882A2215}"/>
              </a:ext>
            </a:extLst>
          </p:cNvPr>
          <p:cNvSpPr>
            <a:spLocks noGrp="1" noChangeArrowheads="1"/>
          </p:cNvSpPr>
          <p:nvPr>
            <p:ph type="title" idx="4294967295"/>
          </p:nvPr>
        </p:nvSpPr>
        <p:spPr>
          <a:xfrm>
            <a:off x="601310" y="18255"/>
            <a:ext cx="7886700" cy="1325563"/>
          </a:xfrm>
        </p:spPr>
        <p:txBody>
          <a:bodyPr/>
          <a:lstStyle/>
          <a:p>
            <a:pPr eaLnBrk="1" hangingPunct="1"/>
            <a:r>
              <a:rPr lang="zh-CN" altLang="en-US" dirty="0"/>
              <a:t>设计与分析算法</a:t>
            </a:r>
            <a:endParaRPr lang="en-US" altLang="zh-CN" dirty="0"/>
          </a:p>
        </p:txBody>
      </p:sp>
      <p:sp>
        <p:nvSpPr>
          <p:cNvPr id="75780" name="Rectangle 3">
            <a:extLst>
              <a:ext uri="{FF2B5EF4-FFF2-40B4-BE49-F238E27FC236}">
                <a16:creationId xmlns:a16="http://schemas.microsoft.com/office/drawing/2014/main" id="{FF70241C-6B0F-1F4B-1E7F-0B99240F1508}"/>
              </a:ext>
            </a:extLst>
          </p:cNvPr>
          <p:cNvSpPr>
            <a:spLocks noGrp="1" noChangeArrowheads="1"/>
          </p:cNvSpPr>
          <p:nvPr>
            <p:ph type="body" idx="4294967295"/>
          </p:nvPr>
        </p:nvSpPr>
        <p:spPr>
          <a:xfrm>
            <a:off x="578271" y="1034298"/>
            <a:ext cx="7886700" cy="4351338"/>
          </a:xfrm>
        </p:spPr>
        <p:txBody>
          <a:bodyPr>
            <a:normAutofit/>
          </a:bodyPr>
          <a:lstStyle/>
          <a:p>
            <a:pPr marL="0" indent="0" eaLnBrk="1" hangingPunct="1">
              <a:lnSpc>
                <a:spcPct val="150000"/>
              </a:lnSpc>
              <a:buNone/>
            </a:pPr>
            <a:r>
              <a:rPr lang="zh-CN" altLang="en-US" sz="2400" dirty="0"/>
              <a:t>例子，考虑输入 </a:t>
            </a:r>
            <a:r>
              <a:rPr lang="en-US" altLang="zh-CN" sz="2400" dirty="0">
                <a:solidFill>
                  <a:srgbClr val="FF0000"/>
                </a:solidFill>
              </a:rPr>
              <a:t>ACCGGUAGU  n=9</a:t>
            </a:r>
          </a:p>
          <a:p>
            <a:pPr eaLnBrk="1" hangingPunct="1">
              <a:lnSpc>
                <a:spcPct val="150000"/>
              </a:lnSpc>
            </a:pPr>
            <a:r>
              <a:rPr lang="zh-CN" altLang="en-US" sz="2400" dirty="0"/>
              <a:t>与背包问题类似，需要</a:t>
            </a:r>
            <a:r>
              <a:rPr lang="zh-CN" altLang="en-US" sz="2400" dirty="0">
                <a:solidFill>
                  <a:srgbClr val="FF0000"/>
                </a:solidFill>
              </a:rPr>
              <a:t>两个维度</a:t>
            </a:r>
            <a:r>
              <a:rPr lang="zh-CN" altLang="en-US" sz="2400" dirty="0"/>
              <a:t>来描述数组 </a:t>
            </a:r>
            <a:r>
              <a:rPr lang="en-US" altLang="zh-CN" sz="2400" dirty="0"/>
              <a:t>M</a:t>
            </a:r>
          </a:p>
          <a:p>
            <a:pPr eaLnBrk="1" hangingPunct="1">
              <a:lnSpc>
                <a:spcPct val="150000"/>
              </a:lnSpc>
            </a:pPr>
            <a:r>
              <a:rPr lang="zh-CN" altLang="en-US" sz="2400" dirty="0"/>
              <a:t>一个用于被考虑区间的</a:t>
            </a:r>
            <a:r>
              <a:rPr lang="zh-CN" altLang="en-US" sz="2400" dirty="0">
                <a:solidFill>
                  <a:srgbClr val="FF0000"/>
                </a:solidFill>
              </a:rPr>
              <a:t>左端</a:t>
            </a:r>
            <a:r>
              <a:rPr lang="zh-CN" altLang="en-US" sz="2400" dirty="0"/>
              <a:t>，一个用于右端。</a:t>
            </a:r>
            <a:endParaRPr lang="en-US" altLang="zh-CN" sz="2400" dirty="0"/>
          </a:p>
          <a:p>
            <a:pPr eaLnBrk="1" hangingPunct="1">
              <a:lnSpc>
                <a:spcPct val="150000"/>
              </a:lnSpc>
            </a:pPr>
            <a:r>
              <a:rPr lang="zh-CN" altLang="en-US" sz="2400" dirty="0"/>
              <a:t>在图 </a:t>
            </a:r>
            <a:r>
              <a:rPr lang="en-US" altLang="zh-CN" sz="2400" dirty="0"/>
              <a:t>6.16 </a:t>
            </a:r>
            <a:r>
              <a:rPr lang="zh-CN" altLang="en-US" sz="2400" dirty="0"/>
              <a:t>中，我们只显示了与满足 </a:t>
            </a:r>
            <a:r>
              <a:rPr lang="en-US" altLang="zh-CN" sz="2400" dirty="0" err="1">
                <a:solidFill>
                  <a:srgbClr val="FF0000"/>
                </a:solidFill>
              </a:rPr>
              <a:t>i</a:t>
            </a:r>
            <a:r>
              <a:rPr lang="en-US" altLang="zh-CN" sz="2400" dirty="0">
                <a:solidFill>
                  <a:srgbClr val="FF0000"/>
                </a:solidFill>
              </a:rPr>
              <a:t>&lt;j - 4 </a:t>
            </a:r>
            <a:r>
              <a:rPr lang="zh-CN" altLang="en-US" sz="2400" dirty="0">
                <a:solidFill>
                  <a:srgbClr val="FF0000"/>
                </a:solidFill>
              </a:rPr>
              <a:t>的 </a:t>
            </a:r>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j] </a:t>
            </a:r>
            <a:r>
              <a:rPr lang="zh-CN" altLang="en-US" sz="2400" dirty="0">
                <a:solidFill>
                  <a:srgbClr val="FF0000"/>
                </a:solidFill>
              </a:rPr>
              <a:t>对</a:t>
            </a:r>
            <a:r>
              <a:rPr lang="zh-CN" altLang="en-US" sz="2400" dirty="0"/>
              <a:t>所对应的项，因为只有这些是可能不为 </a:t>
            </a:r>
            <a:r>
              <a:rPr lang="en-US" altLang="zh-CN" sz="2400" dirty="0"/>
              <a:t>0 </a:t>
            </a:r>
            <a:r>
              <a:rPr lang="zh-CN" altLang="en-US" sz="2400" dirty="0"/>
              <a:t>的项。</a:t>
            </a:r>
            <a:endParaRPr lang="en-US" altLang="zh-CN" sz="2400" dirty="0"/>
          </a:p>
        </p:txBody>
      </p:sp>
      <p:sp>
        <p:nvSpPr>
          <p:cNvPr id="2" name="Oval 5">
            <a:extLst>
              <a:ext uri="{FF2B5EF4-FFF2-40B4-BE49-F238E27FC236}">
                <a16:creationId xmlns:a16="http://schemas.microsoft.com/office/drawing/2014/main" id="{702E85AA-9F74-DE67-E6BB-1A9814D224E0}"/>
              </a:ext>
            </a:extLst>
          </p:cNvPr>
          <p:cNvSpPr>
            <a:spLocks noChangeArrowheads="1"/>
          </p:cNvSpPr>
          <p:nvPr/>
        </p:nvSpPr>
        <p:spPr bwMode="auto">
          <a:xfrm>
            <a:off x="3253556" y="4664116"/>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dirty="0">
                <a:latin typeface="Comic Sans MS" panose="030F0702030302020204" pitchFamily="66" charset="0"/>
              </a:rPr>
              <a:t>G</a:t>
            </a:r>
          </a:p>
        </p:txBody>
      </p:sp>
      <p:cxnSp>
        <p:nvCxnSpPr>
          <p:cNvPr id="3" name="AutoShape 6">
            <a:extLst>
              <a:ext uri="{FF2B5EF4-FFF2-40B4-BE49-F238E27FC236}">
                <a16:creationId xmlns:a16="http://schemas.microsoft.com/office/drawing/2014/main" id="{23B98F1C-D8CB-C524-6487-0AD9B48ECD23}"/>
              </a:ext>
            </a:extLst>
          </p:cNvPr>
          <p:cNvCxnSpPr>
            <a:cxnSpLocks noChangeShapeType="1"/>
            <a:stCxn id="8" idx="1"/>
            <a:endCxn id="2" idx="5"/>
          </p:cNvCxnSpPr>
          <p:nvPr/>
        </p:nvCxnSpPr>
        <p:spPr bwMode="auto">
          <a:xfrm flipH="1" flipV="1">
            <a:off x="3471044" y="4881603"/>
            <a:ext cx="130175" cy="14605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 name="Oval 7">
            <a:extLst>
              <a:ext uri="{FF2B5EF4-FFF2-40B4-BE49-F238E27FC236}">
                <a16:creationId xmlns:a16="http://schemas.microsoft.com/office/drawing/2014/main" id="{45034E0C-50DA-CEC9-F5CC-49E1BE39922B}"/>
              </a:ext>
            </a:extLst>
          </p:cNvPr>
          <p:cNvSpPr>
            <a:spLocks noChangeArrowheads="1"/>
          </p:cNvSpPr>
          <p:nvPr/>
        </p:nvSpPr>
        <p:spPr bwMode="auto">
          <a:xfrm>
            <a:off x="3571056" y="4346616"/>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cxnSp>
        <p:nvCxnSpPr>
          <p:cNvPr id="5" name="AutoShape 8">
            <a:extLst>
              <a:ext uri="{FF2B5EF4-FFF2-40B4-BE49-F238E27FC236}">
                <a16:creationId xmlns:a16="http://schemas.microsoft.com/office/drawing/2014/main" id="{6DE86823-31D7-226D-6EAF-3C29C938FEE6}"/>
              </a:ext>
            </a:extLst>
          </p:cNvPr>
          <p:cNvCxnSpPr>
            <a:cxnSpLocks noChangeShapeType="1"/>
            <a:stCxn id="2" idx="7"/>
            <a:endCxn id="4" idx="3"/>
          </p:cNvCxnSpPr>
          <p:nvPr/>
        </p:nvCxnSpPr>
        <p:spPr bwMode="auto">
          <a:xfrm flipV="1">
            <a:off x="3471044" y="4564103"/>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9">
            <a:extLst>
              <a:ext uri="{FF2B5EF4-FFF2-40B4-BE49-F238E27FC236}">
                <a16:creationId xmlns:a16="http://schemas.microsoft.com/office/drawing/2014/main" id="{3FFDCE01-6739-CF3E-A224-B806A9B7189F}"/>
              </a:ext>
            </a:extLst>
          </p:cNvPr>
          <p:cNvSpPr>
            <a:spLocks noChangeArrowheads="1"/>
          </p:cNvSpPr>
          <p:nvPr/>
        </p:nvSpPr>
        <p:spPr bwMode="auto">
          <a:xfrm>
            <a:off x="4079056" y="4346616"/>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dirty="0">
                <a:latin typeface="Comic Sans MS" panose="030F0702030302020204" pitchFamily="66" charset="0"/>
              </a:rPr>
              <a:t>U</a:t>
            </a:r>
          </a:p>
        </p:txBody>
      </p:sp>
      <p:cxnSp>
        <p:nvCxnSpPr>
          <p:cNvPr id="7" name="AutoShape 10">
            <a:extLst>
              <a:ext uri="{FF2B5EF4-FFF2-40B4-BE49-F238E27FC236}">
                <a16:creationId xmlns:a16="http://schemas.microsoft.com/office/drawing/2014/main" id="{AC3F1FBB-E008-F006-23F9-DD66AC086201}"/>
              </a:ext>
            </a:extLst>
          </p:cNvPr>
          <p:cNvCxnSpPr>
            <a:cxnSpLocks noChangeShapeType="1"/>
            <a:stCxn id="4" idx="6"/>
            <a:endCxn id="6" idx="2"/>
          </p:cNvCxnSpPr>
          <p:nvPr/>
        </p:nvCxnSpPr>
        <p:spPr bwMode="auto">
          <a:xfrm>
            <a:off x="3825056" y="4473616"/>
            <a:ext cx="254000" cy="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 name="Oval 11">
            <a:extLst>
              <a:ext uri="{FF2B5EF4-FFF2-40B4-BE49-F238E27FC236}">
                <a16:creationId xmlns:a16="http://schemas.microsoft.com/office/drawing/2014/main" id="{AAA7C532-26D3-67B2-79D2-61B62300DC6A}"/>
              </a:ext>
            </a:extLst>
          </p:cNvPr>
          <p:cNvSpPr>
            <a:spLocks noChangeArrowheads="1"/>
          </p:cNvSpPr>
          <p:nvPr/>
        </p:nvSpPr>
        <p:spPr bwMode="auto">
          <a:xfrm>
            <a:off x="3564706" y="4991141"/>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dirty="0">
                <a:latin typeface="Comic Sans MS" panose="030F0702030302020204" pitchFamily="66" charset="0"/>
              </a:rPr>
              <a:t>C</a:t>
            </a:r>
          </a:p>
        </p:txBody>
      </p:sp>
      <p:cxnSp>
        <p:nvCxnSpPr>
          <p:cNvPr id="9" name="AutoShape 12">
            <a:extLst>
              <a:ext uri="{FF2B5EF4-FFF2-40B4-BE49-F238E27FC236}">
                <a16:creationId xmlns:a16="http://schemas.microsoft.com/office/drawing/2014/main" id="{C27D5C96-1C8E-9E1F-D523-E0051790DFB8}"/>
              </a:ext>
            </a:extLst>
          </p:cNvPr>
          <p:cNvCxnSpPr>
            <a:cxnSpLocks noChangeShapeType="1"/>
            <a:stCxn id="17" idx="3"/>
            <a:endCxn id="11" idx="7"/>
          </p:cNvCxnSpPr>
          <p:nvPr/>
        </p:nvCxnSpPr>
        <p:spPr bwMode="auto">
          <a:xfrm flipH="1">
            <a:off x="4285431" y="4881603"/>
            <a:ext cx="147638"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 name="Oval 13">
            <a:extLst>
              <a:ext uri="{FF2B5EF4-FFF2-40B4-BE49-F238E27FC236}">
                <a16:creationId xmlns:a16="http://schemas.microsoft.com/office/drawing/2014/main" id="{08AE8BF4-C918-08C1-5EE1-ECC049177A95}"/>
              </a:ext>
            </a:extLst>
          </p:cNvPr>
          <p:cNvSpPr>
            <a:spLocks noChangeArrowheads="1"/>
          </p:cNvSpPr>
          <p:nvPr/>
        </p:nvSpPr>
        <p:spPr bwMode="auto">
          <a:xfrm>
            <a:off x="3564706" y="5426116"/>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dirty="0">
                <a:latin typeface="Comic Sans MS" panose="030F0702030302020204" pitchFamily="66" charset="0"/>
              </a:rPr>
              <a:t>C</a:t>
            </a:r>
          </a:p>
        </p:txBody>
      </p:sp>
      <p:sp>
        <p:nvSpPr>
          <p:cNvPr id="11" name="Oval 14">
            <a:extLst>
              <a:ext uri="{FF2B5EF4-FFF2-40B4-BE49-F238E27FC236}">
                <a16:creationId xmlns:a16="http://schemas.microsoft.com/office/drawing/2014/main" id="{D1471FB2-48FF-CAA0-7109-6C2F51CA478A}"/>
              </a:ext>
            </a:extLst>
          </p:cNvPr>
          <p:cNvSpPr>
            <a:spLocks noChangeArrowheads="1"/>
          </p:cNvSpPr>
          <p:nvPr/>
        </p:nvSpPr>
        <p:spPr bwMode="auto">
          <a:xfrm>
            <a:off x="4067944" y="4981616"/>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G</a:t>
            </a:r>
          </a:p>
        </p:txBody>
      </p:sp>
      <p:sp>
        <p:nvSpPr>
          <p:cNvPr id="12" name="Oval 15">
            <a:extLst>
              <a:ext uri="{FF2B5EF4-FFF2-40B4-BE49-F238E27FC236}">
                <a16:creationId xmlns:a16="http://schemas.microsoft.com/office/drawing/2014/main" id="{6CE6527D-8736-14C1-9911-6BB1FB44D0F5}"/>
              </a:ext>
            </a:extLst>
          </p:cNvPr>
          <p:cNvSpPr>
            <a:spLocks noChangeArrowheads="1"/>
          </p:cNvSpPr>
          <p:nvPr/>
        </p:nvSpPr>
        <p:spPr bwMode="auto">
          <a:xfrm>
            <a:off x="4072706" y="5426116"/>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latin typeface="Comic Sans MS" panose="030F0702030302020204" pitchFamily="66" charset="0"/>
              </a:rPr>
              <a:t>U</a:t>
            </a:r>
          </a:p>
        </p:txBody>
      </p:sp>
      <p:cxnSp>
        <p:nvCxnSpPr>
          <p:cNvPr id="14" name="AutoShape 17">
            <a:extLst>
              <a:ext uri="{FF2B5EF4-FFF2-40B4-BE49-F238E27FC236}">
                <a16:creationId xmlns:a16="http://schemas.microsoft.com/office/drawing/2014/main" id="{6E3558C3-E954-FD8F-B38F-155D11C52FE8}"/>
              </a:ext>
            </a:extLst>
          </p:cNvPr>
          <p:cNvCxnSpPr>
            <a:cxnSpLocks noChangeShapeType="1"/>
            <a:stCxn id="12" idx="0"/>
            <a:endCxn id="11" idx="4"/>
          </p:cNvCxnSpPr>
          <p:nvPr/>
        </p:nvCxnSpPr>
        <p:spPr bwMode="auto">
          <a:xfrm flipH="1" flipV="1">
            <a:off x="4194944" y="5235616"/>
            <a:ext cx="4762" cy="1905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AutoShape 18">
            <a:extLst>
              <a:ext uri="{FF2B5EF4-FFF2-40B4-BE49-F238E27FC236}">
                <a16:creationId xmlns:a16="http://schemas.microsoft.com/office/drawing/2014/main" id="{0CDF8FB8-DEC2-00A5-9DCC-0411DAF32398}"/>
              </a:ext>
            </a:extLst>
          </p:cNvPr>
          <p:cNvCxnSpPr>
            <a:cxnSpLocks noChangeShapeType="1"/>
            <a:stCxn id="10" idx="0"/>
            <a:endCxn id="8" idx="4"/>
          </p:cNvCxnSpPr>
          <p:nvPr/>
        </p:nvCxnSpPr>
        <p:spPr bwMode="auto">
          <a:xfrm flipV="1">
            <a:off x="3691706" y="5245141"/>
            <a:ext cx="0" cy="18097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Oval 20">
            <a:extLst>
              <a:ext uri="{FF2B5EF4-FFF2-40B4-BE49-F238E27FC236}">
                <a16:creationId xmlns:a16="http://schemas.microsoft.com/office/drawing/2014/main" id="{B7183687-7E79-65F6-E4B1-557058F10290}"/>
              </a:ext>
            </a:extLst>
          </p:cNvPr>
          <p:cNvSpPr>
            <a:spLocks noChangeArrowheads="1"/>
          </p:cNvSpPr>
          <p:nvPr/>
        </p:nvSpPr>
        <p:spPr bwMode="auto">
          <a:xfrm>
            <a:off x="4396556" y="4664116"/>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dirty="0">
                <a:latin typeface="Comic Sans MS" panose="030F0702030302020204" pitchFamily="66" charset="0"/>
              </a:rPr>
              <a:t>A</a:t>
            </a:r>
          </a:p>
        </p:txBody>
      </p:sp>
      <p:cxnSp>
        <p:nvCxnSpPr>
          <p:cNvPr id="18" name="AutoShape 21">
            <a:extLst>
              <a:ext uri="{FF2B5EF4-FFF2-40B4-BE49-F238E27FC236}">
                <a16:creationId xmlns:a16="http://schemas.microsoft.com/office/drawing/2014/main" id="{82FA5FFC-5834-8EF7-E68E-E3AC9E7F8D4D}"/>
              </a:ext>
            </a:extLst>
          </p:cNvPr>
          <p:cNvCxnSpPr>
            <a:cxnSpLocks noChangeShapeType="1"/>
            <a:stCxn id="6" idx="5"/>
            <a:endCxn id="17" idx="1"/>
          </p:cNvCxnSpPr>
          <p:nvPr/>
        </p:nvCxnSpPr>
        <p:spPr bwMode="auto">
          <a:xfrm>
            <a:off x="4296544" y="4564103"/>
            <a:ext cx="136525" cy="136525"/>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 name="Oval 22">
            <a:extLst>
              <a:ext uri="{FF2B5EF4-FFF2-40B4-BE49-F238E27FC236}">
                <a16:creationId xmlns:a16="http://schemas.microsoft.com/office/drawing/2014/main" id="{1B7B4F7D-3AFA-F762-5C47-2E27E86B91D6}"/>
              </a:ext>
            </a:extLst>
          </p:cNvPr>
          <p:cNvSpPr>
            <a:spLocks noChangeArrowheads="1"/>
          </p:cNvSpPr>
          <p:nvPr/>
        </p:nvSpPr>
        <p:spPr bwMode="auto">
          <a:xfrm>
            <a:off x="3564706" y="5845216"/>
            <a:ext cx="254000" cy="2540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dirty="0">
                <a:latin typeface="Comic Sans MS" panose="030F0702030302020204" pitchFamily="66" charset="0"/>
              </a:rPr>
              <a:t>A</a:t>
            </a:r>
          </a:p>
        </p:txBody>
      </p:sp>
      <p:cxnSp>
        <p:nvCxnSpPr>
          <p:cNvPr id="22" name="AutoShape 25">
            <a:extLst>
              <a:ext uri="{FF2B5EF4-FFF2-40B4-BE49-F238E27FC236}">
                <a16:creationId xmlns:a16="http://schemas.microsoft.com/office/drawing/2014/main" id="{06AAB705-5358-143F-53FB-40A3A445BECA}"/>
              </a:ext>
            </a:extLst>
          </p:cNvPr>
          <p:cNvCxnSpPr>
            <a:cxnSpLocks noChangeShapeType="1"/>
            <a:stCxn id="19" idx="0"/>
            <a:endCxn id="10" idx="4"/>
          </p:cNvCxnSpPr>
          <p:nvPr/>
        </p:nvCxnSpPr>
        <p:spPr bwMode="auto">
          <a:xfrm flipV="1">
            <a:off x="3691706" y="5680116"/>
            <a:ext cx="0" cy="165100"/>
          </a:xfrm>
          <a:prstGeom prst="straightConnector1">
            <a:avLst/>
          </a:prstGeom>
          <a:noFill/>
          <a:ln w="254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7696433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8E956-01EF-A862-5274-7C4F9A89854D}"/>
            </a:ext>
          </a:extLst>
        </p:cNvPr>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53397589-F75E-8507-4E40-B7124BAF31AB}"/>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DA30BB-04BA-4ED2-B103-882505D37D27}" type="slidenum">
              <a:rPr kumimoji="0" lang="zh-CN" altLang="en-US" sz="1400" smtClean="0"/>
              <a:pPr>
                <a:spcBef>
                  <a:spcPct val="0"/>
                </a:spcBef>
                <a:buClrTx/>
                <a:buSzTx/>
                <a:buFontTx/>
                <a:buNone/>
              </a:pPr>
              <a:t>161</a:t>
            </a:fld>
            <a:endParaRPr kumimoji="0" lang="en-US" altLang="zh-CN" sz="1400"/>
          </a:p>
        </p:txBody>
      </p:sp>
      <p:sp>
        <p:nvSpPr>
          <p:cNvPr id="75779" name="Rectangle 2">
            <a:extLst>
              <a:ext uri="{FF2B5EF4-FFF2-40B4-BE49-F238E27FC236}">
                <a16:creationId xmlns:a16="http://schemas.microsoft.com/office/drawing/2014/main" id="{09871F1A-A451-93F1-A994-E291DE1FBDE1}"/>
              </a:ext>
            </a:extLst>
          </p:cNvPr>
          <p:cNvSpPr>
            <a:spLocks noGrp="1" noChangeArrowheads="1"/>
          </p:cNvSpPr>
          <p:nvPr>
            <p:ph type="title" idx="4294967295"/>
          </p:nvPr>
        </p:nvSpPr>
        <p:spPr>
          <a:xfrm>
            <a:off x="601310" y="18255"/>
            <a:ext cx="7886700" cy="1325563"/>
          </a:xfrm>
        </p:spPr>
        <p:txBody>
          <a:bodyPr/>
          <a:lstStyle/>
          <a:p>
            <a:pPr eaLnBrk="1" hangingPunct="1"/>
            <a:r>
              <a:rPr lang="zh-CN" altLang="en-US" dirty="0"/>
              <a:t>设计与分析算法</a:t>
            </a:r>
            <a:endParaRPr lang="en-US" altLang="zh-CN" dirty="0"/>
          </a:p>
        </p:txBody>
      </p:sp>
      <p:pic>
        <p:nvPicPr>
          <p:cNvPr id="3" name="图片 2">
            <a:extLst>
              <a:ext uri="{FF2B5EF4-FFF2-40B4-BE49-F238E27FC236}">
                <a16:creationId xmlns:a16="http://schemas.microsoft.com/office/drawing/2014/main" id="{4B646785-7ECE-C9E1-34E8-D64FA9B75058}"/>
              </a:ext>
            </a:extLst>
          </p:cNvPr>
          <p:cNvPicPr>
            <a:picLocks noChangeAspect="1"/>
          </p:cNvPicPr>
          <p:nvPr/>
        </p:nvPicPr>
        <p:blipFill>
          <a:blip r:embed="rId2"/>
          <a:stretch>
            <a:fillRect/>
          </a:stretch>
        </p:blipFill>
        <p:spPr>
          <a:xfrm>
            <a:off x="446716" y="1196752"/>
            <a:ext cx="8041294" cy="4995524"/>
          </a:xfrm>
          <a:prstGeom prst="rect">
            <a:avLst/>
          </a:prstGeom>
        </p:spPr>
      </p:pic>
      <p:cxnSp>
        <p:nvCxnSpPr>
          <p:cNvPr id="5" name="直接连接符 4">
            <a:extLst>
              <a:ext uri="{FF2B5EF4-FFF2-40B4-BE49-F238E27FC236}">
                <a16:creationId xmlns:a16="http://schemas.microsoft.com/office/drawing/2014/main" id="{87303FD6-3E84-1DB7-2ECD-BF077E109C78}"/>
              </a:ext>
            </a:extLst>
          </p:cNvPr>
          <p:cNvCxnSpPr/>
          <p:nvPr/>
        </p:nvCxnSpPr>
        <p:spPr>
          <a:xfrm flipH="1">
            <a:off x="4139952" y="1628800"/>
            <a:ext cx="1224136" cy="1296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8726725-734A-5DCE-3C79-96B2532B0CAC}"/>
              </a:ext>
            </a:extLst>
          </p:cNvPr>
          <p:cNvCxnSpPr/>
          <p:nvPr/>
        </p:nvCxnSpPr>
        <p:spPr>
          <a:xfrm flipH="1">
            <a:off x="7086600" y="1628800"/>
            <a:ext cx="1224136" cy="1296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96C4525-FFB3-111B-01EA-12E207F0FFC9}"/>
              </a:ext>
            </a:extLst>
          </p:cNvPr>
          <p:cNvCxnSpPr>
            <a:cxnSpLocks/>
          </p:cNvCxnSpPr>
          <p:nvPr/>
        </p:nvCxnSpPr>
        <p:spPr>
          <a:xfrm flipH="1">
            <a:off x="2195736" y="4725144"/>
            <a:ext cx="432048" cy="5040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148AAFD-F49B-0794-AFFF-72193FA63526}"/>
              </a:ext>
            </a:extLst>
          </p:cNvPr>
          <p:cNvCxnSpPr>
            <a:cxnSpLocks/>
          </p:cNvCxnSpPr>
          <p:nvPr/>
        </p:nvCxnSpPr>
        <p:spPr>
          <a:xfrm flipH="1">
            <a:off x="5148064" y="4965418"/>
            <a:ext cx="216024" cy="2520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C22EAEC-8AD0-321D-C23F-E9F65AE0CE98}"/>
              </a:ext>
            </a:extLst>
          </p:cNvPr>
          <p:cNvSpPr txBox="1"/>
          <p:nvPr/>
        </p:nvSpPr>
        <p:spPr>
          <a:xfrm>
            <a:off x="5998693" y="3738477"/>
            <a:ext cx="2698591" cy="2251065"/>
          </a:xfrm>
          <a:prstGeom prst="rect">
            <a:avLst/>
          </a:prstGeom>
          <a:noFill/>
        </p:spPr>
        <p:txBody>
          <a:bodyPr wrap="square">
            <a:spAutoFit/>
          </a:bodyPr>
          <a:lstStyle/>
          <a:p>
            <a:pPr eaLnBrk="1" hangingPunct="1">
              <a:lnSpc>
                <a:spcPct val="150000"/>
              </a:lnSpc>
              <a:buFont typeface="Wingdings" panose="05000000000000000000" pitchFamily="2" charset="2"/>
              <a:buNone/>
            </a:pPr>
            <a:r>
              <a:rPr lang="en-US" altLang="zh-CN" sz="2400" dirty="0"/>
              <a:t>OPT(</a:t>
            </a:r>
            <a:r>
              <a:rPr lang="en-US" altLang="zh-CN" sz="2400" dirty="0" err="1"/>
              <a:t>i</a:t>
            </a:r>
            <a:r>
              <a:rPr lang="en-US" altLang="zh-CN" sz="2400" dirty="0"/>
              <a:t>, j) =max{ OPT(</a:t>
            </a:r>
            <a:r>
              <a:rPr lang="en-US" altLang="zh-CN" sz="2400" dirty="0" err="1"/>
              <a:t>i</a:t>
            </a:r>
            <a:r>
              <a:rPr lang="en-US" altLang="zh-CN" sz="2400" dirty="0"/>
              <a:t>, j-1), 1 + </a:t>
            </a:r>
            <a:r>
              <a:rPr lang="en-US" altLang="zh-CN" sz="2400" dirty="0" err="1"/>
              <a:t>max</a:t>
            </a:r>
            <a:r>
              <a:rPr lang="en-US" altLang="zh-CN" sz="2400" baseline="-25000" dirty="0" err="1"/>
              <a:t>t</a:t>
            </a:r>
            <a:r>
              <a:rPr lang="en-US" altLang="zh-CN" sz="2400" dirty="0"/>
              <a:t> { OPT(</a:t>
            </a:r>
            <a:r>
              <a:rPr lang="en-US" altLang="zh-CN" sz="2400" dirty="0" err="1"/>
              <a:t>i</a:t>
            </a:r>
            <a:r>
              <a:rPr lang="en-US" altLang="zh-CN" sz="2400" dirty="0"/>
              <a:t>, t-1) + OPT(t+1, j-1) }},</a:t>
            </a:r>
            <a:endParaRPr lang="zh-CN" altLang="en-US" sz="2400" dirty="0"/>
          </a:p>
        </p:txBody>
      </p:sp>
      <p:sp>
        <p:nvSpPr>
          <p:cNvPr id="2" name="文本框 1">
            <a:extLst>
              <a:ext uri="{FF2B5EF4-FFF2-40B4-BE49-F238E27FC236}">
                <a16:creationId xmlns:a16="http://schemas.microsoft.com/office/drawing/2014/main" id="{2443EBCF-425E-F1EA-9F8A-8B1CA818DF1F}"/>
              </a:ext>
            </a:extLst>
          </p:cNvPr>
          <p:cNvSpPr txBox="1"/>
          <p:nvPr/>
        </p:nvSpPr>
        <p:spPr>
          <a:xfrm>
            <a:off x="6077887" y="6037563"/>
            <a:ext cx="1296144" cy="400110"/>
          </a:xfrm>
          <a:prstGeom prst="rect">
            <a:avLst/>
          </a:prstGeom>
          <a:noFill/>
        </p:spPr>
        <p:txBody>
          <a:bodyPr wrap="square">
            <a:spAutoFit/>
          </a:bodyPr>
          <a:lstStyle/>
          <a:p>
            <a:r>
              <a:rPr lang="en-US" altLang="zh-CN" sz="2000" dirty="0" err="1"/>
              <a:t>i</a:t>
            </a:r>
            <a:r>
              <a:rPr lang="en-US" altLang="zh-CN" sz="2000" dirty="0"/>
              <a:t> </a:t>
            </a:r>
            <a:r>
              <a:rPr lang="en-US" altLang="zh-CN" sz="2000" dirty="0">
                <a:sym typeface="Symbol" panose="05050102010706020507" pitchFamily="18" charset="2"/>
              </a:rPr>
              <a:t> </a:t>
            </a:r>
            <a:r>
              <a:rPr lang="en-US" altLang="zh-CN" sz="2000" dirty="0"/>
              <a:t>t &lt; j - 4</a:t>
            </a:r>
            <a:endParaRPr lang="zh-CN" altLang="en-US" sz="2000" dirty="0"/>
          </a:p>
        </p:txBody>
      </p:sp>
      <p:sp>
        <p:nvSpPr>
          <p:cNvPr id="4" name="文本框 3">
            <a:extLst>
              <a:ext uri="{FF2B5EF4-FFF2-40B4-BE49-F238E27FC236}">
                <a16:creationId xmlns:a16="http://schemas.microsoft.com/office/drawing/2014/main" id="{140C7EEA-5C93-15C6-F324-6CB8DE4D00BF}"/>
              </a:ext>
            </a:extLst>
          </p:cNvPr>
          <p:cNvSpPr txBox="1"/>
          <p:nvPr/>
        </p:nvSpPr>
        <p:spPr>
          <a:xfrm>
            <a:off x="728445" y="857658"/>
            <a:ext cx="7292817" cy="462499"/>
          </a:xfrm>
          <a:prstGeom prst="rect">
            <a:avLst/>
          </a:prstGeom>
          <a:noFill/>
        </p:spPr>
        <p:txBody>
          <a:bodyPr wrap="square">
            <a:spAutoFit/>
          </a:bodyPr>
          <a:lstStyle/>
          <a:p>
            <a:pPr eaLnBrk="1" hangingPunct="1">
              <a:lnSpc>
                <a:spcPct val="150000"/>
              </a:lnSpc>
              <a:buFont typeface="Wingdings" panose="05000000000000000000" pitchFamily="2" charset="2"/>
              <a:buNone/>
            </a:pPr>
            <a:r>
              <a:rPr lang="en-US" altLang="zh-CN" dirty="0"/>
              <a:t>OPT(1, 9) =max{ OPT(1,8), 1 + </a:t>
            </a:r>
            <a:r>
              <a:rPr lang="en-US" altLang="zh-CN" dirty="0" err="1"/>
              <a:t>max</a:t>
            </a:r>
            <a:r>
              <a:rPr lang="en-US" altLang="zh-CN" baseline="-25000" dirty="0" err="1"/>
              <a:t>t</a:t>
            </a:r>
            <a:r>
              <a:rPr lang="en-US" altLang="zh-CN" dirty="0"/>
              <a:t> { OPT(1, t-1) + OPT(t+1, 8) }}, </a:t>
            </a:r>
            <a:r>
              <a:rPr lang="en-US" altLang="zh-CN" sz="1800" dirty="0"/>
              <a:t>1 </a:t>
            </a:r>
            <a:r>
              <a:rPr lang="en-US" altLang="zh-CN" sz="1800" dirty="0">
                <a:sym typeface="Symbol" panose="05050102010706020507" pitchFamily="18" charset="2"/>
              </a:rPr>
              <a:t> </a:t>
            </a:r>
            <a:r>
              <a:rPr lang="en-US" altLang="zh-CN" sz="1800" dirty="0"/>
              <a:t>t &lt; 4</a:t>
            </a:r>
            <a:endParaRPr lang="zh-CN" altLang="en-US" dirty="0"/>
          </a:p>
        </p:txBody>
      </p:sp>
    </p:spTree>
    <p:extLst>
      <p:ext uri="{BB962C8B-B14F-4D97-AF65-F5344CB8AC3E}">
        <p14:creationId xmlns:p14="http://schemas.microsoft.com/office/powerpoint/2010/main" val="28116795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灯片编号占位符 5">
            <a:extLst>
              <a:ext uri="{FF2B5EF4-FFF2-40B4-BE49-F238E27FC236}">
                <a16:creationId xmlns:a16="http://schemas.microsoft.com/office/drawing/2014/main" id="{166D40CF-DBBD-45F6-BE4C-2EA9F35C5FE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F2F939F-79A8-4874-BE1E-5A9D72DE29FD}" type="slidenum">
              <a:rPr kumimoji="0" lang="zh-CN" altLang="en-US" sz="1400" smtClean="0"/>
              <a:pPr>
                <a:spcBef>
                  <a:spcPct val="0"/>
                </a:spcBef>
                <a:buClrTx/>
                <a:buSzTx/>
                <a:buFontTx/>
                <a:buNone/>
              </a:pPr>
              <a:t>162</a:t>
            </a:fld>
            <a:endParaRPr kumimoji="0" lang="en-US" altLang="zh-CN" sz="1400"/>
          </a:p>
        </p:txBody>
      </p:sp>
      <p:sp>
        <p:nvSpPr>
          <p:cNvPr id="76803" name="Rectangle 2">
            <a:extLst>
              <a:ext uri="{FF2B5EF4-FFF2-40B4-BE49-F238E27FC236}">
                <a16:creationId xmlns:a16="http://schemas.microsoft.com/office/drawing/2014/main" id="{7BD5532D-894F-4991-A7D7-73510C43D058}"/>
              </a:ext>
            </a:extLst>
          </p:cNvPr>
          <p:cNvSpPr>
            <a:spLocks noGrp="1" noChangeArrowheads="1"/>
          </p:cNvSpPr>
          <p:nvPr>
            <p:ph type="title" idx="4294967295"/>
          </p:nvPr>
        </p:nvSpPr>
        <p:spPr>
          <a:xfrm>
            <a:off x="467544" y="157823"/>
            <a:ext cx="7886700" cy="1325563"/>
          </a:xfrm>
        </p:spPr>
        <p:txBody>
          <a:bodyPr/>
          <a:lstStyle/>
          <a:p>
            <a:pPr eaLnBrk="1" hangingPunct="1"/>
            <a:r>
              <a:rPr lang="zh-CN" altLang="en-US" dirty="0"/>
              <a:t>设计与分析算法</a:t>
            </a:r>
            <a:endParaRPr lang="en-US" altLang="zh-CN" dirty="0"/>
          </a:p>
        </p:txBody>
      </p:sp>
      <p:sp>
        <p:nvSpPr>
          <p:cNvPr id="79875" name="Rectangle 3">
            <a:extLst>
              <a:ext uri="{FF2B5EF4-FFF2-40B4-BE49-F238E27FC236}">
                <a16:creationId xmlns:a16="http://schemas.microsoft.com/office/drawing/2014/main" id="{171D77FC-16F5-494D-A2DC-4BE90C096406}"/>
              </a:ext>
            </a:extLst>
          </p:cNvPr>
          <p:cNvSpPr>
            <a:spLocks noGrp="1" noChangeArrowheads="1"/>
          </p:cNvSpPr>
          <p:nvPr>
            <p:ph type="body" idx="4294967295"/>
          </p:nvPr>
        </p:nvSpPr>
        <p:spPr>
          <a:xfrm>
            <a:off x="477686" y="1556792"/>
            <a:ext cx="7886700" cy="4351338"/>
          </a:xfrm>
        </p:spPr>
        <p:txBody>
          <a:bodyPr>
            <a:normAutofit/>
          </a:bodyPr>
          <a:lstStyle/>
          <a:p>
            <a:pPr marL="0" indent="0" eaLnBrk="1" hangingPunct="1">
              <a:buNone/>
            </a:pPr>
            <a:r>
              <a:rPr lang="zh-CN" altLang="en-US" sz="2800" dirty="0"/>
              <a:t>算法时间复杂度</a:t>
            </a:r>
          </a:p>
          <a:p>
            <a:pPr eaLnBrk="1" hangingPunct="1"/>
            <a:endParaRPr lang="zh-CN" altLang="en-US" sz="2800" dirty="0"/>
          </a:p>
          <a:p>
            <a:pPr eaLnBrk="1" hangingPunct="1"/>
            <a:r>
              <a:rPr lang="zh-CN" altLang="en-US" sz="2800" dirty="0"/>
              <a:t>存在</a:t>
            </a:r>
            <a:r>
              <a:rPr lang="en-US" altLang="zh-CN" sz="2800" dirty="0"/>
              <a:t>O(n</a:t>
            </a:r>
            <a:r>
              <a:rPr lang="en-US" altLang="zh-CN" sz="2800" baseline="30000" dirty="0"/>
              <a:t>2</a:t>
            </a:r>
            <a:r>
              <a:rPr lang="en-US" altLang="zh-CN" sz="2800" dirty="0"/>
              <a:t>)</a:t>
            </a:r>
            <a:r>
              <a:rPr lang="zh-CN" altLang="en-US" sz="2800" dirty="0"/>
              <a:t>个子问题;每次求值用</a:t>
            </a:r>
            <a:r>
              <a:rPr lang="en-US" altLang="zh-CN" sz="2800" dirty="0"/>
              <a:t>O(n)</a:t>
            </a:r>
            <a:r>
              <a:rPr lang="zh-CN" altLang="en-US" sz="2800" dirty="0"/>
              <a:t>时间</a:t>
            </a:r>
          </a:p>
          <a:p>
            <a:pPr eaLnBrk="1" hangingPunct="1"/>
            <a:endParaRPr lang="zh-CN" altLang="en-US" sz="2800" dirty="0"/>
          </a:p>
          <a:p>
            <a:pPr eaLnBrk="1" hangingPunct="1"/>
            <a:r>
              <a:rPr lang="zh-CN" altLang="en-US" sz="2800" dirty="0"/>
              <a:t>总运行时间是</a:t>
            </a:r>
            <a:r>
              <a:rPr lang="en-US" altLang="zh-CN" sz="2800" dirty="0"/>
              <a:t>O(n</a:t>
            </a:r>
            <a:r>
              <a:rPr lang="en-US" altLang="zh-CN" sz="2800" baseline="30000" dirty="0"/>
              <a:t>3</a:t>
            </a:r>
            <a:r>
              <a:rPr lang="en-US" altLang="zh-CN" sz="2800" dirty="0"/>
              <a:t>)</a:t>
            </a:r>
          </a:p>
        </p:txBody>
      </p:sp>
      <p:sp>
        <p:nvSpPr>
          <p:cNvPr id="3" name="文本框 2">
            <a:extLst>
              <a:ext uri="{FF2B5EF4-FFF2-40B4-BE49-F238E27FC236}">
                <a16:creationId xmlns:a16="http://schemas.microsoft.com/office/drawing/2014/main" id="{741FD33B-B5E1-1684-7130-016C8372AC1A}"/>
              </a:ext>
            </a:extLst>
          </p:cNvPr>
          <p:cNvSpPr txBox="1"/>
          <p:nvPr/>
        </p:nvSpPr>
        <p:spPr>
          <a:xfrm>
            <a:off x="491011" y="4581128"/>
            <a:ext cx="7992888" cy="1141338"/>
          </a:xfrm>
          <a:prstGeom prst="rect">
            <a:avLst/>
          </a:prstGeom>
          <a:noFill/>
        </p:spPr>
        <p:txBody>
          <a:bodyPr wrap="square">
            <a:spAutoFit/>
          </a:bodyPr>
          <a:lstStyle/>
          <a:p>
            <a:pPr>
              <a:lnSpc>
                <a:spcPct val="150000"/>
              </a:lnSpc>
            </a:pPr>
            <a:r>
              <a:rPr lang="zh-CN" altLang="en-US" sz="2400" b="0" i="0" dirty="0">
                <a:solidFill>
                  <a:srgbClr val="1C1F23"/>
                </a:solidFill>
                <a:effectLst/>
                <a:latin typeface="Inter"/>
              </a:rPr>
              <a:t>我们可以</a:t>
            </a:r>
            <a:r>
              <a:rPr lang="zh-CN" altLang="en-US" sz="2400" b="0" i="0" dirty="0">
                <a:solidFill>
                  <a:srgbClr val="FF0000"/>
                </a:solidFill>
                <a:effectLst/>
                <a:latin typeface="Inter"/>
              </a:rPr>
              <a:t>通过记录在定理</a:t>
            </a:r>
            <a:r>
              <a:rPr lang="en-US" altLang="zh-CN" sz="2400" b="0" i="0" dirty="0">
                <a:solidFill>
                  <a:srgbClr val="FF0000"/>
                </a:solidFill>
                <a:effectLst/>
                <a:latin typeface="Inter"/>
              </a:rPr>
              <a:t>6.13</a:t>
            </a:r>
            <a:r>
              <a:rPr lang="zh-CN" altLang="en-US" sz="2400" b="0" i="0" dirty="0">
                <a:solidFill>
                  <a:srgbClr val="FF0000"/>
                </a:solidFill>
                <a:effectLst/>
                <a:latin typeface="Inter"/>
              </a:rPr>
              <a:t>是怎样达到最大的并通过计算反向追踪来恢复二级结构本身</a:t>
            </a:r>
            <a:r>
              <a:rPr lang="zh-CN" altLang="en-US" sz="2400" b="0" i="0" dirty="0">
                <a:solidFill>
                  <a:srgbClr val="1C1F23"/>
                </a:solidFill>
                <a:effectLst/>
                <a:latin typeface="Inter"/>
              </a:rPr>
              <a:t>（不仅仅是它的值）。</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 calcmode="lin" valueType="num">
                                      <p:cBhvr additive="base">
                                        <p:cTn id="7" dur="500" fill="hold"/>
                                        <p:tgtEl>
                                          <p:spTgt spid="79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98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875">
                                            <p:txEl>
                                              <p:pRg st="2" end="2"/>
                                            </p:txEl>
                                          </p:spTgt>
                                        </p:tgtEl>
                                        <p:attrNameLst>
                                          <p:attrName>style.visibility</p:attrName>
                                        </p:attrNameLst>
                                      </p:cBhvr>
                                      <p:to>
                                        <p:strVal val="visible"/>
                                      </p:to>
                                    </p:set>
                                    <p:anim calcmode="lin" valueType="num">
                                      <p:cBhvr additive="base">
                                        <p:cTn id="13" dur="500" fill="hold"/>
                                        <p:tgtEl>
                                          <p:spTgt spid="7987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98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9875">
                                            <p:txEl>
                                              <p:pRg st="4" end="4"/>
                                            </p:txEl>
                                          </p:spTgt>
                                        </p:tgtEl>
                                        <p:attrNameLst>
                                          <p:attrName>style.visibility</p:attrName>
                                        </p:attrNameLst>
                                      </p:cBhvr>
                                      <p:to>
                                        <p:strVal val="visible"/>
                                      </p:to>
                                    </p:set>
                                    <p:anim calcmode="lin" valueType="num">
                                      <p:cBhvr additive="base">
                                        <p:cTn id="19" dur="500" fill="hold"/>
                                        <p:tgtEl>
                                          <p:spTgt spid="7987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987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1BC08-96A2-155A-B3A1-E45B4574BE62}"/>
            </a:ext>
          </a:extLst>
        </p:cNvPr>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04C527A1-96A3-1A16-9764-19CDF4FA46C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DA30BB-04BA-4ED2-B103-882505D37D27}" type="slidenum">
              <a:rPr kumimoji="0" lang="zh-CN" altLang="en-US" sz="1400" smtClean="0"/>
              <a:pPr>
                <a:spcBef>
                  <a:spcPct val="0"/>
                </a:spcBef>
                <a:buClrTx/>
                <a:buSzTx/>
                <a:buFontTx/>
                <a:buNone/>
              </a:pPr>
              <a:t>163</a:t>
            </a:fld>
            <a:endParaRPr kumimoji="0" lang="en-US" altLang="zh-CN" sz="1400"/>
          </a:p>
        </p:txBody>
      </p:sp>
      <p:sp>
        <p:nvSpPr>
          <p:cNvPr id="75779" name="Rectangle 2">
            <a:extLst>
              <a:ext uri="{FF2B5EF4-FFF2-40B4-BE49-F238E27FC236}">
                <a16:creationId xmlns:a16="http://schemas.microsoft.com/office/drawing/2014/main" id="{8A6FBEA2-3D04-B545-10CA-DA0E8C8F1C89}"/>
              </a:ext>
            </a:extLst>
          </p:cNvPr>
          <p:cNvSpPr>
            <a:spLocks noGrp="1" noChangeArrowheads="1"/>
          </p:cNvSpPr>
          <p:nvPr>
            <p:ph type="title" idx="4294967295"/>
          </p:nvPr>
        </p:nvSpPr>
        <p:spPr>
          <a:xfrm>
            <a:off x="601310" y="18255"/>
            <a:ext cx="7886700" cy="1325563"/>
          </a:xfrm>
        </p:spPr>
        <p:txBody>
          <a:bodyPr/>
          <a:lstStyle/>
          <a:p>
            <a:pPr eaLnBrk="1" hangingPunct="1"/>
            <a:r>
              <a:rPr lang="zh-CN" altLang="en-US" dirty="0"/>
              <a:t>设计与分析算法</a:t>
            </a:r>
            <a:endParaRPr lang="en-US" altLang="zh-CN" dirty="0"/>
          </a:p>
        </p:txBody>
      </p:sp>
      <p:sp>
        <p:nvSpPr>
          <p:cNvPr id="14" name="文本框 13">
            <a:extLst>
              <a:ext uri="{FF2B5EF4-FFF2-40B4-BE49-F238E27FC236}">
                <a16:creationId xmlns:a16="http://schemas.microsoft.com/office/drawing/2014/main" id="{BFEC921F-84A3-B9A5-CE43-6C8478321DD7}"/>
              </a:ext>
            </a:extLst>
          </p:cNvPr>
          <p:cNvSpPr txBox="1"/>
          <p:nvPr/>
        </p:nvSpPr>
        <p:spPr>
          <a:xfrm>
            <a:off x="2843808" y="1381748"/>
            <a:ext cx="6120680" cy="880369"/>
          </a:xfrm>
          <a:prstGeom prst="rect">
            <a:avLst/>
          </a:prstGeom>
          <a:noFill/>
        </p:spPr>
        <p:txBody>
          <a:bodyPr wrap="square">
            <a:spAutoFit/>
          </a:bodyPr>
          <a:lstStyle/>
          <a:p>
            <a:pPr eaLnBrk="1" hangingPunct="1">
              <a:lnSpc>
                <a:spcPct val="150000"/>
              </a:lnSpc>
              <a:buFont typeface="Wingdings" panose="05000000000000000000" pitchFamily="2" charset="2"/>
              <a:buNone/>
            </a:pPr>
            <a:r>
              <a:rPr lang="en-US" altLang="zh-CN" dirty="0"/>
              <a:t>OPT(1, 9) =max{ OPT(1,8), 1 + </a:t>
            </a:r>
            <a:r>
              <a:rPr lang="en-US" altLang="zh-CN" dirty="0" err="1"/>
              <a:t>max</a:t>
            </a:r>
            <a:r>
              <a:rPr lang="en-US" altLang="zh-CN" baseline="-25000" dirty="0" err="1"/>
              <a:t>t</a:t>
            </a:r>
            <a:r>
              <a:rPr lang="en-US" altLang="zh-CN" dirty="0"/>
              <a:t> { OPT(1, t-1) + OPT(t+1, 8) }}, </a:t>
            </a:r>
            <a:r>
              <a:rPr lang="en-US" altLang="zh-CN" sz="1800" dirty="0"/>
              <a:t>1 </a:t>
            </a:r>
            <a:r>
              <a:rPr lang="en-US" altLang="zh-CN" sz="1800" dirty="0">
                <a:sym typeface="Symbol" panose="05050102010706020507" pitchFamily="18" charset="2"/>
              </a:rPr>
              <a:t> </a:t>
            </a:r>
            <a:r>
              <a:rPr lang="en-US" altLang="zh-CN" sz="1800" dirty="0"/>
              <a:t>t &lt; 4</a:t>
            </a:r>
            <a:endParaRPr lang="zh-CN" altLang="en-US" dirty="0"/>
          </a:p>
        </p:txBody>
      </p:sp>
      <p:pic>
        <p:nvPicPr>
          <p:cNvPr id="2" name="图片 1">
            <a:extLst>
              <a:ext uri="{FF2B5EF4-FFF2-40B4-BE49-F238E27FC236}">
                <a16:creationId xmlns:a16="http://schemas.microsoft.com/office/drawing/2014/main" id="{47730E5E-DAAE-F076-CECA-FB49E5B23F43}"/>
              </a:ext>
            </a:extLst>
          </p:cNvPr>
          <p:cNvPicPr>
            <a:picLocks noChangeAspect="1"/>
          </p:cNvPicPr>
          <p:nvPr/>
        </p:nvPicPr>
        <p:blipFill>
          <a:blip r:embed="rId2"/>
          <a:stretch>
            <a:fillRect/>
          </a:stretch>
        </p:blipFill>
        <p:spPr>
          <a:xfrm>
            <a:off x="3275856" y="2385935"/>
            <a:ext cx="4752528" cy="961415"/>
          </a:xfrm>
          <a:prstGeom prst="rect">
            <a:avLst/>
          </a:prstGeom>
        </p:spPr>
      </p:pic>
      <p:sp>
        <p:nvSpPr>
          <p:cNvPr id="26" name="文本框 25">
            <a:extLst>
              <a:ext uri="{FF2B5EF4-FFF2-40B4-BE49-F238E27FC236}">
                <a16:creationId xmlns:a16="http://schemas.microsoft.com/office/drawing/2014/main" id="{F17459D5-1F3A-474D-8E8A-B73DEC0F4567}"/>
              </a:ext>
            </a:extLst>
          </p:cNvPr>
          <p:cNvSpPr txBox="1"/>
          <p:nvPr/>
        </p:nvSpPr>
        <p:spPr>
          <a:xfrm>
            <a:off x="1115616" y="3728480"/>
            <a:ext cx="7077273" cy="1709571"/>
          </a:xfrm>
          <a:prstGeom prst="rect">
            <a:avLst/>
          </a:prstGeom>
          <a:noFill/>
        </p:spPr>
        <p:txBody>
          <a:bodyPr wrap="square">
            <a:spAutoFit/>
          </a:bodyPr>
          <a:lstStyle/>
          <a:p>
            <a:pPr eaLnBrk="1" hangingPunct="1">
              <a:lnSpc>
                <a:spcPct val="150000"/>
              </a:lnSpc>
              <a:buFont typeface="Wingdings" panose="05000000000000000000" pitchFamily="2" charset="2"/>
              <a:buNone/>
            </a:pPr>
            <a:r>
              <a:rPr lang="en-US" altLang="zh-CN" dirty="0"/>
              <a:t>OPT(1, 9) =max{ OPT(1,8), 1 + </a:t>
            </a:r>
            <a:r>
              <a:rPr lang="en-US" altLang="zh-CN" dirty="0" err="1"/>
              <a:t>max</a:t>
            </a:r>
            <a:r>
              <a:rPr lang="en-US" altLang="zh-CN" baseline="-25000" dirty="0" err="1"/>
              <a:t>t</a:t>
            </a:r>
            <a:r>
              <a:rPr lang="en-US" altLang="zh-CN" dirty="0"/>
              <a:t> { OPT(1, t-1) + OPT(t+1, 8) }}, </a:t>
            </a:r>
            <a:r>
              <a:rPr lang="en-US" altLang="zh-CN" sz="1800" dirty="0"/>
              <a:t>1 </a:t>
            </a:r>
            <a:r>
              <a:rPr lang="en-US" altLang="zh-CN" sz="1800" dirty="0">
                <a:sym typeface="Symbol" panose="05050102010706020507" pitchFamily="18" charset="2"/>
              </a:rPr>
              <a:t> </a:t>
            </a:r>
            <a:r>
              <a:rPr lang="en-US" altLang="zh-CN" sz="1800" dirty="0"/>
              <a:t>t &lt; 5</a:t>
            </a:r>
          </a:p>
          <a:p>
            <a:pPr eaLnBrk="1" hangingPunct="1">
              <a:lnSpc>
                <a:spcPct val="150000"/>
              </a:lnSpc>
              <a:buFont typeface="Wingdings" panose="05000000000000000000" pitchFamily="2" charset="2"/>
              <a:buNone/>
            </a:pPr>
            <a:r>
              <a:rPr lang="en-US" altLang="zh-CN" dirty="0"/>
              <a:t>t=1 </a:t>
            </a:r>
            <a:r>
              <a:rPr lang="en-US" altLang="zh-CN" dirty="0">
                <a:sym typeface="Wingdings" panose="05000000000000000000" pitchFamily="2" charset="2"/>
              </a:rPr>
              <a:t>A-U</a:t>
            </a:r>
            <a:endParaRPr lang="en-US" altLang="zh-CN" sz="1800" dirty="0"/>
          </a:p>
          <a:p>
            <a:pPr>
              <a:lnSpc>
                <a:spcPct val="150000"/>
              </a:lnSpc>
            </a:pPr>
            <a:r>
              <a:rPr lang="en-US" altLang="zh-CN" dirty="0"/>
              <a:t>OPT(2, 8) =max{ OPT(2,7), 1 + </a:t>
            </a:r>
            <a:r>
              <a:rPr lang="en-US" altLang="zh-CN" dirty="0" err="1"/>
              <a:t>max</a:t>
            </a:r>
            <a:r>
              <a:rPr lang="en-US" altLang="zh-CN" baseline="-25000" dirty="0" err="1"/>
              <a:t>t</a:t>
            </a:r>
            <a:r>
              <a:rPr lang="en-US" altLang="zh-CN" dirty="0"/>
              <a:t> { OPT(2, t-1) + OPT(t+1, 7) }}, </a:t>
            </a:r>
            <a:r>
              <a:rPr lang="en-US" altLang="zh-CN" sz="1800" dirty="0"/>
              <a:t>2 </a:t>
            </a:r>
            <a:r>
              <a:rPr lang="en-US" altLang="zh-CN" sz="1800" dirty="0">
                <a:sym typeface="Symbol" panose="05050102010706020507" pitchFamily="18" charset="2"/>
              </a:rPr>
              <a:t> </a:t>
            </a:r>
            <a:r>
              <a:rPr lang="en-US" altLang="zh-CN" sz="1800" dirty="0"/>
              <a:t>t &lt; 4</a:t>
            </a:r>
          </a:p>
          <a:p>
            <a:pPr>
              <a:lnSpc>
                <a:spcPct val="150000"/>
              </a:lnSpc>
            </a:pPr>
            <a:r>
              <a:rPr lang="en-US" altLang="zh-CN" dirty="0"/>
              <a:t>t=2 t=3 </a:t>
            </a:r>
            <a:r>
              <a:rPr lang="en-US" altLang="zh-CN" dirty="0">
                <a:sym typeface="Wingdings" panose="05000000000000000000" pitchFamily="2" charset="2"/>
              </a:rPr>
              <a:t>C-G</a:t>
            </a:r>
            <a:endParaRPr lang="zh-CN" altLang="en-US" dirty="0"/>
          </a:p>
        </p:txBody>
      </p:sp>
      <p:sp>
        <p:nvSpPr>
          <p:cNvPr id="30" name="文本框 29">
            <a:extLst>
              <a:ext uri="{FF2B5EF4-FFF2-40B4-BE49-F238E27FC236}">
                <a16:creationId xmlns:a16="http://schemas.microsoft.com/office/drawing/2014/main" id="{D46C2636-27A5-EEE4-48BB-DE3BD9D44C21}"/>
              </a:ext>
            </a:extLst>
          </p:cNvPr>
          <p:cNvSpPr txBox="1"/>
          <p:nvPr/>
        </p:nvSpPr>
        <p:spPr>
          <a:xfrm>
            <a:off x="1102706" y="3225399"/>
            <a:ext cx="1296144" cy="369332"/>
          </a:xfrm>
          <a:prstGeom prst="rect">
            <a:avLst/>
          </a:prstGeom>
          <a:noFill/>
        </p:spPr>
        <p:txBody>
          <a:bodyPr wrap="square">
            <a:spAutoFit/>
          </a:bodyPr>
          <a:lstStyle/>
          <a:p>
            <a:r>
              <a:rPr lang="en-US" altLang="zh-CN" sz="1800" dirty="0" err="1"/>
              <a:t>i</a:t>
            </a:r>
            <a:r>
              <a:rPr lang="en-US" altLang="zh-CN" sz="1800" dirty="0"/>
              <a:t> </a:t>
            </a:r>
            <a:r>
              <a:rPr lang="en-US" altLang="zh-CN" sz="1800" dirty="0">
                <a:sym typeface="Symbol" panose="05050102010706020507" pitchFamily="18" charset="2"/>
              </a:rPr>
              <a:t> </a:t>
            </a:r>
            <a:r>
              <a:rPr lang="en-US" altLang="zh-CN" sz="1800" dirty="0"/>
              <a:t>t &lt; j - 4</a:t>
            </a:r>
            <a:endParaRPr lang="zh-CN" altLang="en-US" dirty="0"/>
          </a:p>
        </p:txBody>
      </p:sp>
      <p:pic>
        <p:nvPicPr>
          <p:cNvPr id="4" name="图片 3">
            <a:extLst>
              <a:ext uri="{FF2B5EF4-FFF2-40B4-BE49-F238E27FC236}">
                <a16:creationId xmlns:a16="http://schemas.microsoft.com/office/drawing/2014/main" id="{644F34D9-0FC3-3F60-3CBD-6288A47AB417}"/>
              </a:ext>
            </a:extLst>
          </p:cNvPr>
          <p:cNvPicPr>
            <a:picLocks noChangeAspect="1"/>
          </p:cNvPicPr>
          <p:nvPr/>
        </p:nvPicPr>
        <p:blipFill>
          <a:blip r:embed="rId3"/>
          <a:stretch>
            <a:fillRect/>
          </a:stretch>
        </p:blipFill>
        <p:spPr>
          <a:xfrm>
            <a:off x="395536" y="1257290"/>
            <a:ext cx="2216988" cy="1834361"/>
          </a:xfrm>
          <a:prstGeom prst="rect">
            <a:avLst/>
          </a:prstGeom>
        </p:spPr>
      </p:pic>
    </p:spTree>
    <p:extLst>
      <p:ext uri="{BB962C8B-B14F-4D97-AF65-F5344CB8AC3E}">
        <p14:creationId xmlns:p14="http://schemas.microsoft.com/office/powerpoint/2010/main" val="32658611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a:extLst>
              <a:ext uri="{FF2B5EF4-FFF2-40B4-BE49-F238E27FC236}">
                <a16:creationId xmlns:a16="http://schemas.microsoft.com/office/drawing/2014/main" id="{A34994A3-DA1E-43DB-8751-EFC98B5E2E32}"/>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26240DC-9674-4BBB-B968-3652F2CBAD68}" type="slidenum">
              <a:rPr kumimoji="0" lang="zh-CN" altLang="en-US" sz="1400" smtClean="0"/>
              <a:pPr>
                <a:spcBef>
                  <a:spcPct val="0"/>
                </a:spcBef>
                <a:buClrTx/>
                <a:buSzTx/>
                <a:buFontTx/>
                <a:buNone/>
              </a:pPr>
              <a:t>164</a:t>
            </a:fld>
            <a:endParaRPr kumimoji="0" lang="en-US" altLang="zh-CN" sz="1400"/>
          </a:p>
        </p:txBody>
      </p:sp>
      <p:sp>
        <p:nvSpPr>
          <p:cNvPr id="78851" name="Rectangle 2">
            <a:extLst>
              <a:ext uri="{FF2B5EF4-FFF2-40B4-BE49-F238E27FC236}">
                <a16:creationId xmlns:a16="http://schemas.microsoft.com/office/drawing/2014/main" id="{93DB5066-B8EE-4D80-88F4-7A9CD12C6BBE}"/>
              </a:ext>
            </a:extLst>
          </p:cNvPr>
          <p:cNvSpPr>
            <a:spLocks noGrp="1" noChangeArrowheads="1"/>
          </p:cNvSpPr>
          <p:nvPr>
            <p:ph type="title" idx="4294967295"/>
          </p:nvPr>
        </p:nvSpPr>
        <p:spPr>
          <a:xfrm>
            <a:off x="827584" y="148492"/>
            <a:ext cx="7886700" cy="1325563"/>
          </a:xfrm>
        </p:spPr>
        <p:txBody>
          <a:bodyPr/>
          <a:lstStyle/>
          <a:p>
            <a:pPr eaLnBrk="1" hangingPunct="1"/>
            <a:r>
              <a:rPr lang="zh-CN" altLang="en-US" dirty="0"/>
              <a:t>6.6 序列比对</a:t>
            </a:r>
          </a:p>
        </p:txBody>
      </p:sp>
      <p:sp>
        <p:nvSpPr>
          <p:cNvPr id="78852" name="Rectangle 3">
            <a:extLst>
              <a:ext uri="{FF2B5EF4-FFF2-40B4-BE49-F238E27FC236}">
                <a16:creationId xmlns:a16="http://schemas.microsoft.com/office/drawing/2014/main" id="{2531E976-4D0E-44C9-9EDD-E11E3B4805E3}"/>
              </a:ext>
            </a:extLst>
          </p:cNvPr>
          <p:cNvSpPr>
            <a:spLocks noGrp="1" noChangeArrowheads="1"/>
          </p:cNvSpPr>
          <p:nvPr>
            <p:ph type="body" idx="4294967295"/>
          </p:nvPr>
        </p:nvSpPr>
        <p:spPr>
          <a:xfrm>
            <a:off x="827584" y="1474055"/>
            <a:ext cx="7886700" cy="4351338"/>
          </a:xfrm>
        </p:spPr>
        <p:txBody>
          <a:bodyPr>
            <a:normAutofit/>
          </a:bodyPr>
          <a:lstStyle/>
          <a:p>
            <a:pPr eaLnBrk="1" hangingPunct="1">
              <a:lnSpc>
                <a:spcPct val="150000"/>
              </a:lnSpc>
            </a:pPr>
            <a:r>
              <a:rPr lang="zh-CN" altLang="en-US" sz="2400" dirty="0"/>
              <a:t>比较单词的</a:t>
            </a:r>
            <a:r>
              <a:rPr lang="zh-CN" altLang="en-US" sz="2400" dirty="0">
                <a:solidFill>
                  <a:schemeClr val="hlink"/>
                </a:solidFill>
              </a:rPr>
              <a:t>相似度</a:t>
            </a:r>
          </a:p>
          <a:p>
            <a:pPr eaLnBrk="1" hangingPunct="1">
              <a:lnSpc>
                <a:spcPct val="150000"/>
              </a:lnSpc>
            </a:pPr>
            <a:r>
              <a:rPr lang="zh-CN" altLang="en-US" sz="2400" dirty="0"/>
              <a:t>确定串之间的相似性是分子生物学的核心计算问题之一，可以用来判别基因类似的片段，确定某种遗传的规律</a:t>
            </a:r>
          </a:p>
          <a:p>
            <a:pPr eaLnBrk="1" hangingPunct="1">
              <a:lnSpc>
                <a:spcPct val="150000"/>
              </a:lnSpc>
            </a:pPr>
            <a:r>
              <a:rPr lang="zh-CN" altLang="en-US" sz="2400" dirty="0"/>
              <a:t>应用</a:t>
            </a:r>
          </a:p>
          <a:p>
            <a:pPr algn="l">
              <a:lnSpc>
                <a:spcPct val="150000"/>
              </a:lnSpc>
              <a:buFont typeface="+mj-lt"/>
              <a:buAutoNum type="arabicPeriod"/>
            </a:pPr>
            <a:r>
              <a:rPr lang="en-US" altLang="zh-CN" sz="2400" b="0" i="0" dirty="0">
                <a:solidFill>
                  <a:srgbClr val="000000"/>
                </a:solidFill>
                <a:effectLst/>
                <a:latin typeface="Inter"/>
              </a:rPr>
              <a:t>Unix </a:t>
            </a:r>
            <a:r>
              <a:rPr lang="zh-CN" altLang="en-US" sz="2400" b="0" i="0" dirty="0">
                <a:solidFill>
                  <a:srgbClr val="000000"/>
                </a:solidFill>
                <a:effectLst/>
                <a:latin typeface="Inter"/>
              </a:rPr>
              <a:t>系统中 “</a:t>
            </a:r>
            <a:r>
              <a:rPr lang="en-US" altLang="zh-CN" sz="2400" b="0" i="0" dirty="0">
                <a:solidFill>
                  <a:srgbClr val="000000"/>
                </a:solidFill>
                <a:effectLst/>
                <a:latin typeface="Inter"/>
              </a:rPr>
              <a:t>diff” </a:t>
            </a:r>
            <a:r>
              <a:rPr lang="zh-CN" altLang="en-US" sz="2400" b="0" i="0" dirty="0">
                <a:solidFill>
                  <a:srgbClr val="000000"/>
                </a:solidFill>
                <a:effectLst/>
                <a:latin typeface="Inter"/>
              </a:rPr>
              <a:t>命令的基础原理</a:t>
            </a:r>
          </a:p>
          <a:p>
            <a:pPr algn="l">
              <a:lnSpc>
                <a:spcPct val="150000"/>
              </a:lnSpc>
              <a:spcBef>
                <a:spcPts val="600"/>
              </a:spcBef>
              <a:buFont typeface="+mj-lt"/>
              <a:buAutoNum type="arabicPeriod"/>
            </a:pPr>
            <a:r>
              <a:rPr lang="zh-CN" altLang="en-US" sz="2400" b="0" i="0" dirty="0">
                <a:solidFill>
                  <a:srgbClr val="000000"/>
                </a:solidFill>
                <a:effectLst/>
                <a:latin typeface="Inter"/>
              </a:rPr>
              <a:t>语音识别</a:t>
            </a:r>
          </a:p>
          <a:p>
            <a:pPr algn="l">
              <a:lnSpc>
                <a:spcPct val="150000"/>
              </a:lnSpc>
              <a:spcBef>
                <a:spcPts val="600"/>
              </a:spcBef>
              <a:buFont typeface="+mj-lt"/>
              <a:buAutoNum type="arabicPeriod"/>
            </a:pPr>
            <a:r>
              <a:rPr lang="zh-CN" altLang="en-US" sz="2400" b="0" i="0" dirty="0">
                <a:solidFill>
                  <a:srgbClr val="000000"/>
                </a:solidFill>
                <a:effectLst/>
                <a:latin typeface="Inter"/>
              </a:rPr>
              <a:t>计算生物学</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a:extLst>
              <a:ext uri="{FF2B5EF4-FFF2-40B4-BE49-F238E27FC236}">
                <a16:creationId xmlns:a16="http://schemas.microsoft.com/office/drawing/2014/main" id="{D5DE3754-9F2D-4FC4-9ADF-A2513748B28E}"/>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12AF7BA-3C05-4B04-91AA-5DD56EAF908F}" type="slidenum">
              <a:rPr kumimoji="0" lang="zh-CN" altLang="en-US" sz="1400" smtClean="0"/>
              <a:pPr>
                <a:spcBef>
                  <a:spcPct val="0"/>
                </a:spcBef>
                <a:buClrTx/>
                <a:buSzTx/>
                <a:buFontTx/>
                <a:buNone/>
              </a:pPr>
              <a:t>165</a:t>
            </a:fld>
            <a:endParaRPr kumimoji="0" lang="en-US" altLang="zh-CN" sz="1400"/>
          </a:p>
        </p:txBody>
      </p:sp>
      <p:sp>
        <p:nvSpPr>
          <p:cNvPr id="80899" name="Rectangle 2">
            <a:extLst>
              <a:ext uri="{FF2B5EF4-FFF2-40B4-BE49-F238E27FC236}">
                <a16:creationId xmlns:a16="http://schemas.microsoft.com/office/drawing/2014/main" id="{7F312460-EBC7-42E1-A483-2DBC78C05AAC}"/>
              </a:ext>
            </a:extLst>
          </p:cNvPr>
          <p:cNvSpPr>
            <a:spLocks noGrp="1" noChangeArrowheads="1"/>
          </p:cNvSpPr>
          <p:nvPr>
            <p:ph type="title" idx="4294967295"/>
          </p:nvPr>
        </p:nvSpPr>
        <p:spPr>
          <a:xfrm>
            <a:off x="628650" y="0"/>
            <a:ext cx="7886700" cy="1325563"/>
          </a:xfrm>
        </p:spPr>
        <p:txBody>
          <a:bodyPr/>
          <a:lstStyle/>
          <a:p>
            <a:pPr eaLnBrk="1" hangingPunct="1"/>
            <a:r>
              <a:rPr lang="zh-CN" altLang="en-US" dirty="0"/>
              <a:t>序列比对</a:t>
            </a:r>
          </a:p>
        </p:txBody>
      </p:sp>
      <p:sp>
        <p:nvSpPr>
          <p:cNvPr id="80900" name="Rectangle 3">
            <a:extLst>
              <a:ext uri="{FF2B5EF4-FFF2-40B4-BE49-F238E27FC236}">
                <a16:creationId xmlns:a16="http://schemas.microsoft.com/office/drawing/2014/main" id="{F6D9485E-1A76-4E5A-A14D-EF8F876A4963}"/>
              </a:ext>
            </a:extLst>
          </p:cNvPr>
          <p:cNvSpPr>
            <a:spLocks noGrp="1" noChangeArrowheads="1"/>
          </p:cNvSpPr>
          <p:nvPr>
            <p:ph type="body" idx="4294967295"/>
          </p:nvPr>
        </p:nvSpPr>
        <p:spPr>
          <a:xfrm>
            <a:off x="628650" y="1371600"/>
            <a:ext cx="7772400" cy="4114800"/>
          </a:xfrm>
        </p:spPr>
        <p:txBody>
          <a:bodyPr/>
          <a:lstStyle/>
          <a:p>
            <a:pPr eaLnBrk="1" hangingPunct="1"/>
            <a:r>
              <a:rPr lang="zh-CN" altLang="en-US" dirty="0"/>
              <a:t>例子： </a:t>
            </a:r>
          </a:p>
          <a:p>
            <a:pPr eaLnBrk="1" hangingPunct="1">
              <a:buFont typeface="Wingdings" panose="05000000000000000000" pitchFamily="2" charset="2"/>
              <a:buNone/>
            </a:pPr>
            <a:r>
              <a:rPr lang="en-US" altLang="zh-CN" sz="2800" b="1" dirty="0">
                <a:latin typeface="Courier New" panose="02070309020205020404" pitchFamily="49" charset="0"/>
              </a:rPr>
              <a:t>  </a:t>
            </a:r>
            <a:r>
              <a:rPr lang="en-US" altLang="zh-CN" sz="2800" b="1" dirty="0" err="1">
                <a:latin typeface="Courier New" panose="02070309020205020404" pitchFamily="49" charset="0"/>
              </a:rPr>
              <a:t>ocurrance</a:t>
            </a:r>
            <a:endParaRPr lang="en-US" altLang="zh-CN" sz="2800" b="1" dirty="0">
              <a:latin typeface="Courier New" panose="02070309020205020404" pitchFamily="49" charset="0"/>
            </a:endParaRPr>
          </a:p>
          <a:p>
            <a:pPr eaLnBrk="1" hangingPunct="1">
              <a:buFont typeface="Wingdings" panose="05000000000000000000" pitchFamily="2" charset="2"/>
              <a:buNone/>
            </a:pPr>
            <a:r>
              <a:rPr lang="en-US" altLang="zh-CN" sz="2800" b="1" dirty="0">
                <a:latin typeface="Courier New" panose="02070309020205020404" pitchFamily="49" charset="0"/>
              </a:rPr>
              <a:t>  occurrence</a:t>
            </a:r>
          </a:p>
          <a:p>
            <a:pPr eaLnBrk="1" hangingPunct="1">
              <a:buFont typeface="Wingdings" panose="05000000000000000000" pitchFamily="2" charset="2"/>
              <a:buNone/>
            </a:pPr>
            <a:endParaRPr lang="zh-CN" altLang="en-US" sz="2800" b="1" dirty="0">
              <a:latin typeface="Courier New" panose="02070309020205020404" pitchFamily="49" charset="0"/>
            </a:endParaRPr>
          </a:p>
          <a:p>
            <a:pPr eaLnBrk="1" hangingPunct="1">
              <a:buFont typeface="Wingdings" panose="05000000000000000000" pitchFamily="2" charset="2"/>
              <a:buNone/>
            </a:pPr>
            <a:r>
              <a:rPr lang="zh-CN" altLang="en-US" sz="2800" b="1" dirty="0">
                <a:latin typeface="Courier New" panose="02070309020205020404" pitchFamily="49" charset="0"/>
              </a:rPr>
              <a:t>  有多相似？</a:t>
            </a:r>
          </a:p>
        </p:txBody>
      </p:sp>
      <p:pic>
        <p:nvPicPr>
          <p:cNvPr id="80901" name="Picture 69">
            <a:extLst>
              <a:ext uri="{FF2B5EF4-FFF2-40B4-BE49-F238E27FC236}">
                <a16:creationId xmlns:a16="http://schemas.microsoft.com/office/drawing/2014/main" id="{1B08B36C-6C80-4A2D-8CBF-6C4BB2288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487" y="1724160"/>
            <a:ext cx="331311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文本框 1">
            <a:extLst>
              <a:ext uri="{FF2B5EF4-FFF2-40B4-BE49-F238E27FC236}">
                <a16:creationId xmlns:a16="http://schemas.microsoft.com/office/drawing/2014/main" id="{09B1B06C-14FE-2146-6095-CF5500058F4D}"/>
              </a:ext>
            </a:extLst>
          </p:cNvPr>
          <p:cNvSpPr txBox="1"/>
          <p:nvPr/>
        </p:nvSpPr>
        <p:spPr>
          <a:xfrm>
            <a:off x="4421157" y="2708920"/>
            <a:ext cx="301686" cy="369332"/>
          </a:xfrm>
          <a:prstGeom prst="rect">
            <a:avLst/>
          </a:prstGeom>
          <a:solidFill>
            <a:schemeClr val="bg1"/>
          </a:solidFill>
        </p:spPr>
        <p:txBody>
          <a:bodyPr wrap="none" rtlCol="0">
            <a:spAutoFit/>
          </a:bodyPr>
          <a:lstStyle/>
          <a:p>
            <a:r>
              <a:rPr lang="en-US" altLang="zh-CN" dirty="0"/>
              <a:t>6</a:t>
            </a:r>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8552DDB1-C80B-4656-90D1-CA1CBBF2583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5BA4E6F-44C4-46D5-80A1-E41106D011C9}" type="slidenum">
              <a:rPr kumimoji="0" lang="zh-CN" altLang="en-US" sz="1400" smtClean="0"/>
              <a:pPr>
                <a:spcBef>
                  <a:spcPct val="0"/>
                </a:spcBef>
                <a:buClrTx/>
                <a:buSzTx/>
                <a:buFontTx/>
                <a:buNone/>
              </a:pPr>
              <a:t>166</a:t>
            </a:fld>
            <a:endParaRPr kumimoji="0" lang="en-US" altLang="zh-CN" sz="1400"/>
          </a:p>
        </p:txBody>
      </p:sp>
      <p:sp>
        <p:nvSpPr>
          <p:cNvPr id="81923" name="Rectangle 2">
            <a:extLst>
              <a:ext uri="{FF2B5EF4-FFF2-40B4-BE49-F238E27FC236}">
                <a16:creationId xmlns:a16="http://schemas.microsoft.com/office/drawing/2014/main" id="{3012919E-1E80-4619-BF41-96159B311853}"/>
              </a:ext>
            </a:extLst>
          </p:cNvPr>
          <p:cNvSpPr>
            <a:spLocks noGrp="1" noChangeArrowheads="1"/>
          </p:cNvSpPr>
          <p:nvPr>
            <p:ph type="title" idx="4294967295"/>
          </p:nvPr>
        </p:nvSpPr>
        <p:spPr>
          <a:xfrm>
            <a:off x="590550" y="317429"/>
            <a:ext cx="7886700" cy="1325563"/>
          </a:xfrm>
        </p:spPr>
        <p:txBody>
          <a:bodyPr/>
          <a:lstStyle/>
          <a:p>
            <a:pPr eaLnBrk="1" hangingPunct="1"/>
            <a:r>
              <a:rPr lang="zh-CN" altLang="en-US" dirty="0"/>
              <a:t>序列比对</a:t>
            </a:r>
          </a:p>
        </p:txBody>
      </p:sp>
      <p:sp>
        <p:nvSpPr>
          <p:cNvPr id="81924" name="Rectangle 3">
            <a:extLst>
              <a:ext uri="{FF2B5EF4-FFF2-40B4-BE49-F238E27FC236}">
                <a16:creationId xmlns:a16="http://schemas.microsoft.com/office/drawing/2014/main" id="{E0F9A4D7-4A97-493B-A81E-6A92AD333F8E}"/>
              </a:ext>
            </a:extLst>
          </p:cNvPr>
          <p:cNvSpPr>
            <a:spLocks noGrp="1" noChangeArrowheads="1"/>
          </p:cNvSpPr>
          <p:nvPr>
            <p:ph type="body" idx="4294967295"/>
          </p:nvPr>
        </p:nvSpPr>
        <p:spPr>
          <a:xfrm>
            <a:off x="590550" y="1340768"/>
            <a:ext cx="7886700" cy="4351338"/>
          </a:xfrm>
        </p:spPr>
        <p:txBody>
          <a:bodyPr>
            <a:normAutofit/>
          </a:bodyPr>
          <a:lstStyle/>
          <a:p>
            <a:pPr eaLnBrk="1" hangingPunct="1">
              <a:lnSpc>
                <a:spcPct val="150000"/>
              </a:lnSpc>
            </a:pPr>
            <a:r>
              <a:rPr lang="zh-CN" altLang="en-US" sz="2400" dirty="0"/>
              <a:t>编辑距离  </a:t>
            </a:r>
            <a:r>
              <a:rPr lang="zh-CN" altLang="en-US" sz="2400" dirty="0">
                <a:solidFill>
                  <a:schemeClr val="hlink"/>
                </a:solidFill>
              </a:rPr>
              <a:t>[</a:t>
            </a:r>
            <a:r>
              <a:rPr lang="en-US" altLang="zh-CN" sz="2400" dirty="0" err="1">
                <a:solidFill>
                  <a:schemeClr val="hlink"/>
                </a:solidFill>
              </a:rPr>
              <a:t>Levenshtein</a:t>
            </a:r>
            <a:r>
              <a:rPr lang="en-US" altLang="zh-CN" sz="2400" dirty="0">
                <a:solidFill>
                  <a:schemeClr val="hlink"/>
                </a:solidFill>
              </a:rPr>
              <a:t> 1966, Needleman-Wunsch 1970]</a:t>
            </a:r>
            <a:r>
              <a:rPr lang="zh-CN" altLang="en-US" sz="2400" dirty="0">
                <a:solidFill>
                  <a:schemeClr val="hlink"/>
                </a:solidFill>
              </a:rPr>
              <a:t>：</a:t>
            </a:r>
            <a:r>
              <a:rPr lang="zh-CN" altLang="en-US" sz="2000" b="0" i="0" dirty="0">
                <a:effectLst/>
                <a:latin typeface="Inter"/>
              </a:rPr>
              <a:t>是指在两个字符串之间，由</a:t>
            </a:r>
            <a:r>
              <a:rPr lang="zh-CN" altLang="en-US" sz="2000" b="0" i="0" dirty="0">
                <a:solidFill>
                  <a:srgbClr val="FF0000"/>
                </a:solidFill>
                <a:effectLst/>
                <a:latin typeface="Inter"/>
              </a:rPr>
              <a:t>一个字符串转换为另一个字符串所需的最少编辑操作次数</a:t>
            </a:r>
            <a:r>
              <a:rPr lang="zh-CN" altLang="en-US" sz="2000" b="0" i="0" dirty="0">
                <a:effectLst/>
                <a:latin typeface="Inter"/>
              </a:rPr>
              <a:t>。编辑操作包括插入一个字符、删除一个字符或替换一个字符</a:t>
            </a:r>
            <a:endParaRPr lang="en-US" altLang="zh-CN" sz="2400" dirty="0">
              <a:solidFill>
                <a:schemeClr val="hlink"/>
              </a:solidFill>
            </a:endParaRPr>
          </a:p>
          <a:p>
            <a:pPr lvl="1" eaLnBrk="1" hangingPunct="1">
              <a:lnSpc>
                <a:spcPct val="150000"/>
              </a:lnSpc>
            </a:pPr>
            <a:r>
              <a:rPr lang="zh-CN" altLang="en-US" sz="2000" dirty="0"/>
              <a:t>空隙罚分 </a:t>
            </a:r>
            <a:r>
              <a:rPr lang="zh-CN" altLang="en-US" sz="2000" dirty="0">
                <a:sym typeface="Symbol" panose="05050102010706020507" pitchFamily="18" charset="2"/>
              </a:rPr>
              <a:t></a:t>
            </a:r>
            <a:r>
              <a:rPr lang="zh-CN" altLang="en-US" sz="2000" dirty="0"/>
              <a:t>; 不匹配罚分 </a:t>
            </a:r>
            <a:r>
              <a:rPr lang="zh-CN" altLang="en-US" sz="2000" dirty="0">
                <a:sym typeface="Symbol" panose="05050102010706020507" pitchFamily="18" charset="2"/>
              </a:rPr>
              <a:t></a:t>
            </a:r>
            <a:r>
              <a:rPr lang="en-US" altLang="zh-CN" baseline="-25000" dirty="0" err="1">
                <a:sym typeface="Symbol" panose="05050102010706020507" pitchFamily="18" charset="2"/>
              </a:rPr>
              <a:t>pq</a:t>
            </a:r>
            <a:r>
              <a:rPr lang="en-US" altLang="zh-CN" sz="2000" dirty="0"/>
              <a:t>.</a:t>
            </a:r>
          </a:p>
          <a:p>
            <a:pPr lvl="1" eaLnBrk="1" hangingPunct="1">
              <a:lnSpc>
                <a:spcPct val="150000"/>
              </a:lnSpc>
            </a:pPr>
            <a:r>
              <a:rPr lang="zh-CN" altLang="en-US" sz="2000" dirty="0"/>
              <a:t>总的罚分= 空隙罚分和不匹配罚分之和.</a:t>
            </a:r>
          </a:p>
          <a:p>
            <a:pPr lvl="1" eaLnBrk="1" hangingPunct="1">
              <a:lnSpc>
                <a:spcPct val="150000"/>
              </a:lnSpc>
              <a:buFont typeface="Wingdings" panose="05000000000000000000" pitchFamily="2" charset="2"/>
              <a:buNone/>
            </a:pPr>
            <a:endParaRPr lang="zh-CN" altLang="en-US" sz="2000" dirty="0"/>
          </a:p>
        </p:txBody>
      </p:sp>
      <p:pic>
        <p:nvPicPr>
          <p:cNvPr id="81925" name="Picture 4">
            <a:extLst>
              <a:ext uri="{FF2B5EF4-FFF2-40B4-BE49-F238E27FC236}">
                <a16:creationId xmlns:a16="http://schemas.microsoft.com/office/drawing/2014/main" id="{EDBCCFA0-782A-45A9-8C1A-142118EE4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52975"/>
            <a:ext cx="8915400"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灯片编号占位符 5">
            <a:extLst>
              <a:ext uri="{FF2B5EF4-FFF2-40B4-BE49-F238E27FC236}">
                <a16:creationId xmlns:a16="http://schemas.microsoft.com/office/drawing/2014/main" id="{6A984DE2-2300-492A-BE73-BE9387871BA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27D157D-A2CD-4AD1-BCF3-E68A14D34328}" type="slidenum">
              <a:rPr kumimoji="0" lang="zh-CN" altLang="en-US" sz="1400" smtClean="0"/>
              <a:pPr>
                <a:spcBef>
                  <a:spcPct val="0"/>
                </a:spcBef>
                <a:buClrTx/>
                <a:buSzTx/>
                <a:buFontTx/>
                <a:buNone/>
              </a:pPr>
              <a:t>167</a:t>
            </a:fld>
            <a:endParaRPr kumimoji="0" lang="en-US" altLang="zh-CN" sz="1400"/>
          </a:p>
        </p:txBody>
      </p:sp>
      <p:sp>
        <p:nvSpPr>
          <p:cNvPr id="82947" name="Rectangle 2">
            <a:extLst>
              <a:ext uri="{FF2B5EF4-FFF2-40B4-BE49-F238E27FC236}">
                <a16:creationId xmlns:a16="http://schemas.microsoft.com/office/drawing/2014/main" id="{F603255C-B3FE-4FED-8FC3-8E1B44782688}"/>
              </a:ext>
            </a:extLst>
          </p:cNvPr>
          <p:cNvSpPr>
            <a:spLocks noGrp="1" noChangeArrowheads="1"/>
          </p:cNvSpPr>
          <p:nvPr>
            <p:ph type="title" idx="4294967295"/>
          </p:nvPr>
        </p:nvSpPr>
        <p:spPr>
          <a:xfrm>
            <a:off x="628650" y="136525"/>
            <a:ext cx="7886700" cy="1325563"/>
          </a:xfrm>
        </p:spPr>
        <p:txBody>
          <a:bodyPr/>
          <a:lstStyle/>
          <a:p>
            <a:pPr eaLnBrk="1" hangingPunct="1"/>
            <a:r>
              <a:rPr lang="zh-CN" altLang="en-US" dirty="0"/>
              <a:t>序列比对</a:t>
            </a:r>
          </a:p>
        </p:txBody>
      </p:sp>
      <p:sp>
        <p:nvSpPr>
          <p:cNvPr id="84995" name="Rectangle 3">
            <a:extLst>
              <a:ext uri="{FF2B5EF4-FFF2-40B4-BE49-F238E27FC236}">
                <a16:creationId xmlns:a16="http://schemas.microsoft.com/office/drawing/2014/main" id="{617D06CD-EAE9-4E82-B914-815191938E17}"/>
              </a:ext>
            </a:extLst>
          </p:cNvPr>
          <p:cNvSpPr>
            <a:spLocks noGrp="1" noChangeArrowheads="1"/>
          </p:cNvSpPr>
          <p:nvPr>
            <p:ph type="body" idx="4294967295"/>
          </p:nvPr>
        </p:nvSpPr>
        <p:spPr>
          <a:xfrm>
            <a:off x="628650" y="1109584"/>
            <a:ext cx="7886700" cy="4351338"/>
          </a:xfrm>
        </p:spPr>
        <p:txBody>
          <a:bodyPr>
            <a:normAutofit/>
          </a:bodyPr>
          <a:lstStyle/>
          <a:p>
            <a:pPr eaLnBrk="1" hangingPunct="1">
              <a:lnSpc>
                <a:spcPct val="150000"/>
              </a:lnSpc>
            </a:pPr>
            <a:r>
              <a:rPr lang="zh-CN" altLang="en-US" sz="2400" dirty="0"/>
              <a:t>目标：给定两个字符串</a:t>
            </a:r>
            <a:r>
              <a:rPr lang="en-US" altLang="zh-CN" sz="2400" dirty="0"/>
              <a:t>X = x</a:t>
            </a:r>
            <a:r>
              <a:rPr lang="en-US" altLang="zh-CN" sz="2400" baseline="-25000" dirty="0"/>
              <a:t>1</a:t>
            </a:r>
            <a:r>
              <a:rPr lang="en-US" altLang="zh-CN" sz="2400" dirty="0"/>
              <a:t> x</a:t>
            </a:r>
            <a:r>
              <a:rPr lang="en-US" altLang="zh-CN" sz="2400" baseline="-25000" dirty="0"/>
              <a:t>2</a:t>
            </a:r>
            <a:r>
              <a:rPr lang="en-US" altLang="zh-CN" sz="2400" dirty="0"/>
              <a:t> . . . </a:t>
            </a:r>
            <a:r>
              <a:rPr lang="en-US" altLang="zh-CN" sz="2400" dirty="0" err="1"/>
              <a:t>x</a:t>
            </a:r>
            <a:r>
              <a:rPr lang="en-US" altLang="zh-CN" sz="2400" baseline="-25000" dirty="0" err="1"/>
              <a:t>m</a:t>
            </a:r>
            <a:r>
              <a:rPr lang="en-US" altLang="zh-CN" sz="2400" dirty="0"/>
              <a:t> ；Y = y</a:t>
            </a:r>
            <a:r>
              <a:rPr lang="en-US" altLang="zh-CN" sz="2400" baseline="-25000" dirty="0"/>
              <a:t>1</a:t>
            </a:r>
            <a:r>
              <a:rPr lang="en-US" altLang="zh-CN" sz="2400" dirty="0"/>
              <a:t> y</a:t>
            </a:r>
            <a:r>
              <a:rPr lang="en-US" altLang="zh-CN" sz="2400" baseline="-25000" dirty="0"/>
              <a:t>2</a:t>
            </a:r>
            <a:r>
              <a:rPr lang="en-US" altLang="zh-CN" sz="2400" dirty="0"/>
              <a:t> . . . Y</a:t>
            </a:r>
            <a:r>
              <a:rPr lang="en-US" altLang="zh-CN" sz="2400" baseline="-25000" dirty="0"/>
              <a:t>n，</a:t>
            </a:r>
            <a:r>
              <a:rPr lang="en-US" altLang="zh-CN" sz="2400" dirty="0"/>
              <a:t> </a:t>
            </a:r>
            <a:r>
              <a:rPr lang="zh-CN" altLang="en-US" sz="2400" dirty="0"/>
              <a:t>寻找</a:t>
            </a:r>
            <a:r>
              <a:rPr lang="zh-CN" altLang="en-US" sz="2400" dirty="0">
                <a:solidFill>
                  <a:srgbClr val="FF0000"/>
                </a:solidFill>
              </a:rPr>
              <a:t>最小罚分的比对方式</a:t>
            </a:r>
            <a:r>
              <a:rPr lang="en-US" altLang="zh-CN" sz="2400" dirty="0"/>
              <a:t>.</a:t>
            </a:r>
          </a:p>
          <a:p>
            <a:pPr eaLnBrk="1" hangingPunct="1">
              <a:lnSpc>
                <a:spcPct val="150000"/>
              </a:lnSpc>
            </a:pPr>
            <a:r>
              <a:rPr lang="zh-CN" altLang="en-US" sz="2400" dirty="0"/>
              <a:t>定义.  配对</a:t>
            </a:r>
            <a:r>
              <a:rPr lang="en-US" altLang="zh-CN" sz="2400" dirty="0"/>
              <a:t>x</a:t>
            </a:r>
            <a:r>
              <a:rPr lang="en-US" altLang="zh-CN" sz="2400" baseline="-25000" dirty="0"/>
              <a:t>i</a:t>
            </a:r>
            <a:r>
              <a:rPr lang="en-US" altLang="zh-CN" sz="2400" dirty="0"/>
              <a:t>-</a:t>
            </a:r>
            <a:r>
              <a:rPr lang="en-US" altLang="zh-CN" sz="2400" dirty="0" err="1"/>
              <a:t>y</a:t>
            </a:r>
            <a:r>
              <a:rPr lang="en-US" altLang="zh-CN" sz="2400" baseline="-25000" dirty="0" err="1"/>
              <a:t>j</a:t>
            </a:r>
            <a:r>
              <a:rPr lang="en-US" altLang="zh-CN" sz="2400" dirty="0"/>
              <a:t> ，x</a:t>
            </a:r>
            <a:r>
              <a:rPr lang="en-US" altLang="zh-CN" sz="2400" baseline="-25000" dirty="0"/>
              <a:t>i</a:t>
            </a:r>
            <a:r>
              <a:rPr lang="en-US" altLang="zh-CN" sz="2400" baseline="-25000" dirty="0">
                <a:latin typeface="Comic Sans MS" panose="030F0702030302020204" pitchFamily="66" charset="0"/>
              </a:rPr>
              <a:t>‘</a:t>
            </a:r>
            <a:r>
              <a:rPr lang="en-US" altLang="zh-CN" sz="2400" dirty="0"/>
              <a:t>-</a:t>
            </a:r>
            <a:r>
              <a:rPr lang="en-US" altLang="zh-CN" sz="2400" dirty="0" err="1"/>
              <a:t>y</a:t>
            </a:r>
            <a:r>
              <a:rPr lang="en-US" altLang="zh-CN" sz="2400" baseline="-25000" dirty="0" err="1"/>
              <a:t>j</a:t>
            </a:r>
            <a:r>
              <a:rPr lang="en-US" altLang="zh-CN" sz="2400" baseline="-25000" dirty="0">
                <a:latin typeface="Comic Sans MS" panose="030F0702030302020204" pitchFamily="66" charset="0"/>
              </a:rPr>
              <a:t>’</a:t>
            </a:r>
            <a:r>
              <a:rPr lang="en-US" altLang="zh-CN" sz="2400" dirty="0"/>
              <a:t> </a:t>
            </a:r>
            <a:r>
              <a:rPr lang="zh-CN" altLang="en-US" sz="2400" dirty="0"/>
              <a:t>称为</a:t>
            </a:r>
            <a:r>
              <a:rPr lang="zh-CN" altLang="en-US" sz="2400" dirty="0">
                <a:solidFill>
                  <a:schemeClr val="hlink"/>
                </a:solidFill>
              </a:rPr>
              <a:t>交叉</a:t>
            </a:r>
            <a:r>
              <a:rPr lang="zh-CN" altLang="en-US" sz="2400" dirty="0"/>
              <a:t>，如果</a:t>
            </a:r>
            <a:r>
              <a:rPr lang="en-US" altLang="zh-CN" sz="2400" dirty="0"/>
              <a:t> </a:t>
            </a:r>
            <a:r>
              <a:rPr lang="en-US" altLang="zh-CN" sz="2400" dirty="0" err="1"/>
              <a:t>i</a:t>
            </a:r>
            <a:r>
              <a:rPr lang="en-US" altLang="zh-CN" sz="2400" dirty="0"/>
              <a:t> &lt; </a:t>
            </a:r>
            <a:r>
              <a:rPr lang="en-US" altLang="zh-CN" sz="2400" dirty="0" err="1"/>
              <a:t>i</a:t>
            </a:r>
            <a:r>
              <a:rPr lang="en-US" altLang="zh-CN" sz="2400" dirty="0">
                <a:latin typeface="Comic Sans MS" panose="030F0702030302020204" pitchFamily="66" charset="0"/>
              </a:rPr>
              <a:t>‘</a:t>
            </a:r>
            <a:r>
              <a:rPr lang="en-US" altLang="zh-CN" sz="2400" dirty="0"/>
              <a:t>, </a:t>
            </a:r>
            <a:r>
              <a:rPr lang="zh-CN" altLang="en-US" sz="2400" dirty="0"/>
              <a:t>但是 </a:t>
            </a:r>
            <a:r>
              <a:rPr lang="en-US" altLang="zh-CN" sz="2400" dirty="0"/>
              <a:t>j &gt; j'.</a:t>
            </a:r>
          </a:p>
          <a:p>
            <a:pPr>
              <a:lnSpc>
                <a:spcPct val="150000"/>
              </a:lnSpc>
            </a:pPr>
            <a:r>
              <a:rPr lang="zh-CN" altLang="en-US" sz="2400" dirty="0"/>
              <a:t>定义.  一个</a:t>
            </a:r>
            <a:r>
              <a:rPr lang="zh-CN" altLang="en-US" sz="2400" dirty="0">
                <a:solidFill>
                  <a:schemeClr val="hlink"/>
                </a:solidFill>
              </a:rPr>
              <a:t>比对</a:t>
            </a:r>
            <a:r>
              <a:rPr lang="en-US" altLang="zh-CN" sz="2400" dirty="0"/>
              <a:t>M</a:t>
            </a:r>
            <a:r>
              <a:rPr lang="zh-CN" altLang="en-US" sz="2400" dirty="0"/>
              <a:t>是一些有序配对 </a:t>
            </a:r>
            <a:r>
              <a:rPr lang="en-US" altLang="zh-CN" sz="2400" dirty="0"/>
              <a:t>x</a:t>
            </a:r>
            <a:r>
              <a:rPr lang="en-US" altLang="zh-CN" sz="2400" baseline="-25000" dirty="0"/>
              <a:t>i</a:t>
            </a:r>
            <a:r>
              <a:rPr lang="en-US" altLang="zh-CN" sz="2400" dirty="0"/>
              <a:t>-</a:t>
            </a:r>
            <a:r>
              <a:rPr lang="en-US" altLang="zh-CN" sz="2400" dirty="0" err="1"/>
              <a:t>y</a:t>
            </a:r>
            <a:r>
              <a:rPr lang="en-US" altLang="zh-CN" sz="2400" baseline="-25000" dirty="0" err="1"/>
              <a:t>j</a:t>
            </a:r>
            <a:r>
              <a:rPr lang="en-US" altLang="zh-CN" sz="2400" dirty="0"/>
              <a:t> </a:t>
            </a:r>
            <a:r>
              <a:rPr lang="zh-CN" altLang="en-US" sz="2400" dirty="0"/>
              <a:t>的集合，每一项至多出现在一个配对中，而且没有交叉对。</a:t>
            </a:r>
          </a:p>
        </p:txBody>
      </p:sp>
      <p:pic>
        <p:nvPicPr>
          <p:cNvPr id="3" name="图片 2">
            <a:extLst>
              <a:ext uri="{FF2B5EF4-FFF2-40B4-BE49-F238E27FC236}">
                <a16:creationId xmlns:a16="http://schemas.microsoft.com/office/drawing/2014/main" id="{C59451DA-2807-9FA2-0CFB-C964C10FDB75}"/>
              </a:ext>
            </a:extLst>
          </p:cNvPr>
          <p:cNvPicPr>
            <a:picLocks noChangeAspect="1"/>
          </p:cNvPicPr>
          <p:nvPr/>
        </p:nvPicPr>
        <p:blipFill>
          <a:blip r:embed="rId2"/>
          <a:stretch>
            <a:fillRect/>
          </a:stretch>
        </p:blipFill>
        <p:spPr>
          <a:xfrm>
            <a:off x="2154560" y="4216033"/>
            <a:ext cx="4608512" cy="21403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additive="base">
                                        <p:cTn id="19" dur="500" fill="hold"/>
                                        <p:tgtEl>
                                          <p:spTgt spid="849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99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a:extLst>
              <a:ext uri="{FF2B5EF4-FFF2-40B4-BE49-F238E27FC236}">
                <a16:creationId xmlns:a16="http://schemas.microsoft.com/office/drawing/2014/main" id="{6846E5C1-DEC6-46CA-8C78-1EF204BA4F3C}"/>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E11E05A-6E47-4780-9B38-196ABE32D456}" type="slidenum">
              <a:rPr kumimoji="0" lang="zh-CN" altLang="en-US" sz="1400" smtClean="0"/>
              <a:pPr>
                <a:spcBef>
                  <a:spcPct val="0"/>
                </a:spcBef>
                <a:buClrTx/>
                <a:buSzTx/>
                <a:buFontTx/>
                <a:buNone/>
              </a:pPr>
              <a:t>168</a:t>
            </a:fld>
            <a:endParaRPr kumimoji="0" lang="en-US" altLang="zh-CN" sz="1400"/>
          </a:p>
        </p:txBody>
      </p:sp>
      <p:sp>
        <p:nvSpPr>
          <p:cNvPr id="83971" name="Rectangle 2">
            <a:extLst>
              <a:ext uri="{FF2B5EF4-FFF2-40B4-BE49-F238E27FC236}">
                <a16:creationId xmlns:a16="http://schemas.microsoft.com/office/drawing/2014/main" id="{D7489F1D-7F35-4E80-AE27-17E65220193D}"/>
              </a:ext>
            </a:extLst>
          </p:cNvPr>
          <p:cNvSpPr>
            <a:spLocks noGrp="1" noChangeArrowheads="1"/>
          </p:cNvSpPr>
          <p:nvPr>
            <p:ph type="title" idx="4294967295"/>
          </p:nvPr>
        </p:nvSpPr>
        <p:spPr>
          <a:xfrm>
            <a:off x="628650" y="99702"/>
            <a:ext cx="7886700" cy="1325563"/>
          </a:xfrm>
        </p:spPr>
        <p:txBody>
          <a:bodyPr/>
          <a:lstStyle/>
          <a:p>
            <a:pPr eaLnBrk="1" hangingPunct="1"/>
            <a:r>
              <a:rPr lang="zh-CN" altLang="en-US" dirty="0"/>
              <a:t>序列比对</a:t>
            </a:r>
            <a:endParaRPr lang="en-US" altLang="zh-CN" dirty="0"/>
          </a:p>
        </p:txBody>
      </p:sp>
      <p:graphicFrame>
        <p:nvGraphicFramePr>
          <p:cNvPr id="83972" name="Object 4">
            <a:extLst>
              <a:ext uri="{FF2B5EF4-FFF2-40B4-BE49-F238E27FC236}">
                <a16:creationId xmlns:a16="http://schemas.microsoft.com/office/drawing/2014/main" id="{18A05CE1-8786-44BF-929E-41B929E91C76}"/>
              </a:ext>
            </a:extLst>
          </p:cNvPr>
          <p:cNvGraphicFramePr>
            <a:graphicFrameLocks noGrp="1" noChangeAspect="1"/>
          </p:cNvGraphicFramePr>
          <p:nvPr>
            <p:ph type="body" idx="4294967295"/>
            <p:extLst>
              <p:ext uri="{D42A27DB-BD31-4B8C-83A1-F6EECF244321}">
                <p14:modId xmlns:p14="http://schemas.microsoft.com/office/powerpoint/2010/main" val="4106846827"/>
              </p:ext>
            </p:extLst>
          </p:nvPr>
        </p:nvGraphicFramePr>
        <p:xfrm>
          <a:off x="228600" y="2743200"/>
          <a:ext cx="8915400" cy="1397000"/>
        </p:xfrm>
        <a:graphic>
          <a:graphicData uri="http://schemas.openxmlformats.org/presentationml/2006/ole">
            <mc:AlternateContent xmlns:mc="http://schemas.openxmlformats.org/markup-compatibility/2006">
              <mc:Choice xmlns:v="urn:schemas-microsoft-com:vml" Requires="v">
                <p:oleObj name="Equation" r:id="rId2" imgW="5092700" imgH="800100" progId="Equation.3">
                  <p:embed/>
                </p:oleObj>
              </mc:Choice>
              <mc:Fallback>
                <p:oleObj name="Equation" r:id="rId2" imgW="5092700" imgH="800100" progId="Equation.3">
                  <p:embed/>
                  <p:pic>
                    <p:nvPicPr>
                      <p:cNvPr id="83972" name="Object 4">
                        <a:extLst>
                          <a:ext uri="{FF2B5EF4-FFF2-40B4-BE49-F238E27FC236}">
                            <a16:creationId xmlns:a16="http://schemas.microsoft.com/office/drawing/2014/main" id="{18A05CE1-8786-44BF-929E-41B929E91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27" t="-19798" r="-2827" b="-19798"/>
                      <a:stretch>
                        <a:fillRect/>
                      </a:stretch>
                    </p:blipFill>
                    <p:spPr bwMode="auto">
                      <a:xfrm>
                        <a:off x="228600" y="2743200"/>
                        <a:ext cx="8915400" cy="1397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73" name="Text Box 5">
            <a:extLst>
              <a:ext uri="{FF2B5EF4-FFF2-40B4-BE49-F238E27FC236}">
                <a16:creationId xmlns:a16="http://schemas.microsoft.com/office/drawing/2014/main" id="{CDDBDEB4-ECC8-4972-8308-B9ACF7786CBD}"/>
              </a:ext>
            </a:extLst>
          </p:cNvPr>
          <p:cNvSpPr txBox="1">
            <a:spLocks noChangeArrowheads="1"/>
          </p:cNvSpPr>
          <p:nvPr/>
        </p:nvSpPr>
        <p:spPr bwMode="auto">
          <a:xfrm>
            <a:off x="990600" y="2057400"/>
            <a:ext cx="510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dirty="0">
                <a:latin typeface="Courier New" panose="02070309020205020404" pitchFamily="49" charset="0"/>
              </a:rPr>
              <a:t>比对罚分</a:t>
            </a:r>
            <a:endParaRPr lang="en-US" altLang="zh-CN" sz="2800" b="1" dirty="0">
              <a:latin typeface="Courier New" panose="02070309020205020404" pitchFamily="49" charset="0"/>
            </a:endParaRPr>
          </a:p>
        </p:txBody>
      </p:sp>
      <p:sp>
        <p:nvSpPr>
          <p:cNvPr id="83974" name="Rectangle 6">
            <a:extLst>
              <a:ext uri="{FF2B5EF4-FFF2-40B4-BE49-F238E27FC236}">
                <a16:creationId xmlns:a16="http://schemas.microsoft.com/office/drawing/2014/main" id="{8AA0EE36-5CE7-4693-8030-4252A6999290}"/>
              </a:ext>
            </a:extLst>
          </p:cNvPr>
          <p:cNvSpPr>
            <a:spLocks noChangeArrowheads="1"/>
          </p:cNvSpPr>
          <p:nvPr/>
        </p:nvSpPr>
        <p:spPr bwMode="auto">
          <a:xfrm>
            <a:off x="660400" y="4733925"/>
            <a:ext cx="4016375"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lnSpc>
                <a:spcPts val="2600"/>
              </a:lnSpc>
              <a:spcBef>
                <a:spcPct val="0"/>
              </a:spcBef>
              <a:buClr>
                <a:srgbClr val="003399"/>
              </a:buClr>
              <a:buSzPct val="50000"/>
              <a:buFont typeface="Monotype Sorts" pitchFamily="92" charset="2"/>
              <a:buNone/>
            </a:pPr>
            <a:r>
              <a:rPr lang="en-US" altLang="zh-CN" sz="1800" dirty="0">
                <a:solidFill>
                  <a:srgbClr val="003399"/>
                </a:solidFill>
                <a:latin typeface="Comic Sans MS" panose="030F0702030302020204" pitchFamily="66" charset="0"/>
              </a:rPr>
              <a:t>Ex:</a:t>
            </a:r>
            <a:r>
              <a:rPr lang="en-US" altLang="zh-CN" sz="1800" dirty="0">
                <a:latin typeface="Comic Sans MS" panose="030F0702030302020204" pitchFamily="66" charset="0"/>
              </a:rPr>
              <a:t>  </a:t>
            </a:r>
            <a:r>
              <a:rPr lang="en-US" altLang="zh-CN" sz="2800" dirty="0">
                <a:latin typeface="Courier New" panose="02070309020205020404" pitchFamily="49" charset="0"/>
              </a:rPr>
              <a:t>CTACCG</a:t>
            </a:r>
            <a:r>
              <a:rPr lang="en-US" altLang="zh-CN" sz="2800" dirty="0">
                <a:latin typeface="Comic Sans MS" panose="030F0702030302020204" pitchFamily="66" charset="0"/>
              </a:rPr>
              <a:t> vs. </a:t>
            </a:r>
            <a:r>
              <a:rPr lang="en-US" altLang="zh-CN" sz="2800" dirty="0">
                <a:latin typeface="Courier New" panose="02070309020205020404" pitchFamily="49" charset="0"/>
              </a:rPr>
              <a:t>TACATG</a:t>
            </a:r>
            <a:r>
              <a:rPr lang="en-US" altLang="zh-CN" sz="2800" dirty="0">
                <a:latin typeface="Comic Sans MS" panose="030F0702030302020204" pitchFamily="66" charset="0"/>
              </a:rPr>
              <a:t>.</a:t>
            </a:r>
          </a:p>
          <a:p>
            <a:pPr algn="ctr">
              <a:lnSpc>
                <a:spcPts val="2600"/>
              </a:lnSpc>
              <a:spcBef>
                <a:spcPct val="0"/>
              </a:spcBef>
              <a:buClr>
                <a:srgbClr val="003399"/>
              </a:buClr>
              <a:buSzPct val="50000"/>
              <a:buFont typeface="Monotype Sorts" pitchFamily="92" charset="2"/>
              <a:buNone/>
            </a:pPr>
            <a:br>
              <a:rPr lang="en-US" altLang="zh-CN" sz="1800" dirty="0">
                <a:latin typeface="Comic Sans MS" panose="030F0702030302020204" pitchFamily="66" charset="0"/>
              </a:rPr>
            </a:br>
            <a:r>
              <a:rPr lang="en-US" altLang="zh-CN" sz="1800" dirty="0">
                <a:latin typeface="Comic Sans MS" panose="030F0702030302020204" pitchFamily="66" charset="0"/>
              </a:rPr>
              <a:t>  M = x</a:t>
            </a:r>
            <a:r>
              <a:rPr lang="en-US" altLang="zh-CN" sz="1800" baseline="-25000" dirty="0">
                <a:latin typeface="Comic Sans MS" panose="030F0702030302020204" pitchFamily="66" charset="0"/>
              </a:rPr>
              <a:t>2</a:t>
            </a:r>
            <a:r>
              <a:rPr lang="en-US" altLang="zh-CN" sz="1800" dirty="0">
                <a:latin typeface="Comic Sans MS" panose="030F0702030302020204" pitchFamily="66" charset="0"/>
              </a:rPr>
              <a:t>-y</a:t>
            </a:r>
            <a:r>
              <a:rPr lang="en-US" altLang="zh-CN" sz="1800" baseline="-25000" dirty="0">
                <a:latin typeface="Comic Sans MS" panose="030F0702030302020204" pitchFamily="66" charset="0"/>
              </a:rPr>
              <a:t>1</a:t>
            </a:r>
            <a:r>
              <a:rPr lang="en-US" altLang="zh-CN" sz="1800" dirty="0">
                <a:latin typeface="Comic Sans MS" panose="030F0702030302020204" pitchFamily="66" charset="0"/>
              </a:rPr>
              <a:t>, x</a:t>
            </a:r>
            <a:r>
              <a:rPr lang="en-US" altLang="zh-CN" sz="1800" baseline="-25000" dirty="0">
                <a:latin typeface="Comic Sans MS" panose="030F0702030302020204" pitchFamily="66" charset="0"/>
              </a:rPr>
              <a:t>3</a:t>
            </a:r>
            <a:r>
              <a:rPr lang="en-US" altLang="zh-CN" sz="1800" dirty="0">
                <a:latin typeface="Comic Sans MS" panose="030F0702030302020204" pitchFamily="66" charset="0"/>
              </a:rPr>
              <a:t>-y</a:t>
            </a:r>
            <a:r>
              <a:rPr lang="en-US" altLang="zh-CN" sz="1800" baseline="-25000" dirty="0">
                <a:latin typeface="Comic Sans MS" panose="030F0702030302020204" pitchFamily="66" charset="0"/>
              </a:rPr>
              <a:t>2</a:t>
            </a:r>
            <a:r>
              <a:rPr lang="en-US" altLang="zh-CN" sz="1800" dirty="0">
                <a:latin typeface="Comic Sans MS" panose="030F0702030302020204" pitchFamily="66" charset="0"/>
              </a:rPr>
              <a:t>, x</a:t>
            </a:r>
            <a:r>
              <a:rPr lang="en-US" altLang="zh-CN" sz="1800" baseline="-25000" dirty="0">
                <a:latin typeface="Comic Sans MS" panose="030F0702030302020204" pitchFamily="66" charset="0"/>
              </a:rPr>
              <a:t>4</a:t>
            </a:r>
            <a:r>
              <a:rPr lang="en-US" altLang="zh-CN" sz="1800" dirty="0">
                <a:latin typeface="Comic Sans MS" panose="030F0702030302020204" pitchFamily="66" charset="0"/>
              </a:rPr>
              <a:t>-y</a:t>
            </a:r>
            <a:r>
              <a:rPr lang="en-US" altLang="zh-CN" sz="1800" baseline="-25000" dirty="0">
                <a:latin typeface="Comic Sans MS" panose="030F0702030302020204" pitchFamily="66" charset="0"/>
              </a:rPr>
              <a:t>3</a:t>
            </a:r>
            <a:r>
              <a:rPr lang="en-US" altLang="zh-CN" sz="1800" dirty="0">
                <a:latin typeface="Comic Sans MS" panose="030F0702030302020204" pitchFamily="66" charset="0"/>
              </a:rPr>
              <a:t>,</a:t>
            </a:r>
            <a:r>
              <a:rPr lang="en-US" altLang="zh-CN" sz="1800" dirty="0">
                <a:solidFill>
                  <a:srgbClr val="FF0000"/>
                </a:solidFill>
                <a:latin typeface="Comic Sans MS" panose="030F0702030302020204" pitchFamily="66" charset="0"/>
              </a:rPr>
              <a:t> x</a:t>
            </a:r>
            <a:r>
              <a:rPr lang="en-US" altLang="zh-CN" sz="1800" baseline="-25000" dirty="0">
                <a:solidFill>
                  <a:srgbClr val="FF0000"/>
                </a:solidFill>
                <a:latin typeface="Comic Sans MS" panose="030F0702030302020204" pitchFamily="66" charset="0"/>
              </a:rPr>
              <a:t>5</a:t>
            </a:r>
            <a:r>
              <a:rPr lang="en-US" altLang="zh-CN" sz="1800" dirty="0">
                <a:solidFill>
                  <a:srgbClr val="FF0000"/>
                </a:solidFill>
                <a:latin typeface="Comic Sans MS" panose="030F0702030302020204" pitchFamily="66" charset="0"/>
              </a:rPr>
              <a:t>-y</a:t>
            </a:r>
            <a:r>
              <a:rPr lang="en-US" altLang="zh-CN" sz="1800" baseline="-25000" dirty="0">
                <a:solidFill>
                  <a:srgbClr val="FF0000"/>
                </a:solidFill>
                <a:latin typeface="Comic Sans MS" panose="030F0702030302020204" pitchFamily="66" charset="0"/>
              </a:rPr>
              <a:t>4</a:t>
            </a:r>
            <a:r>
              <a:rPr lang="en-US" altLang="zh-CN" sz="1800" dirty="0">
                <a:latin typeface="Comic Sans MS" panose="030F0702030302020204" pitchFamily="66" charset="0"/>
              </a:rPr>
              <a:t>, x</a:t>
            </a:r>
            <a:r>
              <a:rPr lang="en-US" altLang="zh-CN" sz="1800" baseline="-25000" dirty="0">
                <a:latin typeface="Comic Sans MS" panose="030F0702030302020204" pitchFamily="66" charset="0"/>
              </a:rPr>
              <a:t>6</a:t>
            </a:r>
            <a:r>
              <a:rPr lang="en-US" altLang="zh-CN" sz="1800" dirty="0">
                <a:latin typeface="Comic Sans MS" panose="030F0702030302020204" pitchFamily="66" charset="0"/>
              </a:rPr>
              <a:t>-y</a:t>
            </a:r>
            <a:r>
              <a:rPr lang="en-US" altLang="zh-CN" sz="1800" baseline="-25000" dirty="0">
                <a:latin typeface="Comic Sans MS" panose="030F0702030302020204" pitchFamily="66" charset="0"/>
              </a:rPr>
              <a:t>6</a:t>
            </a:r>
            <a:r>
              <a:rPr lang="en-US" altLang="zh-CN" sz="1800" dirty="0">
                <a:latin typeface="Comic Sans MS" panose="030F0702030302020204" pitchFamily="66" charset="0"/>
              </a:rPr>
              <a:t>.</a:t>
            </a:r>
          </a:p>
        </p:txBody>
      </p:sp>
      <p:pic>
        <p:nvPicPr>
          <p:cNvPr id="83975" name="Picture 8">
            <a:extLst>
              <a:ext uri="{FF2B5EF4-FFF2-40B4-BE49-F238E27FC236}">
                <a16:creationId xmlns:a16="http://schemas.microsoft.com/office/drawing/2014/main" id="{1938E63B-D3D2-491B-BC4E-B93D06D65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419600"/>
            <a:ext cx="3429000" cy="193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a:extLst>
              <a:ext uri="{FF2B5EF4-FFF2-40B4-BE49-F238E27FC236}">
                <a16:creationId xmlns:a16="http://schemas.microsoft.com/office/drawing/2014/main" id="{CCB88D12-8F51-4D4C-A916-8D7F6C61ECC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4EFE61A-502D-43E5-BF5D-27CED39BC3E4}" type="slidenum">
              <a:rPr kumimoji="0" lang="zh-CN" altLang="en-US" sz="1400" smtClean="0"/>
              <a:pPr>
                <a:spcBef>
                  <a:spcPct val="0"/>
                </a:spcBef>
                <a:buClrTx/>
                <a:buSzTx/>
                <a:buFontTx/>
                <a:buNone/>
              </a:pPr>
              <a:t>169</a:t>
            </a:fld>
            <a:endParaRPr kumimoji="0" lang="en-US" altLang="zh-CN" sz="1400"/>
          </a:p>
        </p:txBody>
      </p:sp>
      <p:sp>
        <p:nvSpPr>
          <p:cNvPr id="84995" name="Rectangle 2">
            <a:extLst>
              <a:ext uri="{FF2B5EF4-FFF2-40B4-BE49-F238E27FC236}">
                <a16:creationId xmlns:a16="http://schemas.microsoft.com/office/drawing/2014/main" id="{B6B33DBC-BD79-4D1E-BC37-99A4821C12E4}"/>
              </a:ext>
            </a:extLst>
          </p:cNvPr>
          <p:cNvSpPr>
            <a:spLocks noGrp="1" noChangeArrowheads="1"/>
          </p:cNvSpPr>
          <p:nvPr>
            <p:ph type="title" idx="4294967295"/>
          </p:nvPr>
        </p:nvSpPr>
        <p:spPr>
          <a:xfrm>
            <a:off x="628650" y="320675"/>
            <a:ext cx="7886700" cy="1325563"/>
          </a:xfrm>
        </p:spPr>
        <p:txBody>
          <a:bodyPr/>
          <a:lstStyle/>
          <a:p>
            <a:pPr eaLnBrk="1" hangingPunct="1"/>
            <a:r>
              <a:rPr lang="zh-CN" altLang="en-US" dirty="0"/>
              <a:t>序列比对</a:t>
            </a:r>
            <a:endParaRPr lang="en-US" altLang="zh-CN" dirty="0"/>
          </a:p>
        </p:txBody>
      </p:sp>
      <p:sp>
        <p:nvSpPr>
          <p:cNvPr id="84996" name="Rectangle 3">
            <a:extLst>
              <a:ext uri="{FF2B5EF4-FFF2-40B4-BE49-F238E27FC236}">
                <a16:creationId xmlns:a16="http://schemas.microsoft.com/office/drawing/2014/main" id="{30DF2B46-A38A-4C36-A00C-CEF0886C8FC8}"/>
              </a:ext>
            </a:extLst>
          </p:cNvPr>
          <p:cNvSpPr>
            <a:spLocks noGrp="1" noChangeArrowheads="1"/>
          </p:cNvSpPr>
          <p:nvPr>
            <p:ph type="body" idx="4294967295"/>
          </p:nvPr>
        </p:nvSpPr>
        <p:spPr>
          <a:xfrm>
            <a:off x="628650" y="1661724"/>
            <a:ext cx="7886700" cy="4351338"/>
          </a:xfrm>
        </p:spPr>
        <p:txBody>
          <a:bodyPr/>
          <a:lstStyle/>
          <a:p>
            <a:pPr marL="660400" indent="-660400" eaLnBrk="1" hangingPunct="1">
              <a:lnSpc>
                <a:spcPct val="150000"/>
              </a:lnSpc>
            </a:pPr>
            <a:r>
              <a:rPr lang="zh-CN" altLang="en-US" dirty="0"/>
              <a:t>定理6.15 在一个最优比对</a:t>
            </a:r>
            <a:r>
              <a:rPr lang="en-US" altLang="zh-CN" dirty="0"/>
              <a:t>M</a:t>
            </a:r>
            <a:r>
              <a:rPr lang="zh-CN" altLang="en-US" dirty="0"/>
              <a:t>中，至少下述情况之一为真</a:t>
            </a:r>
          </a:p>
          <a:p>
            <a:pPr marL="660400" indent="-660400" eaLnBrk="1" hangingPunct="1">
              <a:lnSpc>
                <a:spcPct val="150000"/>
              </a:lnSpc>
              <a:buClr>
                <a:schemeClr val="hlink"/>
              </a:buClr>
              <a:buFont typeface="Wingdings" panose="05000000000000000000" pitchFamily="2" charset="2"/>
              <a:buAutoNum type="romanLcPeriod"/>
            </a:pPr>
            <a:r>
              <a:rPr lang="en-US" altLang="zh-CN" dirty="0"/>
              <a:t>（</a:t>
            </a:r>
            <a:r>
              <a:rPr lang="en-US" altLang="zh-CN" dirty="0" err="1"/>
              <a:t>m，n</a:t>
            </a:r>
            <a:r>
              <a:rPr lang="en-US" altLang="zh-CN" dirty="0"/>
              <a:t>）</a:t>
            </a:r>
            <a:r>
              <a:rPr lang="zh-CN" altLang="en-US" dirty="0"/>
              <a:t>在</a:t>
            </a:r>
            <a:r>
              <a:rPr lang="en-US" altLang="zh-CN" dirty="0"/>
              <a:t>M</a:t>
            </a:r>
            <a:r>
              <a:rPr lang="zh-CN" altLang="en-US" dirty="0"/>
              <a:t>中;</a:t>
            </a:r>
          </a:p>
          <a:p>
            <a:pPr marL="660400" indent="-660400" eaLnBrk="1" hangingPunct="1">
              <a:lnSpc>
                <a:spcPct val="150000"/>
              </a:lnSpc>
              <a:buClr>
                <a:schemeClr val="hlink"/>
              </a:buClr>
              <a:buFont typeface="Wingdings" panose="05000000000000000000" pitchFamily="2" charset="2"/>
              <a:buAutoNum type="romanLcPeriod"/>
            </a:pPr>
            <a:r>
              <a:rPr lang="en-US" altLang="zh-CN" dirty="0"/>
              <a:t>  X</a:t>
            </a:r>
            <a:r>
              <a:rPr lang="zh-CN" altLang="en-US" dirty="0"/>
              <a:t>的第</a:t>
            </a:r>
            <a:r>
              <a:rPr lang="en-US" altLang="zh-CN" dirty="0"/>
              <a:t>m</a:t>
            </a:r>
            <a:r>
              <a:rPr lang="zh-CN" altLang="en-US" dirty="0"/>
              <a:t>个位置没有被匹配;</a:t>
            </a:r>
          </a:p>
          <a:p>
            <a:pPr marL="660400" indent="-660400" eaLnBrk="1" hangingPunct="1">
              <a:lnSpc>
                <a:spcPct val="150000"/>
              </a:lnSpc>
              <a:buClr>
                <a:schemeClr val="hlink"/>
              </a:buClr>
              <a:buFont typeface="Wingdings" panose="05000000000000000000" pitchFamily="2" charset="2"/>
              <a:buAutoNum type="romanLcPeriod"/>
            </a:pPr>
            <a:r>
              <a:rPr lang="en-US" altLang="zh-CN" dirty="0"/>
              <a:t>  Y</a:t>
            </a:r>
            <a:r>
              <a:rPr lang="zh-CN" altLang="en-US" dirty="0"/>
              <a:t>的第</a:t>
            </a:r>
            <a:r>
              <a:rPr lang="en-US" altLang="zh-CN" dirty="0"/>
              <a:t>n</a:t>
            </a:r>
            <a:r>
              <a:rPr lang="zh-CN" altLang="en-US" dirty="0"/>
              <a:t>个位置没有被匹配.</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7E8E5C5-A497-44DA-A493-FDAC5F0FB111}"/>
              </a:ext>
            </a:extLst>
          </p:cNvPr>
          <p:cNvSpPr txBox="1"/>
          <p:nvPr/>
        </p:nvSpPr>
        <p:spPr>
          <a:xfrm>
            <a:off x="688032" y="1242917"/>
            <a:ext cx="7772400" cy="5084469"/>
          </a:xfrm>
          <a:prstGeom prst="rect">
            <a:avLst/>
          </a:prstGeom>
          <a:noFill/>
        </p:spPr>
        <p:txBody>
          <a:bodyPr wrap="square" lIns="0" tIns="0" rIns="0" bIns="0">
            <a:spAutoFit/>
          </a:bodyPr>
          <a:lstStyle/>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solidFill>
                  <a:srgbClr val="404040"/>
                </a:solidFill>
                <a:latin typeface="微软雅黑" panose="020B0503020204020204" pitchFamily="34" charset="-122"/>
                <a:ea typeface="+mn-ea"/>
              </a:rPr>
              <a:t>将原问题分解为若干个子问题，先求子问题的解，然后从这些子问题的解得到原问题的解。</a:t>
            </a:r>
            <a:endParaRPr lang="en-US" altLang="zh-CN" sz="2800" dirty="0">
              <a:solidFill>
                <a:srgbClr val="404040"/>
              </a:solidFill>
              <a:latin typeface="微软雅黑" panose="020B0503020204020204" pitchFamily="34" charset="-122"/>
              <a:ea typeface="+mn-ea"/>
            </a:endParaRPr>
          </a:p>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solidFill>
                  <a:srgbClr val="404040"/>
                </a:solidFill>
                <a:latin typeface="微软雅黑" panose="020B0503020204020204" pitchFamily="34" charset="-122"/>
                <a:ea typeface="+mn-ea"/>
              </a:rPr>
              <a:t>这些子问题的解往往</a:t>
            </a:r>
            <a:r>
              <a:rPr lang="zh-CN" altLang="en-US" sz="2800" dirty="0">
                <a:solidFill>
                  <a:schemeClr val="accent1"/>
                </a:solidFill>
                <a:latin typeface="微软雅黑" panose="020B0503020204020204" pitchFamily="34" charset="-122"/>
                <a:ea typeface="+mn-ea"/>
              </a:rPr>
              <a:t>不是相互独立的</a:t>
            </a:r>
            <a:r>
              <a:rPr lang="zh-CN" altLang="en-US" sz="2800" dirty="0">
                <a:solidFill>
                  <a:srgbClr val="404040"/>
                </a:solidFill>
                <a:latin typeface="微软雅黑" panose="020B0503020204020204" pitchFamily="34" charset="-122"/>
                <a:ea typeface="+mn-ea"/>
              </a:rPr>
              <a:t>。在求解的过程中，许多子问题的解被反复地使用。为了避免重复计算，动态规划算法采用了</a:t>
            </a:r>
            <a:r>
              <a:rPr lang="zh-CN" altLang="en-US" sz="2800" dirty="0">
                <a:solidFill>
                  <a:schemeClr val="accent1"/>
                </a:solidFill>
                <a:latin typeface="微软雅黑" panose="020B0503020204020204" pitchFamily="34" charset="-122"/>
                <a:ea typeface="+mn-ea"/>
              </a:rPr>
              <a:t>填表</a:t>
            </a:r>
            <a:r>
              <a:rPr lang="zh-CN" altLang="en-US" sz="2800" dirty="0">
                <a:solidFill>
                  <a:srgbClr val="404040"/>
                </a:solidFill>
                <a:latin typeface="微软雅黑" panose="020B0503020204020204" pitchFamily="34" charset="-122"/>
                <a:ea typeface="+mn-ea"/>
              </a:rPr>
              <a:t>来保存子问题解的方法。</a:t>
            </a:r>
            <a:endParaRPr lang="en-US" altLang="zh-CN" sz="2800" dirty="0">
              <a:solidFill>
                <a:srgbClr val="404040"/>
              </a:solidFill>
              <a:latin typeface="微软雅黑" panose="020B0503020204020204" pitchFamily="34" charset="-122"/>
              <a:ea typeface="+mn-ea"/>
            </a:endParaRPr>
          </a:p>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latin typeface="微软雅黑" panose="020B0503020204020204" pitchFamily="34" charset="-122"/>
                <a:ea typeface="+mn-ea"/>
              </a:rPr>
              <a:t>在算法中用</a:t>
            </a:r>
            <a:r>
              <a:rPr lang="zh-CN" altLang="en-US" sz="2800" dirty="0">
                <a:solidFill>
                  <a:schemeClr val="accent1">
                    <a:lumMod val="75000"/>
                  </a:schemeClr>
                </a:solidFill>
                <a:latin typeface="微软雅黑" panose="020B0503020204020204" pitchFamily="34" charset="-122"/>
                <a:ea typeface="+mn-ea"/>
              </a:rPr>
              <a:t>表格来保存已经求解的子问题的解</a:t>
            </a:r>
            <a:r>
              <a:rPr lang="zh-CN" altLang="en-US" sz="2800" dirty="0">
                <a:latin typeface="微软雅黑" panose="020B0503020204020204" pitchFamily="34" charset="-122"/>
                <a:ea typeface="+mn-ea"/>
              </a:rPr>
              <a:t>，无论它是否会被用到。当以后遇到该子问题时即可</a:t>
            </a:r>
            <a:r>
              <a:rPr lang="zh-CN" altLang="en-US" sz="2800" dirty="0">
                <a:solidFill>
                  <a:schemeClr val="accent1">
                    <a:lumMod val="75000"/>
                  </a:schemeClr>
                </a:solidFill>
                <a:latin typeface="微软雅黑" panose="020B0503020204020204" pitchFamily="34" charset="-122"/>
                <a:ea typeface="+mn-ea"/>
              </a:rPr>
              <a:t>查表取出其解</a:t>
            </a:r>
            <a:r>
              <a:rPr lang="zh-CN" altLang="en-US" sz="2800" dirty="0">
                <a:latin typeface="微软雅黑" panose="020B0503020204020204" pitchFamily="34" charset="-122"/>
                <a:ea typeface="+mn-ea"/>
              </a:rPr>
              <a:t>，</a:t>
            </a:r>
            <a:r>
              <a:rPr lang="zh-CN" altLang="en-US" sz="2800" dirty="0">
                <a:solidFill>
                  <a:schemeClr val="accent1">
                    <a:lumMod val="75000"/>
                  </a:schemeClr>
                </a:solidFill>
                <a:latin typeface="微软雅黑" panose="020B0503020204020204" pitchFamily="34" charset="-122"/>
                <a:ea typeface="+mn-ea"/>
              </a:rPr>
              <a:t>避免了重复计算</a:t>
            </a:r>
            <a:r>
              <a:rPr lang="zh-CN" altLang="en-US" sz="2800" dirty="0">
                <a:latin typeface="微软雅黑" panose="020B0503020204020204" pitchFamily="34" charset="-122"/>
                <a:ea typeface="+mn-ea"/>
              </a:rPr>
              <a:t>。</a:t>
            </a:r>
          </a:p>
          <a:p>
            <a:pPr fontAlgn="auto">
              <a:spcBef>
                <a:spcPts val="0"/>
              </a:spcBef>
              <a:spcAft>
                <a:spcPts val="0"/>
              </a:spcAft>
              <a:defRPr/>
            </a:pPr>
            <a:endParaRPr lang="zh-CN" altLang="en-US" sz="2800" dirty="0">
              <a:solidFill>
                <a:srgbClr val="404040"/>
              </a:solidFill>
              <a:latin typeface="微软雅黑" panose="020B0503020204020204" pitchFamily="34" charset="-122"/>
              <a:ea typeface="+mn-ea"/>
            </a:endParaRPr>
          </a:p>
        </p:txBody>
      </p:sp>
      <p:sp>
        <p:nvSpPr>
          <p:cNvPr id="10" name="Rectangle 3">
            <a:extLst>
              <a:ext uri="{FF2B5EF4-FFF2-40B4-BE49-F238E27FC236}">
                <a16:creationId xmlns:a16="http://schemas.microsoft.com/office/drawing/2014/main" id="{C58EFA58-2B58-4474-9C7D-E9A59FFC98F9}"/>
              </a:ext>
            </a:extLst>
          </p:cNvPr>
          <p:cNvSpPr>
            <a:spLocks noChangeArrowheads="1"/>
          </p:cNvSpPr>
          <p:nvPr/>
        </p:nvSpPr>
        <p:spPr bwMode="auto">
          <a:xfrm>
            <a:off x="395536" y="130471"/>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dirty="0">
                <a:effectLst>
                  <a:outerShdw blurRad="38100" dist="38100" dir="2700000" algn="tl">
                    <a:srgbClr val="C0C0C0"/>
                  </a:outerShdw>
                </a:effectLst>
                <a:ea typeface="黑体" pitchFamily="2" charset="-122"/>
              </a:rPr>
              <a:t>算法总体思想</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a:extLst>
              <a:ext uri="{FF2B5EF4-FFF2-40B4-BE49-F238E27FC236}">
                <a16:creationId xmlns:a16="http://schemas.microsoft.com/office/drawing/2014/main" id="{1A0F8BBF-21BB-4B9A-8FCC-45B7A9865EC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BB92BDB-1DBB-4EAE-B8B1-21FADECE3D63}" type="slidenum">
              <a:rPr kumimoji="0" lang="zh-CN" altLang="en-US" sz="1400" smtClean="0"/>
              <a:pPr>
                <a:spcBef>
                  <a:spcPct val="0"/>
                </a:spcBef>
                <a:buClrTx/>
                <a:buSzTx/>
                <a:buFontTx/>
                <a:buNone/>
              </a:pPr>
              <a:t>170</a:t>
            </a:fld>
            <a:endParaRPr kumimoji="0" lang="en-US" altLang="zh-CN" sz="1400"/>
          </a:p>
        </p:txBody>
      </p:sp>
      <p:sp>
        <p:nvSpPr>
          <p:cNvPr id="86019" name="Rectangle 2">
            <a:extLst>
              <a:ext uri="{FF2B5EF4-FFF2-40B4-BE49-F238E27FC236}">
                <a16:creationId xmlns:a16="http://schemas.microsoft.com/office/drawing/2014/main" id="{3FC3E388-9E24-4E00-9066-E285AD2B5FD5}"/>
              </a:ext>
            </a:extLst>
          </p:cNvPr>
          <p:cNvSpPr>
            <a:spLocks noGrp="1" noChangeArrowheads="1"/>
          </p:cNvSpPr>
          <p:nvPr>
            <p:ph type="title" idx="4294967295"/>
          </p:nvPr>
        </p:nvSpPr>
        <p:spPr>
          <a:xfrm>
            <a:off x="675481" y="404664"/>
            <a:ext cx="7793037" cy="1143000"/>
          </a:xfrm>
        </p:spPr>
        <p:txBody>
          <a:bodyPr/>
          <a:lstStyle/>
          <a:p>
            <a:pPr eaLnBrk="1" hangingPunct="1"/>
            <a:r>
              <a:rPr lang="zh-CN" altLang="en-US" dirty="0"/>
              <a:t>序列比对</a:t>
            </a:r>
          </a:p>
        </p:txBody>
      </p:sp>
      <p:sp>
        <p:nvSpPr>
          <p:cNvPr id="86020" name="Rectangle 3">
            <a:extLst>
              <a:ext uri="{FF2B5EF4-FFF2-40B4-BE49-F238E27FC236}">
                <a16:creationId xmlns:a16="http://schemas.microsoft.com/office/drawing/2014/main" id="{00F3B479-F961-49F6-BF9F-91F71F5F8DB5}"/>
              </a:ext>
            </a:extLst>
          </p:cNvPr>
          <p:cNvSpPr>
            <a:spLocks noGrp="1" noChangeArrowheads="1"/>
          </p:cNvSpPr>
          <p:nvPr>
            <p:ph type="body" idx="4294967295"/>
          </p:nvPr>
        </p:nvSpPr>
        <p:spPr>
          <a:xfrm>
            <a:off x="564576" y="1776338"/>
            <a:ext cx="7886700" cy="4351338"/>
          </a:xfrm>
        </p:spPr>
        <p:txBody>
          <a:bodyPr/>
          <a:lstStyle/>
          <a:p>
            <a:pPr eaLnBrk="1" hangingPunct="1">
              <a:lnSpc>
                <a:spcPct val="90000"/>
              </a:lnSpc>
            </a:pPr>
            <a:r>
              <a:rPr lang="zh-CN" altLang="en-US" sz="2800" dirty="0"/>
              <a:t>定义  </a:t>
            </a:r>
            <a:r>
              <a:rPr lang="en-US" altLang="zh-CN" sz="2800" dirty="0"/>
              <a:t>OPT(</a:t>
            </a:r>
            <a:r>
              <a:rPr lang="en-US" altLang="zh-CN" sz="2800" dirty="0" err="1"/>
              <a:t>i</a:t>
            </a:r>
            <a:r>
              <a:rPr lang="en-US" altLang="zh-CN" sz="2800" dirty="0"/>
              <a:t>, j) = x</a:t>
            </a:r>
            <a:r>
              <a:rPr lang="en-US" altLang="zh-CN" sz="2800" baseline="-25000" dirty="0"/>
              <a:t>1</a:t>
            </a:r>
            <a:r>
              <a:rPr lang="en-US" altLang="zh-CN" sz="2800" dirty="0"/>
              <a:t> x</a:t>
            </a:r>
            <a:r>
              <a:rPr lang="en-US" altLang="zh-CN" sz="2800" baseline="-25000" dirty="0"/>
              <a:t>2</a:t>
            </a:r>
            <a:r>
              <a:rPr lang="en-US" altLang="zh-CN" sz="2800" dirty="0"/>
              <a:t> . . . x</a:t>
            </a:r>
            <a:r>
              <a:rPr lang="en-US" altLang="zh-CN" sz="2800" baseline="-25000" dirty="0"/>
              <a:t>i</a:t>
            </a:r>
            <a:r>
              <a:rPr lang="en-US" altLang="zh-CN" sz="2800" dirty="0"/>
              <a:t> </a:t>
            </a:r>
            <a:r>
              <a:rPr lang="zh-CN" altLang="en-US" sz="2800" dirty="0"/>
              <a:t>与 </a:t>
            </a:r>
            <a:r>
              <a:rPr lang="en-US" altLang="zh-CN" sz="2800" dirty="0"/>
              <a:t>y</a:t>
            </a:r>
            <a:r>
              <a:rPr lang="en-US" altLang="zh-CN" sz="2800" baseline="-25000" dirty="0"/>
              <a:t>1</a:t>
            </a:r>
            <a:r>
              <a:rPr lang="en-US" altLang="zh-CN" sz="2800" dirty="0"/>
              <a:t> y</a:t>
            </a:r>
            <a:r>
              <a:rPr lang="en-US" altLang="zh-CN" sz="2800" baseline="-25000" dirty="0"/>
              <a:t>2</a:t>
            </a:r>
            <a:r>
              <a:rPr lang="en-US" altLang="zh-CN" sz="2800" dirty="0"/>
              <a:t> . . . </a:t>
            </a:r>
            <a:r>
              <a:rPr lang="en-US" altLang="zh-CN" sz="2800" dirty="0" err="1"/>
              <a:t>y</a:t>
            </a:r>
            <a:r>
              <a:rPr lang="en-US" altLang="zh-CN" sz="1800" dirty="0" err="1"/>
              <a:t>j</a:t>
            </a:r>
            <a:r>
              <a:rPr lang="zh-CN" altLang="en-US" sz="2800" dirty="0"/>
              <a:t>比对的最小罚分（对齐时的最少罚分）</a:t>
            </a:r>
          </a:p>
          <a:p>
            <a:pPr lvl="1" eaLnBrk="1" hangingPunct="1">
              <a:lnSpc>
                <a:spcPct val="90000"/>
              </a:lnSpc>
            </a:pPr>
            <a:r>
              <a:rPr lang="en-US" altLang="zh-CN" sz="2400" dirty="0"/>
              <a:t>Case 1:  x</a:t>
            </a:r>
            <a:r>
              <a:rPr lang="en-US" altLang="zh-CN" sz="2400" baseline="-25000" dirty="0"/>
              <a:t>i</a:t>
            </a:r>
            <a:r>
              <a:rPr lang="en-US" altLang="zh-CN" sz="2400" dirty="0"/>
              <a:t>-</a:t>
            </a:r>
            <a:r>
              <a:rPr lang="en-US" altLang="zh-CN" sz="2400" dirty="0" err="1"/>
              <a:t>y</a:t>
            </a:r>
            <a:r>
              <a:rPr lang="en-US" altLang="zh-CN" sz="1000" dirty="0" err="1"/>
              <a:t>j</a:t>
            </a:r>
            <a:r>
              <a:rPr lang="zh-CN" altLang="en-US" sz="2400" dirty="0"/>
              <a:t>在</a:t>
            </a:r>
            <a:r>
              <a:rPr lang="en-US" altLang="zh-CN" sz="2400" dirty="0"/>
              <a:t>OPT</a:t>
            </a:r>
            <a:r>
              <a:rPr lang="zh-CN" altLang="en-US" sz="2400" dirty="0"/>
              <a:t>中</a:t>
            </a:r>
          </a:p>
          <a:p>
            <a:pPr lvl="2" eaLnBrk="1" hangingPunct="1">
              <a:lnSpc>
                <a:spcPct val="90000"/>
              </a:lnSpc>
            </a:pPr>
            <a:r>
              <a:rPr lang="en-US" altLang="zh-CN" sz="2400" dirty="0"/>
              <a:t>x</a:t>
            </a:r>
            <a:r>
              <a:rPr lang="en-US" altLang="zh-CN" sz="2400" baseline="-25000" dirty="0"/>
              <a:t>i</a:t>
            </a:r>
            <a:r>
              <a:rPr lang="en-US" altLang="zh-CN" sz="2400" dirty="0"/>
              <a:t>- </a:t>
            </a:r>
            <a:r>
              <a:rPr lang="en-US" altLang="zh-CN" sz="2400" dirty="0" err="1"/>
              <a:t>y</a:t>
            </a:r>
            <a:r>
              <a:rPr lang="en-US" altLang="zh-CN" sz="1050" dirty="0" err="1"/>
              <a:t>j</a:t>
            </a:r>
            <a:r>
              <a:rPr lang="zh-CN" altLang="en-US" sz="2400" dirty="0"/>
              <a:t>不匹配罚分</a:t>
            </a:r>
            <a:r>
              <a:rPr lang="en-US" altLang="zh-CN" sz="2400" dirty="0"/>
              <a:t>+ x</a:t>
            </a:r>
            <a:r>
              <a:rPr lang="en-US" altLang="zh-CN" sz="1600" baseline="-25000" dirty="0"/>
              <a:t>1</a:t>
            </a:r>
            <a:r>
              <a:rPr lang="en-US" altLang="zh-CN" sz="2400" dirty="0"/>
              <a:t> x</a:t>
            </a:r>
            <a:r>
              <a:rPr lang="en-US" altLang="zh-CN" sz="1600" baseline="-25000" dirty="0"/>
              <a:t>2</a:t>
            </a:r>
            <a:r>
              <a:rPr lang="en-US" altLang="zh-CN" sz="2400" dirty="0"/>
              <a:t> . . . x</a:t>
            </a:r>
            <a:r>
              <a:rPr lang="en-US" altLang="zh-CN" sz="2000" baseline="-25000" dirty="0"/>
              <a:t>i-1</a:t>
            </a:r>
            <a:r>
              <a:rPr lang="en-US" altLang="zh-CN" sz="2400" dirty="0"/>
              <a:t> </a:t>
            </a:r>
            <a:r>
              <a:rPr lang="zh-CN" altLang="en-US" sz="2400" dirty="0"/>
              <a:t>和 </a:t>
            </a:r>
            <a:r>
              <a:rPr lang="en-US" altLang="zh-CN" sz="2400" dirty="0"/>
              <a:t>y</a:t>
            </a:r>
            <a:r>
              <a:rPr lang="en-US" altLang="zh-CN" sz="2400" baseline="-25000" dirty="0"/>
              <a:t>1</a:t>
            </a:r>
            <a:r>
              <a:rPr lang="en-US" altLang="zh-CN" sz="2400" dirty="0"/>
              <a:t> y</a:t>
            </a:r>
            <a:r>
              <a:rPr lang="en-US" altLang="zh-CN" sz="2400" baseline="-25000" dirty="0"/>
              <a:t>2</a:t>
            </a:r>
            <a:r>
              <a:rPr lang="en-US" altLang="zh-CN" sz="2400" dirty="0"/>
              <a:t> . . . y</a:t>
            </a:r>
            <a:r>
              <a:rPr lang="en-US" altLang="zh-CN" sz="1200" dirty="0"/>
              <a:t>j-1 </a:t>
            </a:r>
            <a:r>
              <a:rPr lang="zh-CN" altLang="en-US" sz="2400" dirty="0"/>
              <a:t>最小比对罚分  </a:t>
            </a:r>
            <a:r>
              <a:rPr lang="zh-CN" altLang="en-US" sz="2400" dirty="0">
                <a:solidFill>
                  <a:srgbClr val="FF0000"/>
                </a:solidFill>
              </a:rPr>
              <a:t>将</a:t>
            </a:r>
            <a:r>
              <a:rPr lang="en-US" altLang="zh-CN" sz="2400" dirty="0">
                <a:solidFill>
                  <a:srgbClr val="FF0000"/>
                </a:solidFill>
              </a:rPr>
              <a:t>Xi</a:t>
            </a:r>
            <a:r>
              <a:rPr lang="zh-CN" altLang="en-US" sz="2400" dirty="0">
                <a:solidFill>
                  <a:srgbClr val="FF0000"/>
                </a:solidFill>
              </a:rPr>
              <a:t>改为</a:t>
            </a:r>
            <a:r>
              <a:rPr lang="en-US" altLang="zh-CN" sz="2400" dirty="0">
                <a:solidFill>
                  <a:srgbClr val="FF0000"/>
                </a:solidFill>
              </a:rPr>
              <a:t>Yi</a:t>
            </a:r>
            <a:endParaRPr lang="zh-CN" altLang="en-US" sz="2400" dirty="0">
              <a:solidFill>
                <a:srgbClr val="FF0000"/>
              </a:solidFill>
            </a:endParaRPr>
          </a:p>
          <a:p>
            <a:pPr lvl="1" eaLnBrk="1" hangingPunct="1">
              <a:lnSpc>
                <a:spcPct val="90000"/>
              </a:lnSpc>
            </a:pPr>
            <a:r>
              <a:rPr lang="en-US" altLang="zh-CN" sz="2400" dirty="0"/>
              <a:t>Case 2a:  OPT </a:t>
            </a:r>
            <a:r>
              <a:rPr lang="zh-CN" altLang="en-US" sz="2400" dirty="0"/>
              <a:t>中 </a:t>
            </a:r>
            <a:r>
              <a:rPr lang="en-US" altLang="zh-CN" sz="2400" dirty="0"/>
              <a:t>x</a:t>
            </a:r>
            <a:r>
              <a:rPr lang="en-US" altLang="zh-CN" sz="2400" baseline="-25000" dirty="0"/>
              <a:t>i</a:t>
            </a:r>
            <a:r>
              <a:rPr lang="en-US" altLang="zh-CN" sz="2400" dirty="0"/>
              <a:t> </a:t>
            </a:r>
            <a:r>
              <a:rPr lang="zh-CN" altLang="en-US" sz="2400" dirty="0"/>
              <a:t>没有匹配</a:t>
            </a:r>
            <a:endParaRPr lang="en-US" altLang="zh-CN" sz="2400" dirty="0"/>
          </a:p>
          <a:p>
            <a:pPr lvl="2" eaLnBrk="1" hangingPunct="1">
              <a:lnSpc>
                <a:spcPct val="90000"/>
              </a:lnSpc>
            </a:pPr>
            <a:r>
              <a:rPr lang="en-US" altLang="zh-CN" sz="2400" dirty="0"/>
              <a:t>x</a:t>
            </a:r>
            <a:r>
              <a:rPr lang="en-US" altLang="zh-CN" sz="2400" baseline="-25000" dirty="0"/>
              <a:t>i</a:t>
            </a:r>
            <a:r>
              <a:rPr lang="zh-CN" altLang="en-US" sz="2400" dirty="0"/>
              <a:t>处间隙罚分 </a:t>
            </a:r>
            <a:r>
              <a:rPr lang="en-US" altLang="zh-CN" sz="2400" dirty="0"/>
              <a:t>+ x</a:t>
            </a:r>
            <a:r>
              <a:rPr lang="en-US" altLang="zh-CN" sz="1600" baseline="-25000" dirty="0"/>
              <a:t>1</a:t>
            </a:r>
            <a:r>
              <a:rPr lang="en-US" altLang="zh-CN" sz="2400" dirty="0"/>
              <a:t> x</a:t>
            </a:r>
            <a:r>
              <a:rPr lang="en-US" altLang="zh-CN" sz="1600" baseline="-25000" dirty="0"/>
              <a:t>2</a:t>
            </a:r>
            <a:r>
              <a:rPr lang="en-US" altLang="zh-CN" sz="2400" dirty="0"/>
              <a:t> . . . x</a:t>
            </a:r>
            <a:r>
              <a:rPr lang="en-US" altLang="zh-CN" sz="2000" baseline="-25000" dirty="0"/>
              <a:t>i-1</a:t>
            </a:r>
            <a:r>
              <a:rPr lang="en-US" altLang="zh-CN" sz="2400" dirty="0"/>
              <a:t> </a:t>
            </a:r>
            <a:r>
              <a:rPr lang="zh-CN" altLang="en-US" sz="2400" dirty="0"/>
              <a:t>和 </a:t>
            </a:r>
            <a:r>
              <a:rPr lang="en-US" altLang="zh-CN" sz="2400" dirty="0"/>
              <a:t>y</a:t>
            </a:r>
            <a:r>
              <a:rPr lang="en-US" altLang="zh-CN" sz="1600" baseline="-25000" dirty="0"/>
              <a:t>1</a:t>
            </a:r>
            <a:r>
              <a:rPr lang="en-US" altLang="zh-CN" sz="2400" dirty="0"/>
              <a:t> y</a:t>
            </a:r>
            <a:r>
              <a:rPr lang="en-US" altLang="zh-CN" sz="1600" baseline="-25000" dirty="0"/>
              <a:t>2</a:t>
            </a:r>
            <a:r>
              <a:rPr lang="en-US" altLang="zh-CN" sz="2400" dirty="0"/>
              <a:t> . . . y</a:t>
            </a:r>
            <a:r>
              <a:rPr lang="en-US" altLang="zh-CN" sz="1600" baseline="-25000" dirty="0"/>
              <a:t>j-1</a:t>
            </a:r>
            <a:r>
              <a:rPr lang="en-US" altLang="zh-CN" sz="2400" dirty="0"/>
              <a:t> </a:t>
            </a:r>
            <a:r>
              <a:rPr lang="en-US" altLang="zh-CN" sz="2400" dirty="0" err="1"/>
              <a:t>y</a:t>
            </a:r>
            <a:r>
              <a:rPr lang="en-US" altLang="zh-CN" sz="1200" dirty="0" err="1"/>
              <a:t>j</a:t>
            </a:r>
            <a:r>
              <a:rPr lang="zh-CN" altLang="en-US" sz="2400" dirty="0"/>
              <a:t>最小比对罚分        </a:t>
            </a:r>
            <a:r>
              <a:rPr lang="zh-CN" altLang="en-US" sz="2400" dirty="0">
                <a:solidFill>
                  <a:srgbClr val="FF0000"/>
                </a:solidFill>
              </a:rPr>
              <a:t>删除</a:t>
            </a:r>
            <a:r>
              <a:rPr lang="en-US" altLang="zh-CN" sz="2400" dirty="0">
                <a:solidFill>
                  <a:srgbClr val="FF0000"/>
                </a:solidFill>
              </a:rPr>
              <a:t>Xi</a:t>
            </a:r>
          </a:p>
          <a:p>
            <a:pPr lvl="1" eaLnBrk="1" hangingPunct="1">
              <a:lnSpc>
                <a:spcPct val="90000"/>
              </a:lnSpc>
            </a:pPr>
            <a:r>
              <a:rPr lang="en-US" altLang="zh-CN" sz="2400" dirty="0"/>
              <a:t>Case 2b:  OPT</a:t>
            </a:r>
            <a:r>
              <a:rPr lang="zh-CN" altLang="en-US" sz="2400" dirty="0"/>
              <a:t>中 </a:t>
            </a:r>
            <a:r>
              <a:rPr lang="en-US" altLang="zh-CN" sz="2400" dirty="0" err="1"/>
              <a:t>y</a:t>
            </a:r>
            <a:r>
              <a:rPr lang="en-US" altLang="zh-CN" sz="1000" dirty="0" err="1"/>
              <a:t>j</a:t>
            </a:r>
            <a:r>
              <a:rPr lang="en-US" altLang="zh-CN" sz="1000" dirty="0"/>
              <a:t> </a:t>
            </a:r>
            <a:r>
              <a:rPr lang="zh-CN" altLang="en-US" sz="2400" dirty="0"/>
              <a:t>没有匹配</a:t>
            </a:r>
            <a:endParaRPr lang="en-US" altLang="zh-CN" sz="2400" dirty="0"/>
          </a:p>
          <a:p>
            <a:pPr lvl="2" eaLnBrk="1" hangingPunct="1">
              <a:lnSpc>
                <a:spcPct val="90000"/>
              </a:lnSpc>
            </a:pPr>
            <a:r>
              <a:rPr lang="en-US" altLang="zh-CN" sz="2400" dirty="0" err="1"/>
              <a:t>y</a:t>
            </a:r>
            <a:r>
              <a:rPr lang="en-US" altLang="zh-CN" sz="1050" dirty="0" err="1"/>
              <a:t>j</a:t>
            </a:r>
            <a:r>
              <a:rPr lang="zh-CN" altLang="en-US" sz="2400" dirty="0"/>
              <a:t>处间隙罚分</a:t>
            </a:r>
            <a:r>
              <a:rPr lang="en-US" altLang="zh-CN" sz="2400" dirty="0"/>
              <a:t>+ x</a:t>
            </a:r>
            <a:r>
              <a:rPr lang="en-US" altLang="zh-CN" sz="1600" baseline="-25000" dirty="0"/>
              <a:t>1</a:t>
            </a:r>
            <a:r>
              <a:rPr lang="en-US" altLang="zh-CN" sz="2400" dirty="0"/>
              <a:t> x</a:t>
            </a:r>
            <a:r>
              <a:rPr lang="en-US" altLang="zh-CN" sz="1600" baseline="-25000" dirty="0"/>
              <a:t>2</a:t>
            </a:r>
            <a:r>
              <a:rPr lang="en-US" altLang="zh-CN" sz="2400" dirty="0"/>
              <a:t> . . . x</a:t>
            </a:r>
            <a:r>
              <a:rPr lang="en-US" altLang="zh-CN" sz="1600" baseline="-25000" dirty="0"/>
              <a:t>i-1</a:t>
            </a:r>
            <a:r>
              <a:rPr lang="en-US" altLang="zh-CN" sz="2400" dirty="0"/>
              <a:t> x</a:t>
            </a:r>
            <a:r>
              <a:rPr lang="en-US" altLang="zh-CN" sz="2000" baseline="-25000" dirty="0"/>
              <a:t>i</a:t>
            </a:r>
            <a:r>
              <a:rPr lang="en-US" altLang="zh-CN" sz="2400" dirty="0"/>
              <a:t> </a:t>
            </a:r>
            <a:r>
              <a:rPr lang="zh-CN" altLang="en-US" sz="2400" dirty="0"/>
              <a:t>和 </a:t>
            </a:r>
            <a:r>
              <a:rPr lang="en-US" altLang="zh-CN" sz="2400" dirty="0"/>
              <a:t>y</a:t>
            </a:r>
            <a:r>
              <a:rPr lang="en-US" altLang="zh-CN" sz="1600" baseline="-25000" dirty="0"/>
              <a:t>1</a:t>
            </a:r>
            <a:r>
              <a:rPr lang="en-US" altLang="zh-CN" sz="2400" dirty="0"/>
              <a:t> y</a:t>
            </a:r>
            <a:r>
              <a:rPr lang="en-US" altLang="zh-CN" sz="1600" baseline="-25000" dirty="0"/>
              <a:t>2</a:t>
            </a:r>
            <a:r>
              <a:rPr lang="en-US" altLang="zh-CN" sz="2400" dirty="0"/>
              <a:t> . . . y</a:t>
            </a:r>
            <a:r>
              <a:rPr lang="en-US" altLang="zh-CN" sz="1200" dirty="0"/>
              <a:t>j-1 </a:t>
            </a:r>
            <a:r>
              <a:rPr lang="zh-CN" altLang="en-US" sz="2400" dirty="0"/>
              <a:t>最小比对罚分       </a:t>
            </a:r>
            <a:r>
              <a:rPr lang="zh-CN" altLang="en-US" sz="2400" dirty="0">
                <a:solidFill>
                  <a:srgbClr val="FF0000"/>
                </a:solidFill>
              </a:rPr>
              <a:t>插入</a:t>
            </a:r>
            <a:r>
              <a:rPr lang="en-US" altLang="zh-CN" sz="2400" dirty="0">
                <a:solidFill>
                  <a:srgbClr val="FF0000"/>
                </a:solidFill>
              </a:rPr>
              <a:t>Yi</a:t>
            </a:r>
            <a:endParaRPr lang="zh-CN" altLang="en-US" sz="2400" dirty="0">
              <a:solidFill>
                <a:srgbClr val="FF0000"/>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a:extLst>
              <a:ext uri="{FF2B5EF4-FFF2-40B4-BE49-F238E27FC236}">
                <a16:creationId xmlns:a16="http://schemas.microsoft.com/office/drawing/2014/main" id="{C60D6830-CA31-4A78-9862-DC9C8DEDD2D3}"/>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19230C6-581E-4C75-9295-DC252BC26E80}" type="slidenum">
              <a:rPr kumimoji="0" lang="zh-CN" altLang="en-US" sz="1400" smtClean="0"/>
              <a:pPr>
                <a:spcBef>
                  <a:spcPct val="0"/>
                </a:spcBef>
                <a:buClrTx/>
                <a:buSzTx/>
                <a:buFontTx/>
                <a:buNone/>
              </a:pPr>
              <a:t>171</a:t>
            </a:fld>
            <a:endParaRPr kumimoji="0" lang="en-US" altLang="zh-CN" sz="1400"/>
          </a:p>
        </p:txBody>
      </p:sp>
      <p:sp>
        <p:nvSpPr>
          <p:cNvPr id="87043" name="Rectangle 2">
            <a:extLst>
              <a:ext uri="{FF2B5EF4-FFF2-40B4-BE49-F238E27FC236}">
                <a16:creationId xmlns:a16="http://schemas.microsoft.com/office/drawing/2014/main" id="{2031E959-CBD5-4A00-A7D9-450A80D8A1FE}"/>
              </a:ext>
            </a:extLst>
          </p:cNvPr>
          <p:cNvSpPr>
            <a:spLocks noGrp="1" noChangeArrowheads="1"/>
          </p:cNvSpPr>
          <p:nvPr>
            <p:ph type="title" idx="4294967295"/>
          </p:nvPr>
        </p:nvSpPr>
        <p:spPr>
          <a:xfrm>
            <a:off x="628650" y="136525"/>
            <a:ext cx="7886700" cy="1325563"/>
          </a:xfrm>
        </p:spPr>
        <p:txBody>
          <a:bodyPr/>
          <a:lstStyle/>
          <a:p>
            <a:pPr eaLnBrk="1" hangingPunct="1"/>
            <a:r>
              <a:rPr lang="zh-CN" altLang="en-US" dirty="0"/>
              <a:t>序列比对</a:t>
            </a:r>
          </a:p>
        </p:txBody>
      </p:sp>
      <p:sp>
        <p:nvSpPr>
          <p:cNvPr id="87044" name="Rectangle 3">
            <a:extLst>
              <a:ext uri="{FF2B5EF4-FFF2-40B4-BE49-F238E27FC236}">
                <a16:creationId xmlns:a16="http://schemas.microsoft.com/office/drawing/2014/main" id="{9A52E7D4-372B-4A7E-B244-E5558A7D3A5E}"/>
              </a:ext>
            </a:extLst>
          </p:cNvPr>
          <p:cNvSpPr>
            <a:spLocks noGrp="1" noChangeArrowheads="1"/>
          </p:cNvSpPr>
          <p:nvPr>
            <p:ph type="body" idx="4294967295"/>
          </p:nvPr>
        </p:nvSpPr>
        <p:spPr>
          <a:xfrm>
            <a:off x="535411" y="1253331"/>
            <a:ext cx="7886700" cy="4351338"/>
          </a:xfrm>
        </p:spPr>
        <p:txBody>
          <a:bodyPr/>
          <a:lstStyle/>
          <a:p>
            <a:pPr eaLnBrk="1" hangingPunct="1"/>
            <a:r>
              <a:rPr lang="zh-CN" altLang="en-US" dirty="0"/>
              <a:t>所以递归式应该是</a:t>
            </a:r>
            <a:endParaRPr lang="en-US" altLang="zh-CN" dirty="0"/>
          </a:p>
        </p:txBody>
      </p:sp>
      <p:graphicFrame>
        <p:nvGraphicFramePr>
          <p:cNvPr id="87045" name="Object 4">
            <a:extLst>
              <a:ext uri="{FF2B5EF4-FFF2-40B4-BE49-F238E27FC236}">
                <a16:creationId xmlns:a16="http://schemas.microsoft.com/office/drawing/2014/main" id="{AB948934-26EF-4D9A-A416-E28F88AE5FA0}"/>
              </a:ext>
            </a:extLst>
          </p:cNvPr>
          <p:cNvGraphicFramePr>
            <a:graphicFrameLocks noChangeAspect="1"/>
          </p:cNvGraphicFramePr>
          <p:nvPr>
            <p:extLst>
              <p:ext uri="{D42A27DB-BD31-4B8C-83A1-F6EECF244321}">
                <p14:modId xmlns:p14="http://schemas.microsoft.com/office/powerpoint/2010/main" val="3629346162"/>
              </p:ext>
            </p:extLst>
          </p:nvPr>
        </p:nvGraphicFramePr>
        <p:xfrm>
          <a:off x="755576" y="1700627"/>
          <a:ext cx="6705600" cy="2405063"/>
        </p:xfrm>
        <a:graphic>
          <a:graphicData uri="http://schemas.openxmlformats.org/presentationml/2006/ole">
            <mc:AlternateContent xmlns:mc="http://schemas.openxmlformats.org/markup-compatibility/2006">
              <mc:Choice xmlns:v="urn:schemas-microsoft-com:vml" Requires="v">
                <p:oleObj name="Equation" r:id="rId2" imgW="5308600" imgH="1701800" progId="Equation.3">
                  <p:embed/>
                </p:oleObj>
              </mc:Choice>
              <mc:Fallback>
                <p:oleObj name="Equation" r:id="rId2" imgW="5308600" imgH="1701800" progId="Equation.3">
                  <p:embed/>
                  <p:pic>
                    <p:nvPicPr>
                      <p:cNvPr id="87045" name="Object 4">
                        <a:extLst>
                          <a:ext uri="{FF2B5EF4-FFF2-40B4-BE49-F238E27FC236}">
                            <a16:creationId xmlns:a16="http://schemas.microsoft.com/office/drawing/2014/main" id="{AB948934-26EF-4D9A-A416-E28F88AE5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41" t="-8673" r="-2441" b="-8673"/>
                      <a:stretch>
                        <a:fillRect/>
                      </a:stretch>
                    </p:blipFill>
                    <p:spPr bwMode="auto">
                      <a:xfrm>
                        <a:off x="755576" y="1700627"/>
                        <a:ext cx="6705600" cy="24050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6" name="Text Box 5">
            <a:extLst>
              <a:ext uri="{FF2B5EF4-FFF2-40B4-BE49-F238E27FC236}">
                <a16:creationId xmlns:a16="http://schemas.microsoft.com/office/drawing/2014/main" id="{B6AD68CD-FEBB-41DE-B8A8-DADFF44E034E}"/>
              </a:ext>
            </a:extLst>
          </p:cNvPr>
          <p:cNvSpPr txBox="1">
            <a:spLocks noChangeArrowheads="1"/>
          </p:cNvSpPr>
          <p:nvPr/>
        </p:nvSpPr>
        <p:spPr bwMode="auto">
          <a:xfrm>
            <a:off x="179512" y="4558653"/>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400" b="1" dirty="0">
                <a:latin typeface="Courier New" panose="02070309020205020404" pitchFamily="49" charset="0"/>
              </a:rPr>
              <a:t>定理6.16 对于</a:t>
            </a:r>
            <a:r>
              <a:rPr lang="en-US" altLang="zh-CN" sz="2400" b="1" i="1" dirty="0" err="1">
                <a:latin typeface="Courier New" panose="02070309020205020404" pitchFamily="49" charset="0"/>
              </a:rPr>
              <a:t>i,j</a:t>
            </a:r>
            <a:r>
              <a:rPr lang="en-US" altLang="zh-CN" sz="2400" b="1" i="1" dirty="0">
                <a:latin typeface="Courier New" panose="02070309020205020404" pitchFamily="49" charset="0"/>
              </a:rPr>
              <a:t>&gt;=1,OPT(</a:t>
            </a:r>
            <a:r>
              <a:rPr lang="en-US" altLang="zh-CN" sz="2400" b="1" i="1" dirty="0" err="1">
                <a:latin typeface="Courier New" panose="02070309020205020404" pitchFamily="49" charset="0"/>
              </a:rPr>
              <a:t>i,j</a:t>
            </a:r>
            <a:r>
              <a:rPr lang="en-US" altLang="zh-CN" sz="2400" b="1" i="1" dirty="0">
                <a:latin typeface="Courier New" panose="02070309020205020404" pitchFamily="49" charset="0"/>
              </a:rPr>
              <a:t>)=</a:t>
            </a:r>
            <a:endParaRPr lang="en-US" altLang="zh-CN" sz="2400" b="1" dirty="0">
              <a:latin typeface="Courier New" panose="02070309020205020404" pitchFamily="49" charset="0"/>
            </a:endParaRPr>
          </a:p>
        </p:txBody>
      </p:sp>
      <p:pic>
        <p:nvPicPr>
          <p:cNvPr id="87047" name="Picture 6">
            <a:extLst>
              <a:ext uri="{FF2B5EF4-FFF2-40B4-BE49-F238E27FC236}">
                <a16:creationId xmlns:a16="http://schemas.microsoft.com/office/drawing/2014/main" id="{67AD8301-D063-47B5-9B35-222004918E0F}"/>
              </a:ext>
            </a:extLst>
          </p:cNvPr>
          <p:cNvPicPr>
            <a:picLocks noChangeAspect="1" noChangeArrowheads="1"/>
          </p:cNvPicPr>
          <p:nvPr/>
        </p:nvPicPr>
        <p:blipFill>
          <a:blip r:embed="rId4">
            <a:clrChange>
              <a:clrFrom>
                <a:srgbClr val="CBCBCB"/>
              </a:clrFrom>
              <a:clrTo>
                <a:srgbClr val="CBCBCB">
                  <a:alpha val="0"/>
                </a:srgbClr>
              </a:clrTo>
            </a:clrChange>
            <a:extLst>
              <a:ext uri="{28A0092B-C50C-407E-A947-70E740481C1C}">
                <a14:useLocalDpi xmlns:a14="http://schemas.microsoft.com/office/drawing/2010/main" val="0"/>
              </a:ext>
            </a:extLst>
          </a:blip>
          <a:srcRect/>
          <a:stretch>
            <a:fillRect/>
          </a:stretch>
        </p:blipFill>
        <p:spPr bwMode="auto">
          <a:xfrm>
            <a:off x="5364088" y="4223569"/>
            <a:ext cx="2876550" cy="1119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048" name="Text Box 7">
            <a:extLst>
              <a:ext uri="{FF2B5EF4-FFF2-40B4-BE49-F238E27FC236}">
                <a16:creationId xmlns:a16="http://schemas.microsoft.com/office/drawing/2014/main" id="{F209BA29-CAB2-4F62-AA59-FC7D7CAA148A}"/>
              </a:ext>
            </a:extLst>
          </p:cNvPr>
          <p:cNvSpPr txBox="1">
            <a:spLocks noChangeArrowheads="1"/>
          </p:cNvSpPr>
          <p:nvPr/>
        </p:nvSpPr>
        <p:spPr bwMode="auto">
          <a:xfrm>
            <a:off x="607589" y="5482553"/>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400" b="1" dirty="0">
                <a:latin typeface="Courier New" panose="02070309020205020404" pitchFamily="49" charset="0"/>
              </a:rPr>
              <a:t>此外，(</a:t>
            </a:r>
            <a:r>
              <a:rPr lang="en-US" altLang="zh-CN" sz="2400" b="1" dirty="0" err="1">
                <a:latin typeface="Courier New" panose="02070309020205020404" pitchFamily="49" charset="0"/>
              </a:rPr>
              <a:t>i,j</a:t>
            </a:r>
            <a:r>
              <a:rPr lang="en-US" altLang="zh-CN" sz="2400" b="1" dirty="0">
                <a:latin typeface="Courier New" panose="02070309020205020404" pitchFamily="49" charset="0"/>
              </a:rPr>
              <a:t>)</a:t>
            </a:r>
            <a:r>
              <a:rPr lang="zh-CN" altLang="en-US" sz="2400" b="1" dirty="0">
                <a:latin typeface="Courier New" panose="02070309020205020404" pitchFamily="49" charset="0"/>
              </a:rPr>
              <a:t>在最优比对中，当且仅当达到上面最小值。</a:t>
            </a:r>
            <a:endParaRPr lang="en-US" altLang="zh-CN" sz="2400" b="1" dirty="0">
              <a:latin typeface="Courier New" panose="02070309020205020404" pitchFamily="49"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a:extLst>
              <a:ext uri="{FF2B5EF4-FFF2-40B4-BE49-F238E27FC236}">
                <a16:creationId xmlns:a16="http://schemas.microsoft.com/office/drawing/2014/main" id="{FB8E1996-6D56-40DD-93DF-701CF0266052}"/>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2F353F-87B3-478B-8D40-7294441B05C5}" type="slidenum">
              <a:rPr kumimoji="0" lang="zh-CN" altLang="en-US" sz="1400" smtClean="0"/>
              <a:pPr>
                <a:spcBef>
                  <a:spcPct val="0"/>
                </a:spcBef>
                <a:buClrTx/>
                <a:buSzTx/>
                <a:buFontTx/>
                <a:buNone/>
              </a:pPr>
              <a:t>172</a:t>
            </a:fld>
            <a:endParaRPr kumimoji="0" lang="en-US" altLang="zh-CN" sz="1400"/>
          </a:p>
        </p:txBody>
      </p:sp>
      <p:sp>
        <p:nvSpPr>
          <p:cNvPr id="88067" name="Rectangle 2">
            <a:extLst>
              <a:ext uri="{FF2B5EF4-FFF2-40B4-BE49-F238E27FC236}">
                <a16:creationId xmlns:a16="http://schemas.microsoft.com/office/drawing/2014/main" id="{560DCDFF-ADDA-4BF8-ACB4-3CEAAD4A484C}"/>
              </a:ext>
            </a:extLst>
          </p:cNvPr>
          <p:cNvSpPr>
            <a:spLocks noGrp="1" noChangeArrowheads="1"/>
          </p:cNvSpPr>
          <p:nvPr>
            <p:ph type="title" idx="4294967295"/>
          </p:nvPr>
        </p:nvSpPr>
        <p:spPr>
          <a:xfrm>
            <a:off x="628650" y="167918"/>
            <a:ext cx="7886700" cy="1325563"/>
          </a:xfrm>
        </p:spPr>
        <p:txBody>
          <a:bodyPr/>
          <a:lstStyle/>
          <a:p>
            <a:pPr eaLnBrk="1" hangingPunct="1"/>
            <a:r>
              <a:rPr lang="zh-CN" altLang="en-US" dirty="0"/>
              <a:t>序列比对算法</a:t>
            </a:r>
          </a:p>
        </p:txBody>
      </p:sp>
      <p:pic>
        <p:nvPicPr>
          <p:cNvPr id="3" name="图片 2">
            <a:extLst>
              <a:ext uri="{FF2B5EF4-FFF2-40B4-BE49-F238E27FC236}">
                <a16:creationId xmlns:a16="http://schemas.microsoft.com/office/drawing/2014/main" id="{576E9ACC-1A33-5FB6-DC2E-32371CB12E6F}"/>
              </a:ext>
            </a:extLst>
          </p:cNvPr>
          <p:cNvPicPr>
            <a:picLocks noChangeAspect="1"/>
          </p:cNvPicPr>
          <p:nvPr/>
        </p:nvPicPr>
        <p:blipFill>
          <a:blip r:embed="rId2"/>
          <a:stretch>
            <a:fillRect/>
          </a:stretch>
        </p:blipFill>
        <p:spPr>
          <a:xfrm>
            <a:off x="899592" y="1268760"/>
            <a:ext cx="6378835" cy="4866896"/>
          </a:xfrm>
          <a:prstGeom prst="rect">
            <a:avLst/>
          </a:prstGeom>
        </p:spPr>
      </p:pic>
      <p:sp>
        <p:nvSpPr>
          <p:cNvPr id="90117" name="Text Box 5">
            <a:extLst>
              <a:ext uri="{FF2B5EF4-FFF2-40B4-BE49-F238E27FC236}">
                <a16:creationId xmlns:a16="http://schemas.microsoft.com/office/drawing/2014/main" id="{1D87D56A-0B60-4395-9FC6-90CB4C51A9F0}"/>
              </a:ext>
            </a:extLst>
          </p:cNvPr>
          <p:cNvSpPr txBox="1">
            <a:spLocks noChangeArrowheads="1"/>
          </p:cNvSpPr>
          <p:nvPr/>
        </p:nvSpPr>
        <p:spPr bwMode="auto">
          <a:xfrm>
            <a:off x="5334000" y="1837756"/>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dirty="0">
                <a:latin typeface="Courier New" panose="02070309020205020404" pitchFamily="49" charset="0"/>
              </a:rPr>
              <a:t>时间，空间复杂度？</a:t>
            </a:r>
          </a:p>
        </p:txBody>
      </p:sp>
      <p:sp>
        <p:nvSpPr>
          <p:cNvPr id="90118" name="Text Box 6">
            <a:extLst>
              <a:ext uri="{FF2B5EF4-FFF2-40B4-BE49-F238E27FC236}">
                <a16:creationId xmlns:a16="http://schemas.microsoft.com/office/drawing/2014/main" id="{778E341A-7A2E-4873-A1B4-B8F7CB8D8832}"/>
              </a:ext>
            </a:extLst>
          </p:cNvPr>
          <p:cNvSpPr txBox="1">
            <a:spLocks noChangeArrowheads="1"/>
          </p:cNvSpPr>
          <p:nvPr/>
        </p:nvSpPr>
        <p:spPr bwMode="auto">
          <a:xfrm>
            <a:off x="6245628" y="2356869"/>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2800" dirty="0">
                <a:latin typeface="Comic Sans MS" panose="030F0702030302020204" pitchFamily="66" charset="0"/>
                <a:sym typeface="Symbol" panose="05050102010706020507" pitchFamily="18" charset="2"/>
              </a:rPr>
              <a:t></a:t>
            </a:r>
            <a:r>
              <a:rPr lang="en-US" altLang="zh-CN" sz="2800" dirty="0">
                <a:latin typeface="Comic Sans MS" panose="030F0702030302020204" pitchFamily="66" charset="0"/>
              </a:rPr>
              <a:t>(</a:t>
            </a:r>
            <a:r>
              <a:rPr lang="en-US" altLang="zh-CN" sz="2800" dirty="0" err="1">
                <a:latin typeface="Comic Sans MS" panose="030F0702030302020204" pitchFamily="66" charset="0"/>
              </a:rPr>
              <a:t>mn</a:t>
            </a:r>
            <a:r>
              <a:rPr lang="en-US" altLang="zh-CN" sz="2800" dirty="0">
                <a:latin typeface="Comic Sans MS" panose="030F0702030302020204" pitchFamily="66" charset="0"/>
              </a:rPr>
              <a:t>)</a:t>
            </a:r>
            <a:endParaRPr lang="zh-CN" altLang="en-US" sz="2800" dirty="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7"/>
                                        </p:tgtEl>
                                        <p:attrNameLst>
                                          <p:attrName>style.visibility</p:attrName>
                                        </p:attrNameLst>
                                      </p:cBhvr>
                                      <p:to>
                                        <p:strVal val="visible"/>
                                      </p:to>
                                    </p:set>
                                    <p:anim calcmode="lin" valueType="num">
                                      <p:cBhvr additive="base">
                                        <p:cTn id="7" dur="500" fill="hold"/>
                                        <p:tgtEl>
                                          <p:spTgt spid="90117"/>
                                        </p:tgtEl>
                                        <p:attrNameLst>
                                          <p:attrName>ppt_x</p:attrName>
                                        </p:attrNameLst>
                                      </p:cBhvr>
                                      <p:tavLst>
                                        <p:tav tm="0">
                                          <p:val>
                                            <p:strVal val="0-#ppt_w/2"/>
                                          </p:val>
                                        </p:tav>
                                        <p:tav tm="100000">
                                          <p:val>
                                            <p:strVal val="#ppt_x"/>
                                          </p:val>
                                        </p:tav>
                                      </p:tavLst>
                                    </p:anim>
                                    <p:anim calcmode="lin" valueType="num">
                                      <p:cBhvr additive="base">
                                        <p:cTn id="8" dur="500" fill="hold"/>
                                        <p:tgtEl>
                                          <p:spTgt spid="901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118"/>
                                        </p:tgtEl>
                                        <p:attrNameLst>
                                          <p:attrName>style.visibility</p:attrName>
                                        </p:attrNameLst>
                                      </p:cBhvr>
                                      <p:to>
                                        <p:strVal val="visible"/>
                                      </p:to>
                                    </p:set>
                                    <p:anim calcmode="lin" valueType="num">
                                      <p:cBhvr additive="base">
                                        <p:cTn id="13" dur="500" fill="hold"/>
                                        <p:tgtEl>
                                          <p:spTgt spid="90118"/>
                                        </p:tgtEl>
                                        <p:attrNameLst>
                                          <p:attrName>ppt_x</p:attrName>
                                        </p:attrNameLst>
                                      </p:cBhvr>
                                      <p:tavLst>
                                        <p:tav tm="0">
                                          <p:val>
                                            <p:strVal val="1+#ppt_w/2"/>
                                          </p:val>
                                        </p:tav>
                                        <p:tav tm="100000">
                                          <p:val>
                                            <p:strVal val="#ppt_x"/>
                                          </p:val>
                                        </p:tav>
                                      </p:tavLst>
                                    </p:anim>
                                    <p:anim calcmode="lin" valueType="num">
                                      <p:cBhvr additive="base">
                                        <p:cTn id="14" dur="500" fill="hold"/>
                                        <p:tgtEl>
                                          <p:spTgt spid="90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utoUpdateAnimBg="0"/>
      <p:bldP spid="90118"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a:extLst>
              <a:ext uri="{FF2B5EF4-FFF2-40B4-BE49-F238E27FC236}">
                <a16:creationId xmlns:a16="http://schemas.microsoft.com/office/drawing/2014/main" id="{285075F6-D9E1-4B9C-92C0-295E51904286}"/>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25E511B-CE14-4A5A-AA64-57FB2FB2EDE7}" type="slidenum">
              <a:rPr kumimoji="0" lang="zh-CN" altLang="en-US" sz="1400" smtClean="0"/>
              <a:pPr>
                <a:spcBef>
                  <a:spcPct val="0"/>
                </a:spcBef>
                <a:buClrTx/>
                <a:buSzTx/>
                <a:buFontTx/>
                <a:buNone/>
              </a:pPr>
              <a:t>173</a:t>
            </a:fld>
            <a:endParaRPr kumimoji="0" lang="en-US" altLang="zh-CN" sz="1400"/>
          </a:p>
        </p:txBody>
      </p:sp>
      <p:sp>
        <p:nvSpPr>
          <p:cNvPr id="89091" name="Rectangle 2">
            <a:extLst>
              <a:ext uri="{FF2B5EF4-FFF2-40B4-BE49-F238E27FC236}">
                <a16:creationId xmlns:a16="http://schemas.microsoft.com/office/drawing/2014/main" id="{AC1DDFD4-5FDA-41BA-BFA3-27349ECDF60A}"/>
              </a:ext>
            </a:extLst>
          </p:cNvPr>
          <p:cNvSpPr>
            <a:spLocks noGrp="1" noChangeArrowheads="1"/>
          </p:cNvSpPr>
          <p:nvPr>
            <p:ph type="title" idx="4294967295"/>
          </p:nvPr>
        </p:nvSpPr>
        <p:spPr>
          <a:xfrm>
            <a:off x="864452" y="228600"/>
            <a:ext cx="7793037" cy="1143000"/>
          </a:xfrm>
        </p:spPr>
        <p:txBody>
          <a:bodyPr/>
          <a:lstStyle/>
          <a:p>
            <a:pPr eaLnBrk="1" hangingPunct="1"/>
            <a:r>
              <a:rPr lang="zh-CN" altLang="en-US" dirty="0"/>
              <a:t>分析算法</a:t>
            </a:r>
          </a:p>
        </p:txBody>
      </p:sp>
      <p:sp>
        <p:nvSpPr>
          <p:cNvPr id="89092" name="Rectangle 3">
            <a:extLst>
              <a:ext uri="{FF2B5EF4-FFF2-40B4-BE49-F238E27FC236}">
                <a16:creationId xmlns:a16="http://schemas.microsoft.com/office/drawing/2014/main" id="{A34C9789-EB1C-4A7A-81CF-D34B0493134C}"/>
              </a:ext>
            </a:extLst>
          </p:cNvPr>
          <p:cNvSpPr>
            <a:spLocks noGrp="1" noChangeArrowheads="1"/>
          </p:cNvSpPr>
          <p:nvPr>
            <p:ph type="body" idx="4294967295"/>
          </p:nvPr>
        </p:nvSpPr>
        <p:spPr>
          <a:xfrm>
            <a:off x="770789" y="1253331"/>
            <a:ext cx="7886700" cy="4351338"/>
          </a:xfrm>
        </p:spPr>
        <p:txBody>
          <a:bodyPr/>
          <a:lstStyle/>
          <a:p>
            <a:pPr eaLnBrk="1" hangingPunct="1"/>
            <a:r>
              <a:rPr lang="zh-CN" altLang="en-US" sz="2800" dirty="0"/>
              <a:t>建立一个二维方格图</a:t>
            </a:r>
            <a:r>
              <a:rPr lang="en-US" altLang="zh-CN" sz="2800" dirty="0"/>
              <a:t>G</a:t>
            </a:r>
            <a:r>
              <a:rPr lang="en-US" altLang="zh-CN" sz="1600" dirty="0"/>
              <a:t>XY</a:t>
            </a:r>
            <a:r>
              <a:rPr lang="en-US" altLang="zh-CN" sz="2800" dirty="0"/>
              <a:t>, </a:t>
            </a:r>
            <a:r>
              <a:rPr lang="zh-CN" altLang="en-US" sz="2800" dirty="0"/>
              <a:t>用来表示状态之间的转换。</a:t>
            </a:r>
          </a:p>
          <a:p>
            <a:pPr eaLnBrk="1" hangingPunct="1"/>
            <a:r>
              <a:rPr lang="zh-CN" altLang="en-US" sz="2400" dirty="0"/>
              <a:t>例子：间隙罚分         ,元音与不同元音配对，辅音与不同辅音配对不匹配罚分1；元音与辅音配对罚分3.</a:t>
            </a:r>
          </a:p>
        </p:txBody>
      </p:sp>
      <p:graphicFrame>
        <p:nvGraphicFramePr>
          <p:cNvPr id="89093" name="Object 4">
            <a:extLst>
              <a:ext uri="{FF2B5EF4-FFF2-40B4-BE49-F238E27FC236}">
                <a16:creationId xmlns:a16="http://schemas.microsoft.com/office/drawing/2014/main" id="{671439F1-881D-412F-89F5-9B899414BC0D}"/>
              </a:ext>
            </a:extLst>
          </p:cNvPr>
          <p:cNvGraphicFramePr>
            <a:graphicFrameLocks noChangeAspect="1"/>
          </p:cNvGraphicFramePr>
          <p:nvPr>
            <p:extLst>
              <p:ext uri="{D42A27DB-BD31-4B8C-83A1-F6EECF244321}">
                <p14:modId xmlns:p14="http://schemas.microsoft.com/office/powerpoint/2010/main" val="1630627352"/>
              </p:ext>
            </p:extLst>
          </p:nvPr>
        </p:nvGraphicFramePr>
        <p:xfrm>
          <a:off x="3170312" y="2132856"/>
          <a:ext cx="609600" cy="295275"/>
        </p:xfrm>
        <a:graphic>
          <a:graphicData uri="http://schemas.openxmlformats.org/presentationml/2006/ole">
            <mc:AlternateContent xmlns:mc="http://schemas.openxmlformats.org/markup-compatibility/2006">
              <mc:Choice xmlns:v="urn:schemas-microsoft-com:vml" Requires="v">
                <p:oleObj name="Equation" r:id="rId3" imgW="368140" imgH="177723" progId="Equation.3">
                  <p:embed/>
                </p:oleObj>
              </mc:Choice>
              <mc:Fallback>
                <p:oleObj name="Equation" r:id="rId3" imgW="368140" imgH="177723" progId="Equation.3">
                  <p:embed/>
                  <p:pic>
                    <p:nvPicPr>
                      <p:cNvPr id="89093" name="Object 4">
                        <a:extLst>
                          <a:ext uri="{FF2B5EF4-FFF2-40B4-BE49-F238E27FC236}">
                            <a16:creationId xmlns:a16="http://schemas.microsoft.com/office/drawing/2014/main" id="{671439F1-881D-412F-89F5-9B899414BC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312" y="2132856"/>
                        <a:ext cx="609600" cy="295275"/>
                      </a:xfrm>
                      <a:prstGeom prst="rect">
                        <a:avLst/>
                      </a:prstGeom>
                      <a:noFill/>
                      <a:ln>
                        <a:noFill/>
                      </a:ln>
                      <a:effectLst/>
                    </p:spPr>
                  </p:pic>
                </p:oleObj>
              </mc:Fallback>
            </mc:AlternateContent>
          </a:graphicData>
        </a:graphic>
      </p:graphicFrame>
      <p:pic>
        <p:nvPicPr>
          <p:cNvPr id="3" name="图片 2">
            <a:extLst>
              <a:ext uri="{FF2B5EF4-FFF2-40B4-BE49-F238E27FC236}">
                <a16:creationId xmlns:a16="http://schemas.microsoft.com/office/drawing/2014/main" id="{4ADD144D-B70A-28E4-8EC6-A29BE31AA6E9}"/>
              </a:ext>
            </a:extLst>
          </p:cNvPr>
          <p:cNvPicPr>
            <a:picLocks noChangeAspect="1"/>
          </p:cNvPicPr>
          <p:nvPr/>
        </p:nvPicPr>
        <p:blipFill>
          <a:blip r:embed="rId5"/>
          <a:stretch>
            <a:fillRect/>
          </a:stretch>
        </p:blipFill>
        <p:spPr>
          <a:xfrm>
            <a:off x="830937" y="2904877"/>
            <a:ext cx="4031248" cy="3724523"/>
          </a:xfrm>
          <a:prstGeom prst="rect">
            <a:avLst/>
          </a:prstGeom>
        </p:spPr>
      </p:pic>
      <p:graphicFrame>
        <p:nvGraphicFramePr>
          <p:cNvPr id="5" name="Object 4">
            <a:extLst>
              <a:ext uri="{FF2B5EF4-FFF2-40B4-BE49-F238E27FC236}">
                <a16:creationId xmlns:a16="http://schemas.microsoft.com/office/drawing/2014/main" id="{B3801235-51FE-BCC6-7D54-B50DB002A199}"/>
              </a:ext>
            </a:extLst>
          </p:cNvPr>
          <p:cNvGraphicFramePr>
            <a:graphicFrameLocks noChangeAspect="1"/>
          </p:cNvGraphicFramePr>
          <p:nvPr>
            <p:extLst>
              <p:ext uri="{D42A27DB-BD31-4B8C-83A1-F6EECF244321}">
                <p14:modId xmlns:p14="http://schemas.microsoft.com/office/powerpoint/2010/main" val="2769505665"/>
              </p:ext>
            </p:extLst>
          </p:nvPr>
        </p:nvGraphicFramePr>
        <p:xfrm>
          <a:off x="4439515" y="3304045"/>
          <a:ext cx="4248472" cy="1523778"/>
        </p:xfrm>
        <a:graphic>
          <a:graphicData uri="http://schemas.openxmlformats.org/presentationml/2006/ole">
            <mc:AlternateContent xmlns:mc="http://schemas.openxmlformats.org/markup-compatibility/2006">
              <mc:Choice xmlns:v="urn:schemas-microsoft-com:vml" Requires="v">
                <p:oleObj name="Equation" r:id="rId6" imgW="5308600" imgH="1701800" progId="Equation.3">
                  <p:embed/>
                </p:oleObj>
              </mc:Choice>
              <mc:Fallback>
                <p:oleObj name="Equation" r:id="rId6" imgW="5308600" imgH="1701800" progId="Equation.3">
                  <p:embed/>
                  <p:pic>
                    <p:nvPicPr>
                      <p:cNvPr id="87045" name="Object 4">
                        <a:extLst>
                          <a:ext uri="{FF2B5EF4-FFF2-40B4-BE49-F238E27FC236}">
                            <a16:creationId xmlns:a16="http://schemas.microsoft.com/office/drawing/2014/main" id="{AB948934-26EF-4D9A-A416-E28F88AE5F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41" t="-8673" r="-2441" b="-8673"/>
                      <a:stretch>
                        <a:fillRect/>
                      </a:stretch>
                    </p:blipFill>
                    <p:spPr bwMode="auto">
                      <a:xfrm>
                        <a:off x="4439515" y="3304045"/>
                        <a:ext cx="4248472" cy="1523778"/>
                      </a:xfrm>
                      <a:prstGeom prst="rect">
                        <a:avLst/>
                      </a:prstGeom>
                      <a:solidFill>
                        <a:srgbClr val="FFFFFF"/>
                      </a:solidFill>
                      <a:ln>
                        <a:noFill/>
                      </a:ln>
                      <a:effectLst/>
                    </p:spPr>
                  </p:pic>
                </p:oleObj>
              </mc:Fallback>
            </mc:AlternateContent>
          </a:graphicData>
        </a:graphic>
      </p:graphicFrame>
      <p:sp>
        <p:nvSpPr>
          <p:cNvPr id="7" name="文本框 6">
            <a:extLst>
              <a:ext uri="{FF2B5EF4-FFF2-40B4-BE49-F238E27FC236}">
                <a16:creationId xmlns:a16="http://schemas.microsoft.com/office/drawing/2014/main" id="{E71CEEF5-DF1A-2DC3-2237-F3487F3CBD4B}"/>
              </a:ext>
            </a:extLst>
          </p:cNvPr>
          <p:cNvSpPr txBox="1"/>
          <p:nvPr/>
        </p:nvSpPr>
        <p:spPr>
          <a:xfrm>
            <a:off x="2846561" y="476934"/>
            <a:ext cx="4624086" cy="646331"/>
          </a:xfrm>
          <a:prstGeom prst="rect">
            <a:avLst/>
          </a:prstGeom>
          <a:noFill/>
        </p:spPr>
        <p:txBody>
          <a:bodyPr wrap="square">
            <a:spAutoFit/>
          </a:bodyPr>
          <a:lstStyle/>
          <a:p>
            <a:r>
              <a:rPr lang="zh-CN" altLang="en-US" dirty="0">
                <a:hlinkClick r:id="rId8"/>
              </a:rPr>
              <a:t>序列比对之</a:t>
            </a:r>
            <a:r>
              <a:rPr lang="en-US" altLang="zh-CN" dirty="0">
                <a:hlinkClick r:id="rId8"/>
              </a:rPr>
              <a:t>Needleman Wunsch</a:t>
            </a:r>
            <a:r>
              <a:rPr lang="zh-CN" altLang="en-US" dirty="0">
                <a:hlinkClick r:id="rId8"/>
              </a:rPr>
              <a:t>算法</a:t>
            </a:r>
            <a:r>
              <a:rPr lang="en-US" altLang="zh-CN" dirty="0">
                <a:hlinkClick r:id="rId8"/>
              </a:rPr>
              <a:t>_</a:t>
            </a:r>
            <a:r>
              <a:rPr lang="zh-CN" altLang="en-US" dirty="0">
                <a:hlinkClick r:id="rId8"/>
              </a:rPr>
              <a:t>哔哩哔哩</a:t>
            </a:r>
            <a:r>
              <a:rPr lang="en-US" altLang="zh-CN" dirty="0">
                <a:hlinkClick r:id="rId8"/>
              </a:rPr>
              <a:t>_</a:t>
            </a:r>
            <a:r>
              <a:rPr lang="en-US" altLang="zh-CN" dirty="0" err="1">
                <a:hlinkClick r:id="rId8"/>
              </a:rPr>
              <a:t>bilibili</a:t>
            </a:r>
            <a:endParaRPr lang="zh-CN" alt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a:extLst>
              <a:ext uri="{FF2B5EF4-FFF2-40B4-BE49-F238E27FC236}">
                <a16:creationId xmlns:a16="http://schemas.microsoft.com/office/drawing/2014/main" id="{28BCDC35-EA39-4406-BFF6-5358361BCC6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CA387F8-EDCC-4469-A462-D7ABADE55F66}" type="slidenum">
              <a:rPr kumimoji="0" lang="zh-CN" altLang="en-US" sz="1400" smtClean="0"/>
              <a:pPr>
                <a:spcBef>
                  <a:spcPct val="0"/>
                </a:spcBef>
                <a:buClrTx/>
                <a:buSzTx/>
                <a:buFontTx/>
                <a:buNone/>
              </a:pPr>
              <a:t>174</a:t>
            </a:fld>
            <a:endParaRPr kumimoji="0" lang="en-US" altLang="zh-CN" sz="1400"/>
          </a:p>
        </p:txBody>
      </p:sp>
      <p:sp>
        <p:nvSpPr>
          <p:cNvPr id="90115" name="Rectangle 2">
            <a:extLst>
              <a:ext uri="{FF2B5EF4-FFF2-40B4-BE49-F238E27FC236}">
                <a16:creationId xmlns:a16="http://schemas.microsoft.com/office/drawing/2014/main" id="{34DDCF17-6A8B-4604-9F57-FE823439F8B6}"/>
              </a:ext>
            </a:extLst>
          </p:cNvPr>
          <p:cNvSpPr>
            <a:spLocks noGrp="1" noChangeArrowheads="1"/>
          </p:cNvSpPr>
          <p:nvPr>
            <p:ph type="title" idx="4294967295"/>
          </p:nvPr>
        </p:nvSpPr>
        <p:spPr>
          <a:xfrm>
            <a:off x="539552" y="232435"/>
            <a:ext cx="7886700" cy="1325563"/>
          </a:xfrm>
        </p:spPr>
        <p:txBody>
          <a:bodyPr/>
          <a:lstStyle/>
          <a:p>
            <a:pPr eaLnBrk="1" hangingPunct="1"/>
            <a:r>
              <a:rPr lang="zh-CN" altLang="en-US" dirty="0"/>
              <a:t>分析算法</a:t>
            </a:r>
          </a:p>
        </p:txBody>
      </p:sp>
      <p:sp>
        <p:nvSpPr>
          <p:cNvPr id="90116" name="Rectangle 3">
            <a:extLst>
              <a:ext uri="{FF2B5EF4-FFF2-40B4-BE49-F238E27FC236}">
                <a16:creationId xmlns:a16="http://schemas.microsoft.com/office/drawing/2014/main" id="{7E45E8D5-C984-44B6-9F4C-BAF002DA5739}"/>
              </a:ext>
            </a:extLst>
          </p:cNvPr>
          <p:cNvSpPr>
            <a:spLocks noGrp="1" noChangeArrowheads="1"/>
          </p:cNvSpPr>
          <p:nvPr>
            <p:ph type="body" idx="4294967295"/>
          </p:nvPr>
        </p:nvSpPr>
        <p:spPr>
          <a:xfrm>
            <a:off x="555170" y="1340768"/>
            <a:ext cx="7886700" cy="4351338"/>
          </a:xfrm>
        </p:spPr>
        <p:txBody>
          <a:bodyPr>
            <a:normAutofit/>
          </a:bodyPr>
          <a:lstStyle/>
          <a:p>
            <a:pPr eaLnBrk="1" hangingPunct="1">
              <a:lnSpc>
                <a:spcPct val="150000"/>
              </a:lnSpc>
            </a:pPr>
            <a:r>
              <a:rPr lang="zh-CN" altLang="en-US" sz="2400" dirty="0"/>
              <a:t>定理6.17 令</a:t>
            </a:r>
            <a:r>
              <a:rPr lang="en-US" altLang="zh-CN" sz="2400" dirty="0"/>
              <a:t>f(</a:t>
            </a:r>
            <a:r>
              <a:rPr lang="en-US" altLang="zh-CN" sz="2400" dirty="0" err="1"/>
              <a:t>i,j</a:t>
            </a:r>
            <a:r>
              <a:rPr lang="en-US" altLang="zh-CN" sz="2400" dirty="0"/>
              <a:t>)</a:t>
            </a:r>
            <a:r>
              <a:rPr lang="zh-CN" altLang="en-US" sz="2400" dirty="0"/>
              <a:t>表示</a:t>
            </a:r>
            <a:r>
              <a:rPr lang="en-US" altLang="zh-CN" sz="2400" dirty="0"/>
              <a:t>G</a:t>
            </a:r>
            <a:r>
              <a:rPr lang="en-US" altLang="zh-CN" sz="1800" dirty="0"/>
              <a:t>XY</a:t>
            </a:r>
            <a:r>
              <a:rPr lang="zh-CN" altLang="en-US" sz="2400" dirty="0"/>
              <a:t>中从(0,0)到(</a:t>
            </a:r>
            <a:r>
              <a:rPr lang="en-US" altLang="zh-CN" sz="2400" dirty="0" err="1"/>
              <a:t>i,j</a:t>
            </a:r>
            <a:r>
              <a:rPr lang="en-US" altLang="zh-CN" sz="2400" dirty="0"/>
              <a:t>)</a:t>
            </a:r>
            <a:r>
              <a:rPr lang="zh-CN" altLang="en-US" sz="2400" dirty="0"/>
              <a:t>的一条</a:t>
            </a:r>
            <a:r>
              <a:rPr lang="zh-CN" altLang="en-US" sz="2400" dirty="0">
                <a:solidFill>
                  <a:schemeClr val="hlink"/>
                </a:solidFill>
              </a:rPr>
              <a:t>路径</a:t>
            </a:r>
            <a:r>
              <a:rPr lang="zh-CN" altLang="en-US" sz="2400" b="1" dirty="0"/>
              <a:t>最小的代价</a:t>
            </a:r>
            <a:r>
              <a:rPr lang="zh-CN" altLang="en-US" sz="2400" dirty="0"/>
              <a:t>，那么对于所有的</a:t>
            </a:r>
            <a:r>
              <a:rPr lang="en-US" altLang="zh-CN" sz="2400" dirty="0" err="1"/>
              <a:t>i,j</a:t>
            </a:r>
            <a:r>
              <a:rPr lang="en-US" altLang="zh-CN" sz="2400" dirty="0"/>
              <a:t>, </a:t>
            </a:r>
            <a:r>
              <a:rPr lang="zh-CN" altLang="en-US" sz="2400" dirty="0"/>
              <a:t>我们有</a:t>
            </a:r>
            <a:r>
              <a:rPr lang="en-US" altLang="zh-CN" sz="2400" dirty="0"/>
              <a:t>f(</a:t>
            </a:r>
            <a:r>
              <a:rPr lang="en-US" altLang="zh-CN" sz="2400" dirty="0" err="1"/>
              <a:t>i,j</a:t>
            </a:r>
            <a:r>
              <a:rPr lang="en-US" altLang="zh-CN" sz="2400" dirty="0"/>
              <a:t>)=OPT(</a:t>
            </a:r>
            <a:r>
              <a:rPr lang="en-US" altLang="zh-CN" sz="2400" dirty="0" err="1"/>
              <a:t>i,j</a:t>
            </a:r>
            <a:r>
              <a:rPr lang="en-US" altLang="zh-CN" sz="2400" dirty="0"/>
              <a:t>).</a:t>
            </a:r>
          </a:p>
          <a:p>
            <a:pPr eaLnBrk="1" hangingPunct="1">
              <a:lnSpc>
                <a:spcPct val="150000"/>
              </a:lnSpc>
            </a:pPr>
            <a:endParaRPr lang="zh-CN" altLang="en-US" sz="2400" dirty="0"/>
          </a:p>
        </p:txBody>
      </p:sp>
      <p:sp>
        <p:nvSpPr>
          <p:cNvPr id="93188" name="Text Box 4">
            <a:extLst>
              <a:ext uri="{FF2B5EF4-FFF2-40B4-BE49-F238E27FC236}">
                <a16:creationId xmlns:a16="http://schemas.microsoft.com/office/drawing/2014/main" id="{39A43EE4-9DB8-4874-86FE-05AA82D6FBA6}"/>
              </a:ext>
            </a:extLst>
          </p:cNvPr>
          <p:cNvSpPr txBox="1">
            <a:spLocks noChangeArrowheads="1"/>
          </p:cNvSpPr>
          <p:nvPr/>
        </p:nvSpPr>
        <p:spPr bwMode="auto">
          <a:xfrm>
            <a:off x="1219200" y="2794542"/>
            <a:ext cx="67818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ts val="2600"/>
              </a:lnSpc>
              <a:spcBef>
                <a:spcPct val="0"/>
              </a:spcBef>
              <a:buClr>
                <a:srgbClr val="003399"/>
              </a:buClr>
              <a:buSzPct val="50000"/>
              <a:buFont typeface="Monotype Sorts" pitchFamily="92" charset="2"/>
              <a:buNone/>
            </a:pPr>
            <a:r>
              <a:rPr lang="zh-CN" altLang="en-US" sz="2800" dirty="0">
                <a:latin typeface="Comic Sans MS" panose="030F0702030302020204" pitchFamily="66" charset="0"/>
              </a:rPr>
              <a:t>英语单词或者句子:  </a:t>
            </a:r>
            <a:r>
              <a:rPr lang="en-US" altLang="zh-CN" sz="2800" dirty="0">
                <a:latin typeface="Comic Sans MS" panose="030F0702030302020204" pitchFamily="66" charset="0"/>
              </a:rPr>
              <a:t>m, n  </a:t>
            </a:r>
            <a:r>
              <a:rPr lang="en-US" altLang="zh-CN" sz="2800" dirty="0">
                <a:latin typeface="Comic Sans MS" panose="030F0702030302020204" pitchFamily="66" charset="0"/>
                <a:sym typeface="Symbol" panose="05050102010706020507" pitchFamily="18" charset="2"/>
              </a:rPr>
              <a:t></a:t>
            </a:r>
            <a:r>
              <a:rPr lang="en-US" altLang="zh-CN" sz="2800" dirty="0">
                <a:latin typeface="Comic Sans MS" panose="030F0702030302020204" pitchFamily="66" charset="0"/>
              </a:rPr>
              <a:t> 10.</a:t>
            </a:r>
          </a:p>
          <a:p>
            <a:pPr>
              <a:lnSpc>
                <a:spcPts val="2600"/>
              </a:lnSpc>
              <a:spcBef>
                <a:spcPct val="0"/>
              </a:spcBef>
              <a:buClr>
                <a:srgbClr val="003399"/>
              </a:buClr>
              <a:buSzPct val="50000"/>
              <a:buFont typeface="Monotype Sorts" pitchFamily="92" charset="2"/>
              <a:buNone/>
            </a:pPr>
            <a:r>
              <a:rPr lang="zh-CN" altLang="en-US" sz="2800" dirty="0">
                <a:latin typeface="Comic Sans MS" panose="030F0702030302020204" pitchFamily="66" charset="0"/>
              </a:rPr>
              <a:t> </a:t>
            </a:r>
            <a:endParaRPr lang="zh-CN" altLang="en-US" sz="2800" b="1" dirty="0">
              <a:latin typeface="Courier New" panose="02070309020205020404" pitchFamily="49" charset="0"/>
            </a:endParaRPr>
          </a:p>
        </p:txBody>
      </p:sp>
      <p:sp>
        <p:nvSpPr>
          <p:cNvPr id="93189" name="Text Box 5">
            <a:extLst>
              <a:ext uri="{FF2B5EF4-FFF2-40B4-BE49-F238E27FC236}">
                <a16:creationId xmlns:a16="http://schemas.microsoft.com/office/drawing/2014/main" id="{A3208BC7-7A07-4121-82E2-6DC19DA47E41}"/>
              </a:ext>
            </a:extLst>
          </p:cNvPr>
          <p:cNvSpPr txBox="1">
            <a:spLocks noChangeArrowheads="1"/>
          </p:cNvSpPr>
          <p:nvPr/>
        </p:nvSpPr>
        <p:spPr bwMode="auto">
          <a:xfrm>
            <a:off x="1206624" y="3968853"/>
            <a:ext cx="5334000" cy="1954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50000"/>
              </a:lnSpc>
              <a:spcBef>
                <a:spcPct val="0"/>
              </a:spcBef>
              <a:buClr>
                <a:srgbClr val="003399"/>
              </a:buClr>
              <a:buSzPct val="50000"/>
              <a:buFont typeface="Monotype Sorts" pitchFamily="92" charset="2"/>
              <a:buNone/>
            </a:pPr>
            <a:r>
              <a:rPr lang="zh-CN" altLang="en-US" sz="2800" dirty="0">
                <a:latin typeface="Comic Sans MS" panose="030F0702030302020204" pitchFamily="66" charset="0"/>
              </a:rPr>
              <a:t>时间复杂度尚可承受，</a:t>
            </a:r>
          </a:p>
          <a:p>
            <a:pPr>
              <a:lnSpc>
                <a:spcPct val="150000"/>
              </a:lnSpc>
              <a:spcBef>
                <a:spcPct val="0"/>
              </a:spcBef>
              <a:buClr>
                <a:srgbClr val="003399"/>
              </a:buClr>
              <a:buSzPct val="50000"/>
              <a:buFont typeface="Monotype Sorts" pitchFamily="92" charset="2"/>
              <a:buNone/>
            </a:pPr>
            <a:r>
              <a:rPr lang="zh-CN" altLang="en-US" sz="2800" dirty="0">
                <a:latin typeface="Comic Sans MS" panose="030F0702030302020204" pitchFamily="66" charset="0"/>
              </a:rPr>
              <a:t> 空间复杂度实在太大！</a:t>
            </a:r>
          </a:p>
          <a:p>
            <a:pPr>
              <a:lnSpc>
                <a:spcPct val="150000"/>
              </a:lnSpc>
              <a:spcBef>
                <a:spcPct val="0"/>
              </a:spcBef>
              <a:buClr>
                <a:srgbClr val="003399"/>
              </a:buClr>
              <a:buSzPct val="50000"/>
              <a:buFont typeface="Monotype Sorts" pitchFamily="92" charset="2"/>
              <a:buNone/>
            </a:pPr>
            <a:r>
              <a:rPr lang="zh-CN" altLang="en-US" sz="2800" dirty="0">
                <a:latin typeface="Comic Sans MS" panose="030F0702030302020204" pitchFamily="66" charset="0"/>
              </a:rPr>
              <a:t> 新的解决办法？</a:t>
            </a:r>
          </a:p>
        </p:txBody>
      </p:sp>
      <p:sp>
        <p:nvSpPr>
          <p:cNvPr id="93190" name="Text Box 6">
            <a:extLst>
              <a:ext uri="{FF2B5EF4-FFF2-40B4-BE49-F238E27FC236}">
                <a16:creationId xmlns:a16="http://schemas.microsoft.com/office/drawing/2014/main" id="{A3D3DC7A-8DD2-4AE6-B28F-70EB82090E98}"/>
              </a:ext>
            </a:extLst>
          </p:cNvPr>
          <p:cNvSpPr txBox="1">
            <a:spLocks noChangeArrowheads="1"/>
          </p:cNvSpPr>
          <p:nvPr/>
        </p:nvSpPr>
        <p:spPr bwMode="auto">
          <a:xfrm>
            <a:off x="1206624" y="3347327"/>
            <a:ext cx="5638800"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ts val="2600"/>
              </a:lnSpc>
              <a:spcBef>
                <a:spcPct val="0"/>
              </a:spcBef>
              <a:buClr>
                <a:srgbClr val="003399"/>
              </a:buClr>
              <a:buSzPct val="50000"/>
              <a:buFont typeface="Monotype Sorts" pitchFamily="92" charset="2"/>
              <a:buNone/>
            </a:pPr>
            <a:r>
              <a:rPr lang="zh-CN" altLang="en-US" sz="2800" dirty="0">
                <a:latin typeface="Comic Sans MS" panose="030F0702030302020204" pitchFamily="66" charset="0"/>
              </a:rPr>
              <a:t>计算生物学</a:t>
            </a:r>
            <a:r>
              <a:rPr lang="zh-CN" altLang="en-US" sz="2800" dirty="0">
                <a:solidFill>
                  <a:srgbClr val="003399"/>
                </a:solidFill>
                <a:latin typeface="Comic Sans MS" panose="030F0702030302020204" pitchFamily="66" charset="0"/>
              </a:rPr>
              <a:t>:  </a:t>
            </a:r>
            <a:r>
              <a:rPr lang="en-US" altLang="zh-CN" sz="2800" dirty="0">
                <a:latin typeface="Comic Sans MS" panose="030F0702030302020204" pitchFamily="66" charset="0"/>
              </a:rPr>
              <a:t>m = n = 100,000. </a:t>
            </a:r>
          </a:p>
          <a:p>
            <a:pPr algn="ctr">
              <a:spcBef>
                <a:spcPct val="50000"/>
              </a:spcBef>
              <a:buClrTx/>
              <a:buSzTx/>
              <a:buFontTx/>
              <a:buNone/>
            </a:pPr>
            <a:endParaRPr lang="zh-CN" altLang="en-US" sz="2800" b="1"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8"/>
                                        </p:tgtEl>
                                        <p:attrNameLst>
                                          <p:attrName>style.visibility</p:attrName>
                                        </p:attrNameLst>
                                      </p:cBhvr>
                                      <p:to>
                                        <p:strVal val="visible"/>
                                      </p:to>
                                    </p:set>
                                    <p:anim calcmode="lin" valueType="num">
                                      <p:cBhvr additive="base">
                                        <p:cTn id="7" dur="500" fill="hold"/>
                                        <p:tgtEl>
                                          <p:spTgt spid="93188"/>
                                        </p:tgtEl>
                                        <p:attrNameLst>
                                          <p:attrName>ppt_x</p:attrName>
                                        </p:attrNameLst>
                                      </p:cBhvr>
                                      <p:tavLst>
                                        <p:tav tm="0">
                                          <p:val>
                                            <p:strVal val="0-#ppt_w/2"/>
                                          </p:val>
                                        </p:tav>
                                        <p:tav tm="100000">
                                          <p:val>
                                            <p:strVal val="#ppt_x"/>
                                          </p:val>
                                        </p:tav>
                                      </p:tavLst>
                                    </p:anim>
                                    <p:anim calcmode="lin" valueType="num">
                                      <p:cBhvr additive="base">
                                        <p:cTn id="8" dur="500" fill="hold"/>
                                        <p:tgtEl>
                                          <p:spTgt spid="9318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190"/>
                                        </p:tgtEl>
                                        <p:attrNameLst>
                                          <p:attrName>style.visibility</p:attrName>
                                        </p:attrNameLst>
                                      </p:cBhvr>
                                      <p:to>
                                        <p:strVal val="visible"/>
                                      </p:to>
                                    </p:set>
                                    <p:anim calcmode="lin" valueType="num">
                                      <p:cBhvr additive="base">
                                        <p:cTn id="13" dur="500" fill="hold"/>
                                        <p:tgtEl>
                                          <p:spTgt spid="93190"/>
                                        </p:tgtEl>
                                        <p:attrNameLst>
                                          <p:attrName>ppt_x</p:attrName>
                                        </p:attrNameLst>
                                      </p:cBhvr>
                                      <p:tavLst>
                                        <p:tav tm="0">
                                          <p:val>
                                            <p:strVal val="0-#ppt_w/2"/>
                                          </p:val>
                                        </p:tav>
                                        <p:tav tm="100000">
                                          <p:val>
                                            <p:strVal val="#ppt_x"/>
                                          </p:val>
                                        </p:tav>
                                      </p:tavLst>
                                    </p:anim>
                                    <p:anim calcmode="lin" valueType="num">
                                      <p:cBhvr additive="base">
                                        <p:cTn id="14" dur="500" fill="hold"/>
                                        <p:tgtEl>
                                          <p:spTgt spid="9319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189"/>
                                        </p:tgtEl>
                                        <p:attrNameLst>
                                          <p:attrName>style.visibility</p:attrName>
                                        </p:attrNameLst>
                                      </p:cBhvr>
                                      <p:to>
                                        <p:strVal val="visible"/>
                                      </p:to>
                                    </p:set>
                                    <p:anim calcmode="lin" valueType="num">
                                      <p:cBhvr additive="base">
                                        <p:cTn id="19" dur="500" fill="hold"/>
                                        <p:tgtEl>
                                          <p:spTgt spid="93189"/>
                                        </p:tgtEl>
                                        <p:attrNameLst>
                                          <p:attrName>ppt_x</p:attrName>
                                        </p:attrNameLst>
                                      </p:cBhvr>
                                      <p:tavLst>
                                        <p:tav tm="0">
                                          <p:val>
                                            <p:strVal val="0-#ppt_w/2"/>
                                          </p:val>
                                        </p:tav>
                                        <p:tav tm="100000">
                                          <p:val>
                                            <p:strVal val="#ppt_x"/>
                                          </p:val>
                                        </p:tav>
                                      </p:tavLst>
                                    </p:anim>
                                    <p:anim calcmode="lin" valueType="num">
                                      <p:cBhvr additive="base">
                                        <p:cTn id="20" dur="500" fill="hold"/>
                                        <p:tgtEl>
                                          <p:spTgt spid="931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autoUpdateAnimBg="0"/>
      <p:bldP spid="93189" grpId="0" autoUpdateAnimBg="0"/>
      <p:bldP spid="93190"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4EE70E73-4C03-423A-8E76-4CEDC7FEA4C4}"/>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BB8DA5E-5200-465E-83CB-EB6AB0984B15}" type="slidenum">
              <a:rPr kumimoji="0" lang="zh-CN" altLang="en-US" sz="1400" smtClean="0"/>
              <a:pPr>
                <a:spcBef>
                  <a:spcPct val="0"/>
                </a:spcBef>
                <a:buClrTx/>
                <a:buSzTx/>
                <a:buFontTx/>
                <a:buNone/>
              </a:pPr>
              <a:t>175</a:t>
            </a:fld>
            <a:endParaRPr kumimoji="0" lang="en-US" altLang="zh-CN" sz="1400"/>
          </a:p>
        </p:txBody>
      </p:sp>
      <p:sp>
        <p:nvSpPr>
          <p:cNvPr id="91139" name="Rectangle 2">
            <a:extLst>
              <a:ext uri="{FF2B5EF4-FFF2-40B4-BE49-F238E27FC236}">
                <a16:creationId xmlns:a16="http://schemas.microsoft.com/office/drawing/2014/main" id="{FA4F1F88-A385-403E-AD97-5A7AB297E80F}"/>
              </a:ext>
            </a:extLst>
          </p:cNvPr>
          <p:cNvSpPr>
            <a:spLocks noGrp="1" noChangeArrowheads="1"/>
          </p:cNvSpPr>
          <p:nvPr>
            <p:ph type="title" idx="4294967295"/>
          </p:nvPr>
        </p:nvSpPr>
        <p:spPr>
          <a:xfrm>
            <a:off x="395536" y="320675"/>
            <a:ext cx="7886700" cy="1325563"/>
          </a:xfrm>
        </p:spPr>
        <p:txBody>
          <a:bodyPr/>
          <a:lstStyle/>
          <a:p>
            <a:pPr eaLnBrk="1" hangingPunct="1"/>
            <a:r>
              <a:rPr lang="zh-CN" altLang="en-US" dirty="0"/>
              <a:t>6.7 </a:t>
            </a:r>
            <a:r>
              <a:rPr lang="zh-CN" altLang="en-US" sz="3200" dirty="0"/>
              <a:t>通过分治策略在</a:t>
            </a:r>
            <a:r>
              <a:rPr lang="zh-CN" altLang="en-US" sz="3200" b="1" dirty="0"/>
              <a:t>线性空间</a:t>
            </a:r>
            <a:r>
              <a:rPr lang="zh-CN" altLang="en-US" sz="3200" dirty="0"/>
              <a:t>的序列比对</a:t>
            </a:r>
            <a:endParaRPr lang="en-US" altLang="zh-CN" sz="3200" dirty="0"/>
          </a:p>
        </p:txBody>
      </p:sp>
      <p:sp>
        <p:nvSpPr>
          <p:cNvPr id="2" name="Rectangle 3">
            <a:extLst>
              <a:ext uri="{FF2B5EF4-FFF2-40B4-BE49-F238E27FC236}">
                <a16:creationId xmlns:a16="http://schemas.microsoft.com/office/drawing/2014/main" id="{DBB2EAAC-9610-49A2-9F97-0923D79525B5}"/>
              </a:ext>
            </a:extLst>
          </p:cNvPr>
          <p:cNvSpPr>
            <a:spLocks noGrp="1" noChangeArrowheads="1"/>
          </p:cNvSpPr>
          <p:nvPr>
            <p:ph type="body" idx="4294967295"/>
          </p:nvPr>
        </p:nvSpPr>
        <p:spPr>
          <a:xfrm>
            <a:off x="539552" y="1340768"/>
            <a:ext cx="7886700" cy="5112568"/>
          </a:xfrm>
        </p:spPr>
        <p:txBody>
          <a:bodyPr>
            <a:normAutofit/>
          </a:bodyPr>
          <a:lstStyle/>
          <a:p>
            <a:pPr eaLnBrk="1" hangingPunct="1">
              <a:lnSpc>
                <a:spcPct val="150000"/>
              </a:lnSpc>
            </a:pPr>
            <a:r>
              <a:rPr lang="zh-CN" altLang="en-US" sz="2400" dirty="0"/>
              <a:t>我们可不可以在上面算法的基础之上，避免</a:t>
            </a:r>
            <a:r>
              <a:rPr lang="en-US" altLang="zh-CN" sz="2400" dirty="0"/>
              <a:t>O(</a:t>
            </a:r>
            <a:r>
              <a:rPr lang="en-US" altLang="zh-CN" sz="2400" dirty="0" err="1"/>
              <a:t>mn</a:t>
            </a:r>
            <a:r>
              <a:rPr lang="en-US" altLang="zh-CN" sz="2400" dirty="0"/>
              <a:t>)</a:t>
            </a:r>
            <a:r>
              <a:rPr lang="zh-CN" altLang="en-US" sz="2400" dirty="0"/>
              <a:t>的空间复杂度？</a:t>
            </a:r>
          </a:p>
          <a:p>
            <a:pPr eaLnBrk="1" hangingPunct="1">
              <a:lnSpc>
                <a:spcPct val="150000"/>
              </a:lnSpc>
            </a:pPr>
            <a:r>
              <a:rPr lang="zh-CN" altLang="en-US" sz="2400" dirty="0"/>
              <a:t>如果只关心最优比对的值，而不是比对结构本身，那么容易达到线性空间，算法如下：</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EA2A08A-0905-7FC2-4A44-C22F7BA26D57}"/>
            </a:ext>
          </a:extLst>
        </p:cNvPr>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B73CE5D5-9943-4A56-ABB8-44BFFCD658E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BB8DA5E-5200-465E-83CB-EB6AB0984B15}" type="slidenum">
              <a:rPr kumimoji="0" lang="zh-CN" altLang="en-US" sz="1400" smtClean="0"/>
              <a:pPr>
                <a:spcBef>
                  <a:spcPct val="0"/>
                </a:spcBef>
                <a:buClrTx/>
                <a:buSzTx/>
                <a:buFontTx/>
                <a:buNone/>
              </a:pPr>
              <a:t>176</a:t>
            </a:fld>
            <a:endParaRPr kumimoji="0" lang="en-US" altLang="zh-CN" sz="1400"/>
          </a:p>
        </p:txBody>
      </p:sp>
      <p:sp>
        <p:nvSpPr>
          <p:cNvPr id="91139" name="Rectangle 2">
            <a:extLst>
              <a:ext uri="{FF2B5EF4-FFF2-40B4-BE49-F238E27FC236}">
                <a16:creationId xmlns:a16="http://schemas.microsoft.com/office/drawing/2014/main" id="{584DD899-36E4-BA9C-3F88-010625A13F01}"/>
              </a:ext>
            </a:extLst>
          </p:cNvPr>
          <p:cNvSpPr>
            <a:spLocks noGrp="1" noChangeArrowheads="1"/>
          </p:cNvSpPr>
          <p:nvPr>
            <p:ph type="title" idx="4294967295"/>
          </p:nvPr>
        </p:nvSpPr>
        <p:spPr>
          <a:xfrm>
            <a:off x="395536" y="320675"/>
            <a:ext cx="7886700" cy="1325563"/>
          </a:xfrm>
        </p:spPr>
        <p:txBody>
          <a:bodyPr/>
          <a:lstStyle/>
          <a:p>
            <a:pPr eaLnBrk="1" hangingPunct="1"/>
            <a:r>
              <a:rPr lang="zh-CN" altLang="en-US" dirty="0"/>
              <a:t>6.7 </a:t>
            </a:r>
            <a:r>
              <a:rPr lang="zh-CN" altLang="en-US" sz="3200" dirty="0"/>
              <a:t>通过分治策略在</a:t>
            </a:r>
            <a:r>
              <a:rPr lang="zh-CN" altLang="en-US" sz="3200" b="1" dirty="0"/>
              <a:t>线性空间</a:t>
            </a:r>
            <a:r>
              <a:rPr lang="zh-CN" altLang="en-US" sz="3200" dirty="0"/>
              <a:t>的序列比对</a:t>
            </a:r>
            <a:endParaRPr lang="en-US" altLang="zh-CN" sz="3200" dirty="0"/>
          </a:p>
        </p:txBody>
      </p:sp>
      <p:sp>
        <p:nvSpPr>
          <p:cNvPr id="2" name="Rectangle 3">
            <a:extLst>
              <a:ext uri="{FF2B5EF4-FFF2-40B4-BE49-F238E27FC236}">
                <a16:creationId xmlns:a16="http://schemas.microsoft.com/office/drawing/2014/main" id="{2D7F0D82-2D7E-E632-A051-87ADD1BE2B8D}"/>
              </a:ext>
            </a:extLst>
          </p:cNvPr>
          <p:cNvSpPr>
            <a:spLocks noGrp="1" noChangeArrowheads="1"/>
          </p:cNvSpPr>
          <p:nvPr>
            <p:ph type="body" idx="4294967295"/>
          </p:nvPr>
        </p:nvSpPr>
        <p:spPr>
          <a:xfrm>
            <a:off x="539552" y="1340768"/>
            <a:ext cx="7886700" cy="5112568"/>
          </a:xfrm>
        </p:spPr>
        <p:txBody>
          <a:bodyPr>
            <a:normAutofit/>
          </a:bodyPr>
          <a:lstStyle/>
          <a:p>
            <a:pPr marL="457200" indent="-457200">
              <a:lnSpc>
                <a:spcPct val="150000"/>
              </a:lnSpc>
              <a:buFont typeface="+mj-lt"/>
              <a:buAutoNum type="alphaLcPeriod"/>
            </a:pPr>
            <a:r>
              <a:rPr lang="zh-CN" altLang="en-US" dirty="0"/>
              <a:t>为了在数组</a:t>
            </a:r>
            <a:r>
              <a:rPr lang="en-US" altLang="zh-CN" dirty="0"/>
              <a:t>A(opt(</a:t>
            </a:r>
            <a:r>
              <a:rPr lang="en-US" altLang="zh-CN" dirty="0" err="1"/>
              <a:t>i,j</a:t>
            </a:r>
            <a:r>
              <a:rPr lang="en-US" altLang="zh-CN" dirty="0"/>
              <a:t>))</a:t>
            </a:r>
            <a:r>
              <a:rPr lang="zh-CN" altLang="en-US" dirty="0"/>
              <a:t>中填入一个项，定理</a:t>
            </a:r>
            <a:r>
              <a:rPr lang="en-US" altLang="zh-CN" dirty="0"/>
              <a:t>6.16</a:t>
            </a:r>
            <a:r>
              <a:rPr lang="zh-CN" altLang="en-US" dirty="0"/>
              <a:t>中的递推式只需要</a:t>
            </a:r>
            <a:r>
              <a:rPr lang="en-US" altLang="zh-CN" dirty="0"/>
              <a:t>A</a:t>
            </a:r>
            <a:r>
              <a:rPr lang="zh-CN" altLang="en-US" dirty="0"/>
              <a:t>中当前一列以及前一列的信息。</a:t>
            </a:r>
            <a:endParaRPr lang="en-US" altLang="zh-CN" dirty="0"/>
          </a:p>
          <a:p>
            <a:pPr marL="457200" indent="-457200">
              <a:lnSpc>
                <a:spcPct val="150000"/>
              </a:lnSpc>
              <a:buFont typeface="+mj-lt"/>
              <a:buAutoNum type="alphaLcPeriod"/>
            </a:pPr>
            <a:r>
              <a:rPr lang="zh-CN" altLang="en-US" dirty="0"/>
              <a:t>把数组</a:t>
            </a:r>
            <a:r>
              <a:rPr lang="en-US" altLang="zh-CN" dirty="0"/>
              <a:t>A“</a:t>
            </a:r>
            <a:r>
              <a:rPr lang="zh-CN" altLang="en-US" dirty="0"/>
              <a:t>折叠”成</a:t>
            </a:r>
            <a:r>
              <a:rPr lang="en-US" altLang="zh-CN" dirty="0"/>
              <a:t>m×2</a:t>
            </a:r>
            <a:r>
              <a:rPr lang="zh-CN" altLang="en-US" dirty="0"/>
              <a:t>的数组</a:t>
            </a:r>
            <a:r>
              <a:rPr lang="en-US" altLang="zh-CN" dirty="0"/>
              <a:t>B</a:t>
            </a:r>
            <a:r>
              <a:rPr lang="zh-CN" altLang="en-US" dirty="0"/>
              <a:t>：当算法通过</a:t>
            </a:r>
            <a:r>
              <a:rPr lang="en-US" altLang="zh-CN" dirty="0"/>
              <a:t>j</a:t>
            </a:r>
            <a:r>
              <a:rPr lang="zh-CN" altLang="en-US" dirty="0"/>
              <a:t>的值迭代时，形如</a:t>
            </a:r>
            <a:r>
              <a:rPr lang="en-US" altLang="zh-CN" dirty="0"/>
              <a:t>B[i,0]</a:t>
            </a:r>
            <a:r>
              <a:rPr lang="zh-CN" altLang="en-US" dirty="0"/>
              <a:t>的项将保存“前”列的值</a:t>
            </a:r>
            <a:r>
              <a:rPr lang="en-US" altLang="zh-CN" dirty="0"/>
              <a:t>A[i,j−1]</a:t>
            </a:r>
            <a:r>
              <a:rPr lang="zh-CN" altLang="en-US" dirty="0"/>
              <a:t>，而形如</a:t>
            </a:r>
            <a:r>
              <a:rPr lang="en-US" altLang="zh-CN" dirty="0"/>
              <a:t>B[i,1]</a:t>
            </a:r>
            <a:r>
              <a:rPr lang="zh-CN" altLang="en-US" dirty="0"/>
              <a:t>的项将保存“当前”列的值</a:t>
            </a:r>
            <a:r>
              <a:rPr lang="en-US" altLang="zh-CN" dirty="0"/>
              <a:t>A[</a:t>
            </a:r>
            <a:r>
              <a:rPr lang="en-US" altLang="zh-CN" dirty="0" err="1"/>
              <a:t>i,j</a:t>
            </a:r>
            <a:r>
              <a:rPr lang="en-US" altLang="zh-CN" dirty="0"/>
              <a:t>]</a:t>
            </a:r>
            <a:r>
              <a:rPr lang="zh-CN" altLang="en-US" dirty="0"/>
              <a:t>。</a:t>
            </a:r>
            <a:endParaRPr lang="zh-CN" altLang="en-US" sz="2400" dirty="0"/>
          </a:p>
        </p:txBody>
      </p:sp>
      <p:graphicFrame>
        <p:nvGraphicFramePr>
          <p:cNvPr id="3" name="Object 4">
            <a:extLst>
              <a:ext uri="{FF2B5EF4-FFF2-40B4-BE49-F238E27FC236}">
                <a16:creationId xmlns:a16="http://schemas.microsoft.com/office/drawing/2014/main" id="{DF55F7C5-8671-24D9-CFB1-DD6B806265E9}"/>
              </a:ext>
            </a:extLst>
          </p:cNvPr>
          <p:cNvGraphicFramePr>
            <a:graphicFrameLocks noChangeAspect="1"/>
          </p:cNvGraphicFramePr>
          <p:nvPr>
            <p:extLst>
              <p:ext uri="{D42A27DB-BD31-4B8C-83A1-F6EECF244321}">
                <p14:modId xmlns:p14="http://schemas.microsoft.com/office/powerpoint/2010/main" val="1067544385"/>
              </p:ext>
            </p:extLst>
          </p:nvPr>
        </p:nvGraphicFramePr>
        <p:xfrm>
          <a:off x="1409700" y="4245757"/>
          <a:ext cx="6705600" cy="2405063"/>
        </p:xfrm>
        <a:graphic>
          <a:graphicData uri="http://schemas.openxmlformats.org/presentationml/2006/ole">
            <mc:AlternateContent xmlns:mc="http://schemas.openxmlformats.org/markup-compatibility/2006">
              <mc:Choice xmlns:v="urn:schemas-microsoft-com:vml" Requires="v">
                <p:oleObj name="Equation" r:id="rId2" imgW="5308600" imgH="1701800" progId="Equation.3">
                  <p:embed/>
                </p:oleObj>
              </mc:Choice>
              <mc:Fallback>
                <p:oleObj name="Equation" r:id="rId2" imgW="5308600" imgH="1701800" progId="Equation.3">
                  <p:embed/>
                  <p:pic>
                    <p:nvPicPr>
                      <p:cNvPr id="3" name="Object 4">
                        <a:extLst>
                          <a:ext uri="{FF2B5EF4-FFF2-40B4-BE49-F238E27FC236}">
                            <a16:creationId xmlns:a16="http://schemas.microsoft.com/office/drawing/2014/main" id="{9880FE0C-25CE-1E88-A21D-6DC127653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41" t="-8673" r="-2441" b="-8673"/>
                      <a:stretch>
                        <a:fillRect/>
                      </a:stretch>
                    </p:blipFill>
                    <p:spPr bwMode="auto">
                      <a:xfrm>
                        <a:off x="1409700" y="4245757"/>
                        <a:ext cx="6705600" cy="24050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93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a:extLst>
              <a:ext uri="{FF2B5EF4-FFF2-40B4-BE49-F238E27FC236}">
                <a16:creationId xmlns:a16="http://schemas.microsoft.com/office/drawing/2014/main" id="{1744856F-D044-4C2D-9C3E-235C1846C646}"/>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5A890AD-2E5C-4F70-9DB0-D570C038113D}" type="slidenum">
              <a:rPr kumimoji="0" lang="zh-CN" altLang="en-US" sz="1400" smtClean="0"/>
              <a:pPr>
                <a:spcBef>
                  <a:spcPct val="0"/>
                </a:spcBef>
                <a:buClrTx/>
                <a:buSzTx/>
                <a:buFontTx/>
                <a:buNone/>
              </a:pPr>
              <a:t>177</a:t>
            </a:fld>
            <a:endParaRPr kumimoji="0" lang="en-US" altLang="zh-CN" sz="1400"/>
          </a:p>
        </p:txBody>
      </p:sp>
      <p:sp>
        <p:nvSpPr>
          <p:cNvPr id="92163" name="Rectangle 2">
            <a:extLst>
              <a:ext uri="{FF2B5EF4-FFF2-40B4-BE49-F238E27FC236}">
                <a16:creationId xmlns:a16="http://schemas.microsoft.com/office/drawing/2014/main" id="{E8382F07-4519-4755-BAD8-FF2962829B86}"/>
              </a:ext>
            </a:extLst>
          </p:cNvPr>
          <p:cNvSpPr>
            <a:spLocks noGrp="1" noChangeArrowheads="1"/>
          </p:cNvSpPr>
          <p:nvPr>
            <p:ph type="title" idx="4294967295"/>
          </p:nvPr>
        </p:nvSpPr>
        <p:spPr>
          <a:xfrm>
            <a:off x="628650" y="105287"/>
            <a:ext cx="7886700" cy="1325563"/>
          </a:xfrm>
        </p:spPr>
        <p:txBody>
          <a:bodyPr/>
          <a:lstStyle/>
          <a:p>
            <a:pPr eaLnBrk="1" hangingPunct="1"/>
            <a:r>
              <a:rPr lang="zh-CN" altLang="en-US" dirty="0"/>
              <a:t>线性空间的序列比对</a:t>
            </a:r>
          </a:p>
        </p:txBody>
      </p:sp>
      <p:pic>
        <p:nvPicPr>
          <p:cNvPr id="3" name="图片 2">
            <a:extLst>
              <a:ext uri="{FF2B5EF4-FFF2-40B4-BE49-F238E27FC236}">
                <a16:creationId xmlns:a16="http://schemas.microsoft.com/office/drawing/2014/main" id="{66FDDAF5-3F52-E203-504C-F008B3BA7491}"/>
              </a:ext>
            </a:extLst>
          </p:cNvPr>
          <p:cNvPicPr>
            <a:picLocks noChangeAspect="1"/>
          </p:cNvPicPr>
          <p:nvPr/>
        </p:nvPicPr>
        <p:blipFill>
          <a:blip r:embed="rId2"/>
          <a:stretch>
            <a:fillRect/>
          </a:stretch>
        </p:blipFill>
        <p:spPr>
          <a:xfrm>
            <a:off x="572469" y="1196752"/>
            <a:ext cx="7999061" cy="3888432"/>
          </a:xfrm>
          <a:prstGeom prst="rect">
            <a:avLst/>
          </a:prstGeom>
        </p:spPr>
      </p:pic>
      <p:pic>
        <p:nvPicPr>
          <p:cNvPr id="5" name="图片 4">
            <a:extLst>
              <a:ext uri="{FF2B5EF4-FFF2-40B4-BE49-F238E27FC236}">
                <a16:creationId xmlns:a16="http://schemas.microsoft.com/office/drawing/2014/main" id="{ECFE2A9E-F4BF-171F-FA56-BF7A2CF90B73}"/>
              </a:ext>
            </a:extLst>
          </p:cNvPr>
          <p:cNvPicPr>
            <a:picLocks noChangeAspect="1"/>
          </p:cNvPicPr>
          <p:nvPr/>
        </p:nvPicPr>
        <p:blipFill>
          <a:blip r:embed="rId3"/>
          <a:stretch>
            <a:fillRect/>
          </a:stretch>
        </p:blipFill>
        <p:spPr>
          <a:xfrm>
            <a:off x="608709" y="5085184"/>
            <a:ext cx="5842551" cy="109146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灯片编号占位符 5">
            <a:extLst>
              <a:ext uri="{FF2B5EF4-FFF2-40B4-BE49-F238E27FC236}">
                <a16:creationId xmlns:a16="http://schemas.microsoft.com/office/drawing/2014/main" id="{01CE13FD-4DCF-4F90-9F0A-51049364B5B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0563AA-C680-48EA-AE9B-D8E3C09B8562}" type="slidenum">
              <a:rPr kumimoji="0" lang="zh-CN" altLang="en-US" sz="1400" smtClean="0"/>
              <a:pPr>
                <a:spcBef>
                  <a:spcPct val="0"/>
                </a:spcBef>
                <a:buClrTx/>
                <a:buSzTx/>
                <a:buFontTx/>
                <a:buNone/>
              </a:pPr>
              <a:t>178</a:t>
            </a:fld>
            <a:endParaRPr kumimoji="0" lang="en-US" altLang="zh-CN" sz="1400"/>
          </a:p>
        </p:txBody>
      </p:sp>
      <p:sp>
        <p:nvSpPr>
          <p:cNvPr id="93187" name="Rectangle 2">
            <a:extLst>
              <a:ext uri="{FF2B5EF4-FFF2-40B4-BE49-F238E27FC236}">
                <a16:creationId xmlns:a16="http://schemas.microsoft.com/office/drawing/2014/main" id="{C04BB260-7ADB-4A97-A336-1DBDC38BE2F6}"/>
              </a:ext>
            </a:extLst>
          </p:cNvPr>
          <p:cNvSpPr>
            <a:spLocks noGrp="1" noChangeArrowheads="1"/>
          </p:cNvSpPr>
          <p:nvPr>
            <p:ph type="title" idx="4294967295"/>
          </p:nvPr>
        </p:nvSpPr>
        <p:spPr>
          <a:xfrm>
            <a:off x="467544" y="188640"/>
            <a:ext cx="7886700" cy="1325563"/>
          </a:xfrm>
        </p:spPr>
        <p:txBody>
          <a:bodyPr/>
          <a:lstStyle/>
          <a:p>
            <a:pPr eaLnBrk="1" hangingPunct="1"/>
            <a:r>
              <a:rPr lang="zh-CN" altLang="en-US" dirty="0"/>
              <a:t>线性空间的序列比对</a:t>
            </a:r>
          </a:p>
        </p:txBody>
      </p:sp>
      <p:sp>
        <p:nvSpPr>
          <p:cNvPr id="94211" name="Rectangle 3">
            <a:extLst>
              <a:ext uri="{FF2B5EF4-FFF2-40B4-BE49-F238E27FC236}">
                <a16:creationId xmlns:a16="http://schemas.microsoft.com/office/drawing/2014/main" id="{BC239082-72EF-42B5-ABA9-E69E47321022}"/>
              </a:ext>
            </a:extLst>
          </p:cNvPr>
          <p:cNvSpPr>
            <a:spLocks noGrp="1" noChangeArrowheads="1"/>
          </p:cNvSpPr>
          <p:nvPr>
            <p:ph type="body" idx="4294967295"/>
          </p:nvPr>
        </p:nvSpPr>
        <p:spPr>
          <a:xfrm>
            <a:off x="539552" y="1482332"/>
            <a:ext cx="7886700" cy="4351338"/>
          </a:xfrm>
        </p:spPr>
        <p:txBody>
          <a:bodyPr>
            <a:noAutofit/>
          </a:bodyPr>
          <a:lstStyle/>
          <a:p>
            <a:pPr eaLnBrk="1" hangingPunct="1">
              <a:lnSpc>
                <a:spcPct val="150000"/>
              </a:lnSpc>
            </a:pPr>
            <a:r>
              <a:rPr lang="zh-CN" altLang="en-US" sz="2400" dirty="0"/>
              <a:t>容易验证当这个算法完成时，</a:t>
            </a:r>
            <a:r>
              <a:rPr lang="en-US" altLang="zh-CN" sz="2400" dirty="0" err="1"/>
              <a:t>i</a:t>
            </a:r>
            <a:r>
              <a:rPr lang="en-US" altLang="zh-CN" sz="2400" dirty="0"/>
              <a:t>=0,1,</a:t>
            </a:r>
            <a:r>
              <a:rPr lang="en-US" altLang="zh-CN" sz="2400" dirty="0">
                <a:latin typeface="Times New Roman" panose="02020603050405020304" pitchFamily="18" charset="0"/>
              </a:rPr>
              <a:t>…</a:t>
            </a:r>
            <a:r>
              <a:rPr lang="en-US" altLang="zh-CN" sz="2400" dirty="0"/>
              <a:t>,m</a:t>
            </a:r>
            <a:r>
              <a:rPr lang="zh-CN" altLang="en-US" sz="2400" dirty="0"/>
              <a:t>数组的项</a:t>
            </a:r>
            <a:r>
              <a:rPr lang="en-US" altLang="zh-CN" sz="2400" dirty="0"/>
              <a:t>B[i,1]</a:t>
            </a:r>
            <a:r>
              <a:rPr lang="zh-CN" altLang="en-US" sz="2400" dirty="0"/>
              <a:t>保存了</a:t>
            </a:r>
            <a:r>
              <a:rPr lang="en-US" altLang="zh-CN" sz="2400" dirty="0"/>
              <a:t>OPT(</a:t>
            </a:r>
            <a:r>
              <a:rPr lang="en-US" altLang="zh-CN" sz="2400" dirty="0" err="1"/>
              <a:t>i,n</a:t>
            </a:r>
            <a:r>
              <a:rPr lang="en-US" altLang="zh-CN" sz="2400" dirty="0"/>
              <a:t>)</a:t>
            </a:r>
            <a:r>
              <a:rPr lang="zh-CN" altLang="en-US" sz="2400" dirty="0"/>
              <a:t>的值。</a:t>
            </a:r>
          </a:p>
          <a:p>
            <a:pPr eaLnBrk="1" hangingPunct="1">
              <a:lnSpc>
                <a:spcPct val="150000"/>
              </a:lnSpc>
            </a:pPr>
            <a:r>
              <a:rPr lang="en-US" altLang="zh-CN" sz="2400" dirty="0"/>
              <a:t>O(</a:t>
            </a:r>
            <a:r>
              <a:rPr lang="en-US" altLang="zh-CN" sz="2400" dirty="0" err="1"/>
              <a:t>mn</a:t>
            </a:r>
            <a:r>
              <a:rPr lang="en-US" altLang="zh-CN" sz="2400" dirty="0"/>
              <a:t>)</a:t>
            </a:r>
            <a:r>
              <a:rPr lang="zh-CN" altLang="en-US" sz="2400" dirty="0"/>
              <a:t>的时间与</a:t>
            </a:r>
            <a:r>
              <a:rPr lang="en-US" altLang="zh-CN" sz="2400" dirty="0"/>
              <a:t>O(m)</a:t>
            </a:r>
            <a:r>
              <a:rPr lang="zh-CN" altLang="en-US" sz="2400" dirty="0"/>
              <a:t>的空间</a:t>
            </a:r>
          </a:p>
          <a:p>
            <a:pPr eaLnBrk="1" hangingPunct="1">
              <a:lnSpc>
                <a:spcPct val="150000"/>
              </a:lnSpc>
            </a:pPr>
            <a:r>
              <a:rPr lang="zh-CN" altLang="en-US" sz="2400" dirty="0"/>
              <a:t>但是对于恢复比对本身，这个算法就不可行了</a:t>
            </a:r>
            <a:endParaRPr lang="en-US" altLang="zh-CN" sz="2400" dirty="0"/>
          </a:p>
          <a:p>
            <a:pPr>
              <a:lnSpc>
                <a:spcPct val="150000"/>
              </a:lnSpc>
              <a:buFont typeface="Wingdings" panose="05000000000000000000" pitchFamily="2" charset="2"/>
              <a:buChar char="Ø"/>
            </a:pPr>
            <a:r>
              <a:rPr lang="zh-CN" altLang="en-US" dirty="0"/>
              <a:t>在算法结束时 </a:t>
            </a:r>
            <a:r>
              <a:rPr lang="en-US" altLang="zh-CN" dirty="0">
                <a:solidFill>
                  <a:srgbClr val="FF0000"/>
                </a:solidFill>
              </a:rPr>
              <a:t>B </a:t>
            </a:r>
            <a:r>
              <a:rPr lang="zh-CN" altLang="en-US" dirty="0">
                <a:solidFill>
                  <a:srgbClr val="FF0000"/>
                </a:solidFill>
              </a:rPr>
              <a:t>只包含初始的动态规划数组 </a:t>
            </a:r>
            <a:r>
              <a:rPr lang="en-US" altLang="zh-CN" dirty="0">
                <a:solidFill>
                  <a:srgbClr val="FF0000"/>
                </a:solidFill>
              </a:rPr>
              <a:t>A </a:t>
            </a:r>
            <a:r>
              <a:rPr lang="zh-CN" altLang="en-US" dirty="0">
                <a:solidFill>
                  <a:srgbClr val="FF0000"/>
                </a:solidFill>
              </a:rPr>
              <a:t>的最后两列</a:t>
            </a:r>
            <a:r>
              <a:rPr lang="zh-CN" altLang="en-US" dirty="0"/>
              <a:t>，如果我们尝试反向追踪得到这条路径，在仅仅</a:t>
            </a:r>
            <a:r>
              <a:rPr lang="zh-CN" altLang="en-US" dirty="0">
                <a:solidFill>
                  <a:srgbClr val="FF0000"/>
                </a:solidFill>
              </a:rPr>
              <a:t>两列之后就没有信息可用了</a:t>
            </a:r>
            <a:r>
              <a:rPr lang="zh-CN" altLang="en-US" dirty="0"/>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 calcmode="lin" valueType="num">
                                      <p:cBhvr additive="base">
                                        <p:cTn id="7" dur="500" fill="hold"/>
                                        <p:tgtEl>
                                          <p:spTgt spid="942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2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211">
                                            <p:txEl>
                                              <p:pRg st="1" end="1"/>
                                            </p:txEl>
                                          </p:spTgt>
                                        </p:tgtEl>
                                        <p:attrNameLst>
                                          <p:attrName>style.visibility</p:attrName>
                                        </p:attrNameLst>
                                      </p:cBhvr>
                                      <p:to>
                                        <p:strVal val="visible"/>
                                      </p:to>
                                    </p:set>
                                    <p:anim calcmode="lin" valueType="num">
                                      <p:cBhvr additive="base">
                                        <p:cTn id="13" dur="500" fill="hold"/>
                                        <p:tgtEl>
                                          <p:spTgt spid="942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2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211">
                                            <p:txEl>
                                              <p:pRg st="2" end="2"/>
                                            </p:txEl>
                                          </p:spTgt>
                                        </p:tgtEl>
                                        <p:attrNameLst>
                                          <p:attrName>style.visibility</p:attrName>
                                        </p:attrNameLst>
                                      </p:cBhvr>
                                      <p:to>
                                        <p:strVal val="visible"/>
                                      </p:to>
                                    </p:set>
                                    <p:anim calcmode="lin" valueType="num">
                                      <p:cBhvr additive="base">
                                        <p:cTn id="19" dur="500" fill="hold"/>
                                        <p:tgtEl>
                                          <p:spTgt spid="942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2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211">
                                            <p:txEl>
                                              <p:pRg st="3" end="3"/>
                                            </p:txEl>
                                          </p:spTgt>
                                        </p:tgtEl>
                                        <p:attrNameLst>
                                          <p:attrName>style.visibility</p:attrName>
                                        </p:attrNameLst>
                                      </p:cBhvr>
                                      <p:to>
                                        <p:strVal val="visible"/>
                                      </p:to>
                                    </p:set>
                                    <p:anim calcmode="lin" valueType="num">
                                      <p:cBhvr additive="base">
                                        <p:cTn id="25" dur="500" fill="hold"/>
                                        <p:tgtEl>
                                          <p:spTgt spid="942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2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1831FB8-5BC2-641B-2765-90D589F06EC8}"/>
            </a:ext>
          </a:extLst>
        </p:cNvPr>
        <p:cNvGrpSpPr/>
        <p:nvPr/>
      </p:nvGrpSpPr>
      <p:grpSpPr>
        <a:xfrm>
          <a:off x="0" y="0"/>
          <a:ext cx="0" cy="0"/>
          <a:chOff x="0" y="0"/>
          <a:chExt cx="0" cy="0"/>
        </a:xfrm>
      </p:grpSpPr>
      <p:sp>
        <p:nvSpPr>
          <p:cNvPr id="93186" name="灯片编号占位符 5">
            <a:extLst>
              <a:ext uri="{FF2B5EF4-FFF2-40B4-BE49-F238E27FC236}">
                <a16:creationId xmlns:a16="http://schemas.microsoft.com/office/drawing/2014/main" id="{8E233B9C-00AE-39BB-B2F5-7D1B0B3BAF8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0563AA-C680-48EA-AE9B-D8E3C09B8562}" type="slidenum">
              <a:rPr kumimoji="0" lang="zh-CN" altLang="en-US" sz="1400" smtClean="0"/>
              <a:pPr>
                <a:spcBef>
                  <a:spcPct val="0"/>
                </a:spcBef>
                <a:buClrTx/>
                <a:buSzTx/>
                <a:buFontTx/>
                <a:buNone/>
              </a:pPr>
              <a:t>179</a:t>
            </a:fld>
            <a:endParaRPr kumimoji="0" lang="en-US" altLang="zh-CN" sz="1400"/>
          </a:p>
        </p:txBody>
      </p:sp>
      <p:sp>
        <p:nvSpPr>
          <p:cNvPr id="93187" name="Rectangle 2">
            <a:extLst>
              <a:ext uri="{FF2B5EF4-FFF2-40B4-BE49-F238E27FC236}">
                <a16:creationId xmlns:a16="http://schemas.microsoft.com/office/drawing/2014/main" id="{2F9C66BF-6AEE-BEC5-D9F0-E6D45656624B}"/>
              </a:ext>
            </a:extLst>
          </p:cNvPr>
          <p:cNvSpPr>
            <a:spLocks noGrp="1" noChangeArrowheads="1"/>
          </p:cNvSpPr>
          <p:nvPr>
            <p:ph type="title" idx="4294967295"/>
          </p:nvPr>
        </p:nvSpPr>
        <p:spPr>
          <a:xfrm>
            <a:off x="467544" y="188640"/>
            <a:ext cx="7886700" cy="1325563"/>
          </a:xfrm>
        </p:spPr>
        <p:txBody>
          <a:bodyPr/>
          <a:lstStyle/>
          <a:p>
            <a:pPr eaLnBrk="1" hangingPunct="1"/>
            <a:r>
              <a:rPr lang="zh-CN" altLang="en-US" dirty="0"/>
              <a:t>线性空间的序列比对</a:t>
            </a:r>
          </a:p>
        </p:txBody>
      </p:sp>
      <p:sp>
        <p:nvSpPr>
          <p:cNvPr id="94211" name="Rectangle 3">
            <a:extLst>
              <a:ext uri="{FF2B5EF4-FFF2-40B4-BE49-F238E27FC236}">
                <a16:creationId xmlns:a16="http://schemas.microsoft.com/office/drawing/2014/main" id="{672CBA48-A615-C555-A984-587B50CA6B66}"/>
              </a:ext>
            </a:extLst>
          </p:cNvPr>
          <p:cNvSpPr>
            <a:spLocks noGrp="1" noChangeArrowheads="1"/>
          </p:cNvSpPr>
          <p:nvPr>
            <p:ph type="body" idx="4294967295"/>
          </p:nvPr>
        </p:nvSpPr>
        <p:spPr>
          <a:xfrm>
            <a:off x="539552" y="1482332"/>
            <a:ext cx="7886700" cy="4351338"/>
          </a:xfrm>
        </p:spPr>
        <p:txBody>
          <a:bodyPr>
            <a:noAutofit/>
          </a:bodyPr>
          <a:lstStyle/>
          <a:p>
            <a:pPr eaLnBrk="1" hangingPunct="1">
              <a:lnSpc>
                <a:spcPct val="150000"/>
              </a:lnSpc>
              <a:buFont typeface="Wingdings" panose="05000000000000000000" pitchFamily="2" charset="2"/>
              <a:buNone/>
            </a:pPr>
            <a:r>
              <a:rPr lang="zh-CN" altLang="en-US" sz="2400" dirty="0">
                <a:solidFill>
                  <a:schemeClr val="hlink"/>
                </a:solidFill>
              </a:rPr>
              <a:t>？怎么</a:t>
            </a:r>
            <a:r>
              <a:rPr lang="zh-CN" altLang="en-US" sz="2400" dirty="0"/>
              <a:t>求解比对结构所需的最小空间</a:t>
            </a:r>
            <a:endParaRPr lang="en-US" altLang="zh-CN" sz="2400" dirty="0"/>
          </a:p>
          <a:p>
            <a:pPr>
              <a:lnSpc>
                <a:spcPct val="150000"/>
              </a:lnSpc>
            </a:pPr>
            <a:r>
              <a:rPr lang="zh-CN" altLang="en-US" dirty="0"/>
              <a:t>基于使用我们在这本书前面所看到的分治技术</a:t>
            </a:r>
            <a:endParaRPr lang="en-US" altLang="zh-CN" dirty="0"/>
          </a:p>
          <a:p>
            <a:pPr>
              <a:lnSpc>
                <a:spcPct val="150000"/>
              </a:lnSpc>
            </a:pPr>
            <a:r>
              <a:rPr lang="zh-CN" altLang="en-US" dirty="0"/>
              <a:t>开始用另一种简单的方式来实现基本的动态规划求解</a:t>
            </a:r>
            <a:r>
              <a:rPr lang="en-US" altLang="zh-CN" dirty="0"/>
              <a:t>.</a:t>
            </a:r>
            <a:endParaRPr lang="zh-CN" altLang="en-US" sz="2400" dirty="0"/>
          </a:p>
          <a:p>
            <a:pPr eaLnBrk="1" hangingPunct="1">
              <a:lnSpc>
                <a:spcPct val="150000"/>
              </a:lnSpc>
              <a:buFont typeface="Wingdings" panose="05000000000000000000" pitchFamily="2" charset="2"/>
              <a:buNone/>
            </a:pPr>
            <a:r>
              <a:rPr lang="zh-CN" altLang="en-US" sz="2400" dirty="0"/>
              <a:t>   </a:t>
            </a:r>
            <a:r>
              <a:rPr lang="en-US" altLang="zh-CN" sz="2400" dirty="0"/>
              <a:t>O(</a:t>
            </a:r>
            <a:r>
              <a:rPr lang="en-US" altLang="zh-CN" sz="2400" dirty="0" err="1"/>
              <a:t>m+n</a:t>
            </a:r>
            <a:r>
              <a:rPr lang="en-US" altLang="zh-CN" sz="2400" dirty="0"/>
              <a:t>)</a:t>
            </a:r>
          </a:p>
        </p:txBody>
      </p:sp>
    </p:spTree>
    <p:extLst>
      <p:ext uri="{BB962C8B-B14F-4D97-AF65-F5344CB8AC3E}">
        <p14:creationId xmlns:p14="http://schemas.microsoft.com/office/powerpoint/2010/main" val="337941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 calcmode="lin" valueType="num">
                                      <p:cBhvr additive="base">
                                        <p:cTn id="7" dur="500" fill="hold"/>
                                        <p:tgtEl>
                                          <p:spTgt spid="942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2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211">
                                            <p:txEl>
                                              <p:pRg st="1" end="1"/>
                                            </p:txEl>
                                          </p:spTgt>
                                        </p:tgtEl>
                                        <p:attrNameLst>
                                          <p:attrName>style.visibility</p:attrName>
                                        </p:attrNameLst>
                                      </p:cBhvr>
                                      <p:to>
                                        <p:strVal val="visible"/>
                                      </p:to>
                                    </p:set>
                                    <p:anim calcmode="lin" valueType="num">
                                      <p:cBhvr additive="base">
                                        <p:cTn id="13" dur="500" fill="hold"/>
                                        <p:tgtEl>
                                          <p:spTgt spid="942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2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211">
                                            <p:txEl>
                                              <p:pRg st="2" end="2"/>
                                            </p:txEl>
                                          </p:spTgt>
                                        </p:tgtEl>
                                        <p:attrNameLst>
                                          <p:attrName>style.visibility</p:attrName>
                                        </p:attrNameLst>
                                      </p:cBhvr>
                                      <p:to>
                                        <p:strVal val="visible"/>
                                      </p:to>
                                    </p:set>
                                    <p:anim calcmode="lin" valueType="num">
                                      <p:cBhvr additive="base">
                                        <p:cTn id="19" dur="500" fill="hold"/>
                                        <p:tgtEl>
                                          <p:spTgt spid="942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2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211">
                                            <p:txEl>
                                              <p:pRg st="3" end="3"/>
                                            </p:txEl>
                                          </p:spTgt>
                                        </p:tgtEl>
                                        <p:attrNameLst>
                                          <p:attrName>style.visibility</p:attrName>
                                        </p:attrNameLst>
                                      </p:cBhvr>
                                      <p:to>
                                        <p:strVal val="visible"/>
                                      </p:to>
                                    </p:set>
                                    <p:anim calcmode="lin" valueType="num">
                                      <p:cBhvr additive="base">
                                        <p:cTn id="25" dur="500" fill="hold"/>
                                        <p:tgtEl>
                                          <p:spTgt spid="942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2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5DE77F4A-07A5-4A5F-9F6F-67A2F06AEF81}"/>
              </a:ext>
            </a:extLst>
          </p:cNvPr>
          <p:cNvSpPr/>
          <p:nvPr/>
        </p:nvSpPr>
        <p:spPr>
          <a:xfrm>
            <a:off x="899592" y="3271168"/>
            <a:ext cx="5976937" cy="2678112"/>
          </a:xfrm>
          <a:custGeom>
            <a:avLst/>
            <a:gdLst/>
            <a:ahLst/>
            <a:cxnLst/>
            <a:rect l="0" t="0" r="0" b="0"/>
            <a:pathLst>
              <a:path w="5977129" h="2677669">
                <a:moveTo>
                  <a:pt x="0" y="2677668"/>
                </a:moveTo>
                <a:lnTo>
                  <a:pt x="5977128" y="2677668"/>
                </a:lnTo>
                <a:lnTo>
                  <a:pt x="5977128" y="0"/>
                </a:lnTo>
                <a:lnTo>
                  <a:pt x="0" y="0"/>
                </a:lnTo>
                <a:close/>
              </a:path>
            </a:pathLst>
          </a:custGeom>
          <a:solidFill>
            <a:srgbClr val="CBEAFD"/>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任意多边形: 形状 5">
            <a:extLst>
              <a:ext uri="{FF2B5EF4-FFF2-40B4-BE49-F238E27FC236}">
                <a16:creationId xmlns:a16="http://schemas.microsoft.com/office/drawing/2014/main" id="{A0499A2A-2E49-411E-97FC-DA79DE4388D1}"/>
              </a:ext>
            </a:extLst>
          </p:cNvPr>
          <p:cNvSpPr/>
          <p:nvPr/>
        </p:nvSpPr>
        <p:spPr>
          <a:xfrm>
            <a:off x="899592" y="2951419"/>
            <a:ext cx="2808288" cy="377825"/>
          </a:xfrm>
          <a:custGeom>
            <a:avLst/>
            <a:gdLst/>
            <a:ahLst/>
            <a:cxnLst/>
            <a:rect l="0" t="0" r="0" b="0"/>
            <a:pathLst>
              <a:path w="2808733" h="377953">
                <a:moveTo>
                  <a:pt x="173799" y="0"/>
                </a:moveTo>
                <a:lnTo>
                  <a:pt x="2808732" y="0"/>
                </a:lnTo>
                <a:lnTo>
                  <a:pt x="2808732" y="204089"/>
                </a:lnTo>
                <a:cubicBezTo>
                  <a:pt x="2808732" y="300101"/>
                  <a:pt x="2730881" y="377952"/>
                  <a:pt x="2634869" y="377952"/>
                </a:cubicBezTo>
                <a:lnTo>
                  <a:pt x="0" y="377952"/>
                </a:lnTo>
                <a:lnTo>
                  <a:pt x="0" y="173863"/>
                </a:lnTo>
                <a:cubicBezTo>
                  <a:pt x="0" y="77851"/>
                  <a:pt x="77813" y="0"/>
                  <a:pt x="173799" y="0"/>
                </a:cubicBezTo>
                <a:close/>
              </a:path>
            </a:pathLst>
          </a:custGeom>
          <a:solidFill>
            <a:srgbClr val="F77A2D"/>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文本框 11">
            <a:extLst>
              <a:ext uri="{FF2B5EF4-FFF2-40B4-BE49-F238E27FC236}">
                <a16:creationId xmlns:a16="http://schemas.microsoft.com/office/drawing/2014/main" id="{AE7265D9-616B-4D21-983F-DEE5303DDE5B}"/>
              </a:ext>
            </a:extLst>
          </p:cNvPr>
          <p:cNvSpPr txBox="1"/>
          <p:nvPr/>
        </p:nvSpPr>
        <p:spPr>
          <a:xfrm>
            <a:off x="1044054" y="3568031"/>
            <a:ext cx="5092035" cy="2211631"/>
          </a:xfrm>
          <a:prstGeom prst="rect">
            <a:avLst/>
          </a:prstGeom>
          <a:noFill/>
        </p:spPr>
        <p:txBody>
          <a:bodyPr wrap="none" lIns="0" tIns="0" rIns="0" bIns="0">
            <a:spAutoFit/>
          </a:bodyPr>
          <a:lstStyle/>
          <a:p>
            <a:pPr>
              <a:lnSpc>
                <a:spcPts val="2879"/>
              </a:lnSpc>
              <a:tabLst>
                <a:tab pos="342891" algn="l"/>
                <a:tab pos="368291" algn="l"/>
                <a:tab pos="609585" algn="l"/>
                <a:tab pos="673083" algn="l"/>
                <a:tab pos="1054074" algn="l"/>
                <a:tab pos="1092173" algn="l"/>
                <a:tab pos="1193770" algn="l"/>
              </a:tabLst>
              <a:defRPr/>
            </a:pPr>
            <a:r>
              <a:rPr lang="en-US" altLang="zh-CN" sz="3600" b="1" dirty="0">
                <a:solidFill>
                  <a:srgbClr val="FFFFFF"/>
                </a:solidFill>
                <a:latin typeface="微软雅黑" panose="020B0503020204020204" pitchFamily="34" charset="-122"/>
              </a:rPr>
              <a:t>	</a:t>
            </a:r>
            <a:r>
              <a:rPr lang="en-US" altLang="zh-CN" sz="2800" i="1" dirty="0">
                <a:solidFill>
                  <a:srgbClr val="000000"/>
                </a:solidFill>
                <a:latin typeface="微软雅黑" panose="020B0503020204020204" pitchFamily="34" charset="-122"/>
              </a:rPr>
              <a:t>int fib </a:t>
            </a:r>
            <a:r>
              <a:rPr lang="en-US" altLang="zh-CN" sz="2400" dirty="0">
                <a:solidFill>
                  <a:srgbClr val="000000"/>
                </a:solidFill>
                <a:latin typeface="微软雅黑" panose="020B0503020204020204" pitchFamily="34" charset="-122"/>
              </a:rPr>
              <a:t>(int </a:t>
            </a:r>
            <a:r>
              <a:rPr lang="en-US" altLang="zh-CN" sz="2800" i="1" dirty="0">
                <a:solidFill>
                  <a:srgbClr val="000000"/>
                </a:solidFill>
                <a:latin typeface="微软雅黑" panose="020B0503020204020204" pitchFamily="34" charset="-122"/>
              </a:rPr>
              <a:t>n</a:t>
            </a:r>
            <a:r>
              <a:rPr lang="en-US" altLang="zh-CN" sz="2400" dirty="0">
                <a:solidFill>
                  <a:srgbClr val="000000"/>
                </a:solidFill>
                <a:latin typeface="微软雅黑" panose="020B0503020204020204" pitchFamily="34" charset="-122"/>
              </a:rPr>
              <a:t>){</a:t>
            </a:r>
          </a:p>
          <a:p>
            <a:pPr>
              <a:lnSpc>
                <a:spcPts val="2883"/>
              </a:lnSpc>
              <a:tabLst>
                <a:tab pos="342891" algn="l"/>
                <a:tab pos="368291" algn="l"/>
                <a:tab pos="609585" algn="l"/>
                <a:tab pos="673083" algn="l"/>
                <a:tab pos="1054074" algn="l"/>
                <a:tab pos="1092173" algn="l"/>
                <a:tab pos="1193770" algn="l"/>
              </a:tabLst>
              <a:defRPr/>
            </a:pPr>
            <a:r>
              <a:rPr lang="en-US" altLang="zh-CN" sz="2400" dirty="0">
                <a:solidFill>
                  <a:srgbClr val="000000"/>
                </a:solidFill>
                <a:latin typeface="微软雅黑" panose="020B0503020204020204" pitchFamily="34" charset="-122"/>
              </a:rPr>
              <a:t>			</a:t>
            </a:r>
            <a:r>
              <a:rPr lang="en-US" altLang="zh-CN" sz="2400" b="1" dirty="0">
                <a:solidFill>
                  <a:srgbClr val="996633"/>
                </a:solidFill>
                <a:latin typeface="微软雅黑" panose="020B0503020204020204" pitchFamily="34" charset="-122"/>
              </a:rPr>
              <a:t>if </a:t>
            </a:r>
            <a:r>
              <a:rPr lang="en-US" altLang="zh-CN" sz="2400" dirty="0">
                <a:solidFill>
                  <a:srgbClr val="000000"/>
                </a:solidFill>
                <a:latin typeface="微软雅黑" panose="020B0503020204020204" pitchFamily="34" charset="-122"/>
              </a:rPr>
              <a:t>((</a:t>
            </a:r>
            <a:r>
              <a:rPr lang="en-US" altLang="zh-CN" sz="2800" i="1" dirty="0">
                <a:solidFill>
                  <a:srgbClr val="000000"/>
                </a:solidFill>
                <a:latin typeface="微软雅黑" panose="020B0503020204020204" pitchFamily="34" charset="-122"/>
              </a:rPr>
              <a:t>n</a:t>
            </a:r>
            <a:r>
              <a:rPr lang="en-US" altLang="zh-CN" sz="2400" dirty="0">
                <a:solidFill>
                  <a:srgbClr val="000000"/>
                </a:solidFill>
                <a:latin typeface="微软雅黑" panose="020B0503020204020204" pitchFamily="34" charset="-122"/>
              </a:rPr>
              <a:t>==0) || (</a:t>
            </a:r>
            <a:r>
              <a:rPr lang="en-US" altLang="zh-CN" sz="2800" i="1" dirty="0">
                <a:solidFill>
                  <a:srgbClr val="000000"/>
                </a:solidFill>
                <a:latin typeface="微软雅黑" panose="020B0503020204020204" pitchFamily="34" charset="-122"/>
              </a:rPr>
              <a:t>n</a:t>
            </a:r>
            <a:r>
              <a:rPr lang="en-US" altLang="zh-CN" sz="2400" dirty="0">
                <a:solidFill>
                  <a:srgbClr val="000000"/>
                </a:solidFill>
                <a:latin typeface="微软雅黑" panose="020B0503020204020204" pitchFamily="34" charset="-122"/>
              </a:rPr>
              <a:t>==1))</a:t>
            </a:r>
          </a:p>
          <a:p>
            <a:pPr>
              <a:lnSpc>
                <a:spcPts val="2859"/>
              </a:lnSpc>
              <a:tabLst>
                <a:tab pos="342891" algn="l"/>
                <a:tab pos="368291" algn="l"/>
                <a:tab pos="609585" algn="l"/>
                <a:tab pos="673083" algn="l"/>
                <a:tab pos="1054074" algn="l"/>
                <a:tab pos="1092173" algn="l"/>
                <a:tab pos="1193770" algn="l"/>
              </a:tabLst>
              <a:defRPr/>
            </a:pPr>
            <a:r>
              <a:rPr lang="en-US" altLang="zh-CN" sz="2400" dirty="0">
                <a:solidFill>
                  <a:srgbClr val="000000"/>
                </a:solidFill>
                <a:latin typeface="微软雅黑" panose="020B0503020204020204" pitchFamily="34" charset="-122"/>
              </a:rPr>
              <a:t>						</a:t>
            </a:r>
            <a:r>
              <a:rPr lang="en-US" altLang="zh-CN" sz="2400" b="1" dirty="0">
                <a:solidFill>
                  <a:srgbClr val="996633"/>
                </a:solidFill>
                <a:latin typeface="微软雅黑" panose="020B0503020204020204" pitchFamily="34" charset="-122"/>
              </a:rPr>
              <a:t>return </a:t>
            </a:r>
            <a:r>
              <a:rPr lang="en-US" altLang="zh-CN" sz="2400" dirty="0">
                <a:solidFill>
                  <a:srgbClr val="000000"/>
                </a:solidFill>
                <a:latin typeface="微软雅黑" panose="020B0503020204020204" pitchFamily="34" charset="-122"/>
              </a:rPr>
              <a:t>1;</a:t>
            </a:r>
          </a:p>
          <a:p>
            <a:pPr>
              <a:lnSpc>
                <a:spcPts val="2880"/>
              </a:lnSpc>
              <a:tabLst>
                <a:tab pos="342891" algn="l"/>
                <a:tab pos="368291" algn="l"/>
                <a:tab pos="609585" algn="l"/>
                <a:tab pos="673083" algn="l"/>
                <a:tab pos="1054074" algn="l"/>
                <a:tab pos="1092173" algn="l"/>
                <a:tab pos="1193770" algn="l"/>
              </a:tabLst>
              <a:defRPr/>
            </a:pPr>
            <a:r>
              <a:rPr lang="en-US" altLang="zh-CN" sz="2400" dirty="0">
                <a:solidFill>
                  <a:srgbClr val="000000"/>
                </a:solidFill>
                <a:latin typeface="微软雅黑" panose="020B0503020204020204" pitchFamily="34" charset="-122"/>
              </a:rPr>
              <a:t>			</a:t>
            </a:r>
            <a:r>
              <a:rPr lang="en-US" altLang="zh-CN" sz="2400" b="1" dirty="0">
                <a:solidFill>
                  <a:srgbClr val="996633"/>
                </a:solidFill>
                <a:latin typeface="微软雅黑" panose="020B0503020204020204" pitchFamily="34" charset="-122"/>
              </a:rPr>
              <a:t>else</a:t>
            </a:r>
          </a:p>
          <a:p>
            <a:pPr>
              <a:lnSpc>
                <a:spcPts val="2904"/>
              </a:lnSpc>
              <a:tabLst>
                <a:tab pos="342891" algn="l"/>
                <a:tab pos="368291" algn="l"/>
                <a:tab pos="609585" algn="l"/>
                <a:tab pos="673083" algn="l"/>
                <a:tab pos="1054074" algn="l"/>
                <a:tab pos="1092173" algn="l"/>
                <a:tab pos="1193770" algn="l"/>
              </a:tabLst>
              <a:defRPr/>
            </a:pPr>
            <a:r>
              <a:rPr lang="en-US" altLang="zh-CN" sz="2400" b="1" dirty="0">
                <a:solidFill>
                  <a:srgbClr val="996633"/>
                </a:solidFill>
                <a:latin typeface="微软雅黑" panose="020B0503020204020204" pitchFamily="34" charset="-122"/>
              </a:rPr>
              <a:t>					return </a:t>
            </a:r>
            <a:r>
              <a:rPr lang="en-US" altLang="zh-CN" sz="2800" i="1" dirty="0">
                <a:solidFill>
                  <a:srgbClr val="000000"/>
                </a:solidFill>
                <a:latin typeface="微软雅黑" panose="020B0503020204020204" pitchFamily="34" charset="-122"/>
              </a:rPr>
              <a:t>fib</a:t>
            </a:r>
            <a:r>
              <a:rPr lang="en-US" altLang="zh-CN" sz="2400" dirty="0">
                <a:solidFill>
                  <a:srgbClr val="000000"/>
                </a:solidFill>
                <a:latin typeface="微软雅黑" panose="020B0503020204020204" pitchFamily="34" charset="-122"/>
              </a:rPr>
              <a:t>(</a:t>
            </a:r>
            <a:r>
              <a:rPr lang="en-US" altLang="zh-CN" sz="2800" i="1" dirty="0">
                <a:solidFill>
                  <a:srgbClr val="000000"/>
                </a:solidFill>
                <a:latin typeface="微软雅黑" panose="020B0503020204020204" pitchFamily="34" charset="-122"/>
              </a:rPr>
              <a:t>n</a:t>
            </a:r>
            <a:r>
              <a:rPr lang="en-US" altLang="zh-CN" sz="2400" dirty="0">
                <a:solidFill>
                  <a:srgbClr val="000000"/>
                </a:solidFill>
                <a:latin typeface="微软雅黑" panose="020B0503020204020204" pitchFamily="34" charset="-122"/>
              </a:rPr>
              <a:t>-1) + </a:t>
            </a:r>
            <a:r>
              <a:rPr lang="en-US" altLang="zh-CN" sz="2800" i="1" dirty="0">
                <a:solidFill>
                  <a:srgbClr val="000000"/>
                </a:solidFill>
                <a:latin typeface="微软雅黑" panose="020B0503020204020204" pitchFamily="34" charset="-122"/>
              </a:rPr>
              <a:t>fib </a:t>
            </a:r>
            <a:r>
              <a:rPr lang="en-US" altLang="zh-CN" sz="2400" dirty="0">
                <a:solidFill>
                  <a:srgbClr val="000000"/>
                </a:solidFill>
                <a:latin typeface="微软雅黑" panose="020B0503020204020204" pitchFamily="34" charset="-122"/>
              </a:rPr>
              <a:t>(</a:t>
            </a:r>
            <a:r>
              <a:rPr lang="en-US" altLang="zh-CN" sz="2800" i="1" dirty="0">
                <a:solidFill>
                  <a:srgbClr val="000000"/>
                </a:solidFill>
                <a:latin typeface="微软雅黑" panose="020B0503020204020204" pitchFamily="34" charset="-122"/>
              </a:rPr>
              <a:t>n</a:t>
            </a:r>
            <a:r>
              <a:rPr lang="en-US" altLang="zh-CN" sz="2400" dirty="0">
                <a:solidFill>
                  <a:srgbClr val="000000"/>
                </a:solidFill>
                <a:latin typeface="微软雅黑" panose="020B0503020204020204" pitchFamily="34" charset="-122"/>
              </a:rPr>
              <a:t>-2);</a:t>
            </a:r>
          </a:p>
          <a:p>
            <a:pPr>
              <a:lnSpc>
                <a:spcPts val="2859"/>
              </a:lnSpc>
              <a:tabLst>
                <a:tab pos="342891" algn="l"/>
                <a:tab pos="368291" algn="l"/>
                <a:tab pos="609585" algn="l"/>
                <a:tab pos="673083" algn="l"/>
                <a:tab pos="1054074" algn="l"/>
                <a:tab pos="1092173" algn="l"/>
                <a:tab pos="1193770" algn="l"/>
              </a:tabLst>
              <a:defRPr/>
            </a:pPr>
            <a:r>
              <a:rPr lang="en-US" altLang="zh-CN" sz="2400" dirty="0">
                <a:solidFill>
                  <a:srgbClr val="000000"/>
                </a:solidFill>
                <a:latin typeface="微软雅黑" panose="020B0503020204020204" pitchFamily="34" charset="-122"/>
              </a:rPr>
              <a:t>		}</a:t>
            </a:r>
            <a:endParaRPr lang="zh-CN" altLang="en-US" sz="2400" dirty="0">
              <a:solidFill>
                <a:srgbClr val="000000"/>
              </a:solidFill>
              <a:latin typeface="微软雅黑" panose="020B0503020204020204" pitchFamily="34" charset="-122"/>
            </a:endParaRPr>
          </a:p>
        </p:txBody>
      </p:sp>
      <p:sp>
        <p:nvSpPr>
          <p:cNvPr id="13" name="文本框 12">
            <a:extLst>
              <a:ext uri="{FF2B5EF4-FFF2-40B4-BE49-F238E27FC236}">
                <a16:creationId xmlns:a16="http://schemas.microsoft.com/office/drawing/2014/main" id="{BD52E81D-A6A2-47DC-AE15-197253A690AE}"/>
              </a:ext>
            </a:extLst>
          </p:cNvPr>
          <p:cNvSpPr txBox="1"/>
          <p:nvPr/>
        </p:nvSpPr>
        <p:spPr>
          <a:xfrm>
            <a:off x="1066218" y="3029695"/>
            <a:ext cx="1237518" cy="333425"/>
          </a:xfrm>
          <a:prstGeom prst="rect">
            <a:avLst/>
          </a:prstGeom>
          <a:noFill/>
        </p:spPr>
        <p:txBody>
          <a:bodyPr wrap="none" lIns="0" tIns="0" rIns="0" bIns="0">
            <a:spAutoFit/>
          </a:bodyPr>
          <a:lstStyle/>
          <a:p>
            <a:pPr>
              <a:lnSpc>
                <a:spcPts val="2627"/>
              </a:lnSpc>
              <a:defRPr/>
            </a:pPr>
            <a:r>
              <a:rPr lang="zh-CN" altLang="en-US" sz="2400" b="1" dirty="0">
                <a:solidFill>
                  <a:schemeClr val="bg1"/>
                </a:solidFill>
                <a:latin typeface="微软雅黑" panose="020B0503020204020204" pitchFamily="34" charset="-122"/>
              </a:rPr>
              <a:t>分治算法</a:t>
            </a:r>
          </a:p>
        </p:txBody>
      </p:sp>
      <p:graphicFrame>
        <p:nvGraphicFramePr>
          <p:cNvPr id="14" name="Object 12">
            <a:extLst>
              <a:ext uri="{FF2B5EF4-FFF2-40B4-BE49-F238E27FC236}">
                <a16:creationId xmlns:a16="http://schemas.microsoft.com/office/drawing/2014/main" id="{93261CDB-FE4D-455C-A56D-D8C626D4C892}"/>
              </a:ext>
            </a:extLst>
          </p:cNvPr>
          <p:cNvGraphicFramePr>
            <a:graphicFrameLocks noChangeAspect="1"/>
          </p:cNvGraphicFramePr>
          <p:nvPr>
            <p:extLst>
              <p:ext uri="{D42A27DB-BD31-4B8C-83A1-F6EECF244321}">
                <p14:modId xmlns:p14="http://schemas.microsoft.com/office/powerpoint/2010/main" val="441791439"/>
              </p:ext>
            </p:extLst>
          </p:nvPr>
        </p:nvGraphicFramePr>
        <p:xfrm>
          <a:off x="1619671" y="758033"/>
          <a:ext cx="5251277" cy="1734863"/>
        </p:xfrm>
        <a:graphic>
          <a:graphicData uri="http://schemas.openxmlformats.org/presentationml/2006/ole">
            <mc:AlternateContent xmlns:mc="http://schemas.openxmlformats.org/markup-compatibility/2006">
              <mc:Choice xmlns:v="urn:schemas-microsoft-com:vml" Requires="v">
                <p:oleObj name="公式" r:id="rId3" imgW="2159000" imgH="711200" progId="Equation.3">
                  <p:embed/>
                </p:oleObj>
              </mc:Choice>
              <mc:Fallback>
                <p:oleObj name="公式" r:id="rId3" imgW="2159000" imgH="711200" progId="Equation.3">
                  <p:embed/>
                  <p:pic>
                    <p:nvPicPr>
                      <p:cNvPr id="15372"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1" y="758033"/>
                        <a:ext cx="5251277" cy="1734863"/>
                      </a:xfrm>
                      <a:prstGeom prst="rect">
                        <a:avLst/>
                      </a:prstGeom>
                      <a:noFill/>
                    </p:spPr>
                  </p:pic>
                </p:oleObj>
              </mc:Fallback>
            </mc:AlternateContent>
          </a:graphicData>
        </a:graphic>
      </p:graphicFrame>
      <p:sp>
        <p:nvSpPr>
          <p:cNvPr id="15" name="文本框 14">
            <a:extLst>
              <a:ext uri="{FF2B5EF4-FFF2-40B4-BE49-F238E27FC236}">
                <a16:creationId xmlns:a16="http://schemas.microsoft.com/office/drawing/2014/main" id="{CA0B6BD7-109D-42DC-A5F1-DB97B1BEEC35}"/>
              </a:ext>
            </a:extLst>
          </p:cNvPr>
          <p:cNvSpPr txBox="1"/>
          <p:nvPr/>
        </p:nvSpPr>
        <p:spPr>
          <a:xfrm>
            <a:off x="487363" y="332656"/>
            <a:ext cx="4584526" cy="584775"/>
          </a:xfrm>
          <a:prstGeom prst="rect">
            <a:avLst/>
          </a:prstGeom>
          <a:noFill/>
        </p:spPr>
        <p:txBody>
          <a:bodyPr wrap="square">
            <a:spAutoFit/>
          </a:bodyPr>
          <a:lstStyle/>
          <a:p>
            <a:r>
              <a:rPr lang="zh-CN" altLang="en-US" sz="3200" b="1" dirty="0">
                <a:solidFill>
                  <a:schemeClr val="accent5">
                    <a:lumMod val="50000"/>
                  </a:schemeClr>
                </a:solidFill>
                <a:latin typeface="微软雅黑" panose="020B0503020204020204" pitchFamily="34" charset="-122"/>
              </a:rPr>
              <a:t>引子</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a:extLst>
              <a:ext uri="{FF2B5EF4-FFF2-40B4-BE49-F238E27FC236}">
                <a16:creationId xmlns:a16="http://schemas.microsoft.com/office/drawing/2014/main" id="{CF6989E7-84EF-4C8B-B639-174385BA574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F26EE9B-EBD3-4D19-B522-15408F90432C}" type="slidenum">
              <a:rPr kumimoji="0" lang="zh-CN" altLang="en-US" sz="1400" smtClean="0"/>
              <a:pPr>
                <a:spcBef>
                  <a:spcPct val="0"/>
                </a:spcBef>
                <a:buClrTx/>
                <a:buSzTx/>
                <a:buFontTx/>
                <a:buNone/>
              </a:pPr>
              <a:t>180</a:t>
            </a:fld>
            <a:endParaRPr kumimoji="0" lang="en-US" altLang="zh-CN" sz="1400"/>
          </a:p>
        </p:txBody>
      </p:sp>
      <p:sp>
        <p:nvSpPr>
          <p:cNvPr id="94211" name="Rectangle 2">
            <a:extLst>
              <a:ext uri="{FF2B5EF4-FFF2-40B4-BE49-F238E27FC236}">
                <a16:creationId xmlns:a16="http://schemas.microsoft.com/office/drawing/2014/main" id="{DA1B41C3-27CB-47C9-ADBC-0AF8BF5DC2B4}"/>
              </a:ext>
            </a:extLst>
          </p:cNvPr>
          <p:cNvSpPr>
            <a:spLocks noGrp="1" noChangeArrowheads="1"/>
          </p:cNvSpPr>
          <p:nvPr>
            <p:ph type="title" idx="4294967295"/>
          </p:nvPr>
        </p:nvSpPr>
        <p:spPr>
          <a:xfrm>
            <a:off x="539552" y="260648"/>
            <a:ext cx="7886700" cy="1325563"/>
          </a:xfrm>
        </p:spPr>
        <p:txBody>
          <a:bodyPr/>
          <a:lstStyle/>
          <a:p>
            <a:pPr eaLnBrk="1" hangingPunct="1"/>
            <a:r>
              <a:rPr lang="zh-CN" altLang="en-US" dirty="0"/>
              <a:t>线性空间的序列比对</a:t>
            </a:r>
          </a:p>
        </p:txBody>
      </p:sp>
      <p:sp>
        <p:nvSpPr>
          <p:cNvPr id="94212" name="Rectangle 3">
            <a:extLst>
              <a:ext uri="{FF2B5EF4-FFF2-40B4-BE49-F238E27FC236}">
                <a16:creationId xmlns:a16="http://schemas.microsoft.com/office/drawing/2014/main" id="{D481A502-E36B-4202-9060-31CC485E59FE}"/>
              </a:ext>
            </a:extLst>
          </p:cNvPr>
          <p:cNvSpPr>
            <a:spLocks noGrp="1" noChangeArrowheads="1"/>
          </p:cNvSpPr>
          <p:nvPr>
            <p:ph type="body" idx="4294967295"/>
          </p:nvPr>
        </p:nvSpPr>
        <p:spPr>
          <a:xfrm>
            <a:off x="539552" y="1586211"/>
            <a:ext cx="7886700" cy="4351338"/>
          </a:xfrm>
        </p:spPr>
        <p:txBody>
          <a:bodyPr/>
          <a:lstStyle/>
          <a:p>
            <a:pPr eaLnBrk="1" hangingPunct="1">
              <a:lnSpc>
                <a:spcPct val="150000"/>
              </a:lnSpc>
            </a:pPr>
            <a:r>
              <a:rPr lang="zh-CN" altLang="en-US" dirty="0"/>
              <a:t>定理.  </a:t>
            </a:r>
            <a:r>
              <a:rPr lang="zh-CN" altLang="en-US" dirty="0">
                <a:solidFill>
                  <a:schemeClr val="hlink"/>
                </a:solidFill>
              </a:rPr>
              <a:t>[</a:t>
            </a:r>
            <a:r>
              <a:rPr lang="en-US" altLang="zh-CN" dirty="0">
                <a:solidFill>
                  <a:schemeClr val="hlink"/>
                </a:solidFill>
              </a:rPr>
              <a:t>Hirschberg 1975] </a:t>
            </a:r>
            <a:r>
              <a:rPr lang="zh-CN" altLang="en-US" sz="2800" dirty="0"/>
              <a:t>最优序列比对算法可以在 </a:t>
            </a:r>
            <a:r>
              <a:rPr lang="en-US" altLang="zh-CN" sz="2800" dirty="0"/>
              <a:t>O(m + n) </a:t>
            </a:r>
            <a:r>
              <a:rPr lang="zh-CN" altLang="en-US" sz="2800" dirty="0"/>
              <a:t>空间，</a:t>
            </a:r>
            <a:r>
              <a:rPr lang="en-US" altLang="zh-CN" sz="2800" dirty="0"/>
              <a:t> O(</a:t>
            </a:r>
            <a:r>
              <a:rPr lang="en-US" altLang="zh-CN" sz="2800" dirty="0" err="1"/>
              <a:t>mn</a:t>
            </a:r>
            <a:r>
              <a:rPr lang="en-US" altLang="zh-CN" sz="2800" dirty="0"/>
              <a:t>)</a:t>
            </a:r>
            <a:r>
              <a:rPr lang="zh-CN" altLang="en-US" sz="2800" dirty="0"/>
              <a:t>时间复杂度内完成.</a:t>
            </a:r>
          </a:p>
          <a:p>
            <a:pPr lvl="1" eaLnBrk="1" hangingPunct="1">
              <a:lnSpc>
                <a:spcPct val="150000"/>
              </a:lnSpc>
            </a:pPr>
            <a:endParaRPr lang="zh-CN" altLang="en-US" dirty="0"/>
          </a:p>
          <a:p>
            <a:pPr lvl="1" eaLnBrk="1" hangingPunct="1">
              <a:lnSpc>
                <a:spcPct val="150000"/>
              </a:lnSpc>
            </a:pPr>
            <a:r>
              <a:rPr lang="zh-CN" altLang="en-US" sz="3200" dirty="0"/>
              <a:t>可以很聪明的把</a:t>
            </a:r>
            <a:r>
              <a:rPr lang="zh-CN" altLang="en-US" sz="3200" b="1" dirty="0"/>
              <a:t>动态规划</a:t>
            </a:r>
            <a:r>
              <a:rPr lang="zh-CN" altLang="en-US" sz="3200" dirty="0"/>
              <a:t>算法和</a:t>
            </a:r>
            <a:r>
              <a:rPr lang="zh-CN" altLang="en-US" sz="3200" b="1" dirty="0"/>
              <a:t>分治算法</a:t>
            </a:r>
            <a:r>
              <a:rPr lang="zh-CN" altLang="en-US" sz="3200" dirty="0"/>
              <a:t>结合起来</a:t>
            </a:r>
            <a:endParaRPr lang="en-US" altLang="zh-CN" sz="3200" dirty="0"/>
          </a:p>
          <a:p>
            <a:pPr eaLnBrk="1" hangingPunct="1">
              <a:lnSpc>
                <a:spcPct val="150000"/>
              </a:lnSpc>
            </a:pPr>
            <a:endParaRPr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a:extLst>
              <a:ext uri="{FF2B5EF4-FFF2-40B4-BE49-F238E27FC236}">
                <a16:creationId xmlns:a16="http://schemas.microsoft.com/office/drawing/2014/main" id="{CFD4118F-5685-4C62-B723-D34C662E084C}"/>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E9D0953-9F84-42A3-B981-61504C77C0D3}" type="slidenum">
              <a:rPr kumimoji="0" lang="zh-CN" altLang="en-US" sz="1400" smtClean="0"/>
              <a:pPr>
                <a:spcBef>
                  <a:spcPct val="0"/>
                </a:spcBef>
                <a:buClrTx/>
                <a:buSzTx/>
                <a:buFontTx/>
                <a:buNone/>
              </a:pPr>
              <a:t>181</a:t>
            </a:fld>
            <a:endParaRPr kumimoji="0" lang="en-US" altLang="zh-CN" sz="1400"/>
          </a:p>
        </p:txBody>
      </p:sp>
      <p:sp>
        <p:nvSpPr>
          <p:cNvPr id="95235" name="Rectangle 2">
            <a:extLst>
              <a:ext uri="{FF2B5EF4-FFF2-40B4-BE49-F238E27FC236}">
                <a16:creationId xmlns:a16="http://schemas.microsoft.com/office/drawing/2014/main" id="{E13C61C7-C6AD-4152-9702-B9351ADA42A6}"/>
              </a:ext>
            </a:extLst>
          </p:cNvPr>
          <p:cNvSpPr>
            <a:spLocks noGrp="1" noChangeArrowheads="1"/>
          </p:cNvSpPr>
          <p:nvPr>
            <p:ph type="title" idx="4294967295"/>
          </p:nvPr>
        </p:nvSpPr>
        <p:spPr>
          <a:xfrm>
            <a:off x="628650" y="105287"/>
            <a:ext cx="7886700" cy="1325563"/>
          </a:xfrm>
        </p:spPr>
        <p:txBody>
          <a:bodyPr/>
          <a:lstStyle/>
          <a:p>
            <a:pPr eaLnBrk="1" hangingPunct="1"/>
            <a:r>
              <a:rPr lang="zh-CN" altLang="en-US" dirty="0"/>
              <a:t>线性空间的序列比对</a:t>
            </a:r>
          </a:p>
        </p:txBody>
      </p:sp>
      <p:sp>
        <p:nvSpPr>
          <p:cNvPr id="95236" name="Rectangle 3">
            <a:extLst>
              <a:ext uri="{FF2B5EF4-FFF2-40B4-BE49-F238E27FC236}">
                <a16:creationId xmlns:a16="http://schemas.microsoft.com/office/drawing/2014/main" id="{F41CCAC2-DC86-4049-AAF3-454CB56008FF}"/>
              </a:ext>
            </a:extLst>
          </p:cNvPr>
          <p:cNvSpPr>
            <a:spLocks noGrp="1" noChangeArrowheads="1"/>
          </p:cNvSpPr>
          <p:nvPr>
            <p:ph type="body" idx="4294967295"/>
          </p:nvPr>
        </p:nvSpPr>
        <p:spPr>
          <a:xfrm>
            <a:off x="467544" y="1253331"/>
            <a:ext cx="7886700" cy="4351338"/>
          </a:xfrm>
        </p:spPr>
        <p:txBody>
          <a:bodyPr>
            <a:normAutofit/>
          </a:bodyPr>
          <a:lstStyle/>
          <a:p>
            <a:pPr eaLnBrk="1" hangingPunct="1">
              <a:lnSpc>
                <a:spcPct val="150000"/>
              </a:lnSpc>
            </a:pPr>
            <a:r>
              <a:rPr lang="zh-CN" altLang="en-US" sz="2800" dirty="0"/>
              <a:t>定义</a:t>
            </a:r>
            <a:r>
              <a:rPr lang="en-US" altLang="zh-CN" sz="2800" dirty="0"/>
              <a:t>f(</a:t>
            </a:r>
            <a:r>
              <a:rPr lang="en-US" altLang="zh-CN" sz="2800" dirty="0" err="1"/>
              <a:t>i,j</a:t>
            </a:r>
            <a:r>
              <a:rPr lang="en-US" altLang="zh-CN" sz="2800" dirty="0"/>
              <a:t>)</a:t>
            </a:r>
            <a:r>
              <a:rPr lang="zh-CN" altLang="en-US" sz="2800" dirty="0"/>
              <a:t>表示图</a:t>
            </a:r>
            <a:r>
              <a:rPr lang="en-US" altLang="zh-CN" sz="2800" dirty="0"/>
              <a:t>G</a:t>
            </a:r>
            <a:r>
              <a:rPr lang="en-US" altLang="zh-CN" sz="2000" dirty="0"/>
              <a:t>XY</a:t>
            </a:r>
            <a:r>
              <a:rPr lang="zh-CN" altLang="en-US" sz="2800" dirty="0"/>
              <a:t>中从(0,0)到(</a:t>
            </a:r>
            <a:r>
              <a:rPr lang="en-US" altLang="zh-CN" sz="2800" dirty="0" err="1"/>
              <a:t>i,j</a:t>
            </a:r>
            <a:r>
              <a:rPr lang="en-US" altLang="zh-CN" sz="2800" dirty="0"/>
              <a:t>)</a:t>
            </a:r>
            <a:r>
              <a:rPr lang="zh-CN" altLang="en-US" sz="2800" dirty="0"/>
              <a:t>的最短路径的长度，也就是</a:t>
            </a:r>
            <a:r>
              <a:rPr lang="en-US" altLang="zh-CN" sz="2800" dirty="0"/>
              <a:t>OPT(</a:t>
            </a:r>
            <a:r>
              <a:rPr lang="en-US" altLang="zh-CN" sz="2800" dirty="0" err="1"/>
              <a:t>i,j</a:t>
            </a:r>
            <a:r>
              <a:rPr lang="en-US" altLang="zh-CN" sz="2800" dirty="0"/>
              <a:t>).</a:t>
            </a:r>
          </a:p>
        </p:txBody>
      </p:sp>
      <p:pic>
        <p:nvPicPr>
          <p:cNvPr id="95237" name="Picture 109">
            <a:extLst>
              <a:ext uri="{FF2B5EF4-FFF2-40B4-BE49-F238E27FC236}">
                <a16:creationId xmlns:a16="http://schemas.microsoft.com/office/drawing/2014/main" id="{C75895B3-E727-4809-B2A4-B90186088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856" y="2603602"/>
            <a:ext cx="7139598" cy="3777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a:extLst>
              <a:ext uri="{FF2B5EF4-FFF2-40B4-BE49-F238E27FC236}">
                <a16:creationId xmlns:a16="http://schemas.microsoft.com/office/drawing/2014/main" id="{5E0B4926-25EF-43B6-9310-814F6DDE5BDE}"/>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4C15C1B-7E3B-4511-A7C7-C99C3DDF0474}" type="slidenum">
              <a:rPr kumimoji="0" lang="zh-CN" altLang="en-US" sz="1400" smtClean="0"/>
              <a:pPr>
                <a:spcBef>
                  <a:spcPct val="0"/>
                </a:spcBef>
                <a:buClrTx/>
                <a:buSzTx/>
                <a:buFontTx/>
                <a:buNone/>
              </a:pPr>
              <a:t>182</a:t>
            </a:fld>
            <a:endParaRPr kumimoji="0" lang="en-US" altLang="zh-CN" sz="1400"/>
          </a:p>
        </p:txBody>
      </p:sp>
      <p:sp>
        <p:nvSpPr>
          <p:cNvPr id="96259" name="Rectangle 2">
            <a:extLst>
              <a:ext uri="{FF2B5EF4-FFF2-40B4-BE49-F238E27FC236}">
                <a16:creationId xmlns:a16="http://schemas.microsoft.com/office/drawing/2014/main" id="{E2ABFA36-2697-42A6-9EE4-EB787B458156}"/>
              </a:ext>
            </a:extLst>
          </p:cNvPr>
          <p:cNvSpPr>
            <a:spLocks noGrp="1" noChangeArrowheads="1"/>
          </p:cNvSpPr>
          <p:nvPr>
            <p:ph type="title" idx="4294967295"/>
          </p:nvPr>
        </p:nvSpPr>
        <p:spPr>
          <a:xfrm>
            <a:off x="539552" y="136525"/>
            <a:ext cx="7886700" cy="1325563"/>
          </a:xfrm>
        </p:spPr>
        <p:txBody>
          <a:bodyPr/>
          <a:lstStyle/>
          <a:p>
            <a:pPr eaLnBrk="1" hangingPunct="1"/>
            <a:r>
              <a:rPr lang="zh-CN" altLang="en-US" dirty="0"/>
              <a:t>线性空间的序列比对</a:t>
            </a:r>
          </a:p>
        </p:txBody>
      </p:sp>
      <p:sp>
        <p:nvSpPr>
          <p:cNvPr id="96260" name="Rectangle 3">
            <a:extLst>
              <a:ext uri="{FF2B5EF4-FFF2-40B4-BE49-F238E27FC236}">
                <a16:creationId xmlns:a16="http://schemas.microsoft.com/office/drawing/2014/main" id="{DB674941-605B-43FF-9CD2-0A9EEBE5F8E0}"/>
              </a:ext>
            </a:extLst>
          </p:cNvPr>
          <p:cNvSpPr>
            <a:spLocks noGrp="1" noChangeArrowheads="1"/>
          </p:cNvSpPr>
          <p:nvPr>
            <p:ph type="body" idx="4294967295"/>
          </p:nvPr>
        </p:nvSpPr>
        <p:spPr>
          <a:xfrm>
            <a:off x="458010" y="1253331"/>
            <a:ext cx="7886700" cy="4351338"/>
          </a:xfrm>
        </p:spPr>
        <p:txBody>
          <a:bodyPr>
            <a:normAutofit/>
          </a:bodyPr>
          <a:lstStyle/>
          <a:p>
            <a:pPr eaLnBrk="1" hangingPunct="1">
              <a:lnSpc>
                <a:spcPct val="150000"/>
              </a:lnSpc>
            </a:pPr>
            <a:r>
              <a:rPr lang="zh-CN" altLang="en-US" sz="2800" dirty="0"/>
              <a:t>对于图</a:t>
            </a:r>
            <a:r>
              <a:rPr lang="en-US" altLang="zh-CN" sz="2800" dirty="0"/>
              <a:t>G</a:t>
            </a:r>
            <a:r>
              <a:rPr lang="en-US" altLang="zh-CN" sz="2000" dirty="0"/>
              <a:t>XY , </a:t>
            </a:r>
            <a:r>
              <a:rPr lang="zh-CN" altLang="en-US" sz="2800" dirty="0"/>
              <a:t>设 </a:t>
            </a:r>
            <a:r>
              <a:rPr lang="en-US" altLang="zh-CN" sz="2800" dirty="0"/>
              <a:t>f(</a:t>
            </a:r>
            <a:r>
              <a:rPr lang="en-US" altLang="zh-CN" sz="2800" dirty="0" err="1"/>
              <a:t>i</a:t>
            </a:r>
            <a:r>
              <a:rPr lang="en-US" altLang="zh-CN" sz="2800" dirty="0"/>
              <a:t>, j) </a:t>
            </a:r>
            <a:r>
              <a:rPr lang="zh-CN" altLang="en-US" sz="2800" dirty="0"/>
              <a:t>是从 (0,0) 到</a:t>
            </a:r>
            <a:r>
              <a:rPr lang="en-US" altLang="zh-CN" sz="2800" dirty="0"/>
              <a:t>(</a:t>
            </a:r>
            <a:r>
              <a:rPr lang="en-US" altLang="zh-CN" sz="2800" dirty="0" err="1"/>
              <a:t>i</a:t>
            </a:r>
            <a:r>
              <a:rPr lang="en-US" altLang="zh-CN" sz="2800" dirty="0"/>
              <a:t>, j)</a:t>
            </a:r>
            <a:r>
              <a:rPr lang="zh-CN" altLang="en-US" sz="2800" dirty="0"/>
              <a:t>的最短路径，对于任何的</a:t>
            </a:r>
            <a:r>
              <a:rPr lang="en-US" altLang="zh-CN" sz="2800" dirty="0"/>
              <a:t>j ，</a:t>
            </a:r>
            <a:r>
              <a:rPr lang="zh-CN" altLang="en-US" sz="2800" dirty="0"/>
              <a:t>可以在</a:t>
            </a:r>
            <a:r>
              <a:rPr lang="en-US" altLang="zh-CN" sz="2800" dirty="0"/>
              <a:t>O(</a:t>
            </a:r>
            <a:r>
              <a:rPr lang="en-US" altLang="zh-CN" sz="2800" dirty="0" err="1"/>
              <a:t>mn</a:t>
            </a:r>
            <a:r>
              <a:rPr lang="en-US" altLang="zh-CN" sz="2800" dirty="0"/>
              <a:t>) </a:t>
            </a:r>
            <a:r>
              <a:rPr lang="zh-CN" altLang="en-US" sz="2800" dirty="0"/>
              <a:t>时间和</a:t>
            </a:r>
            <a:r>
              <a:rPr lang="en-US" altLang="zh-CN" sz="2800" dirty="0"/>
              <a:t>O(m + n)</a:t>
            </a:r>
            <a:r>
              <a:rPr lang="zh-CN" altLang="en-US" sz="2800" dirty="0"/>
              <a:t>空间代价内计算</a:t>
            </a:r>
            <a:r>
              <a:rPr lang="en-US" altLang="zh-CN" sz="2800" dirty="0"/>
              <a:t>f (</a:t>
            </a:r>
            <a:r>
              <a:rPr lang="en-US" altLang="zh-CN" sz="2800" dirty="0">
                <a:latin typeface="Comic Sans MS" panose="030F0702030302020204" pitchFamily="66" charset="0"/>
              </a:rPr>
              <a:t>•</a:t>
            </a:r>
            <a:r>
              <a:rPr lang="en-US" altLang="zh-CN" sz="2800" dirty="0"/>
              <a:t>, j) 。</a:t>
            </a:r>
            <a:endParaRPr lang="zh-CN" altLang="en-US" sz="2800" dirty="0"/>
          </a:p>
          <a:p>
            <a:pPr eaLnBrk="1" hangingPunct="1">
              <a:lnSpc>
                <a:spcPct val="150000"/>
              </a:lnSpc>
            </a:pPr>
            <a:endParaRPr lang="zh-CN" altLang="en-US" sz="2800" dirty="0"/>
          </a:p>
        </p:txBody>
      </p:sp>
      <p:pic>
        <p:nvPicPr>
          <p:cNvPr id="96261" name="Picture 4">
            <a:extLst>
              <a:ext uri="{FF2B5EF4-FFF2-40B4-BE49-F238E27FC236}">
                <a16:creationId xmlns:a16="http://schemas.microsoft.com/office/drawing/2014/main" id="{BD1579E6-6C1C-4B96-BAA1-1DFC32FC2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367087"/>
            <a:ext cx="5486400" cy="335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a:extLst>
              <a:ext uri="{FF2B5EF4-FFF2-40B4-BE49-F238E27FC236}">
                <a16:creationId xmlns:a16="http://schemas.microsoft.com/office/drawing/2014/main" id="{3FE59920-CECC-4533-9BDC-E964C9B2EED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4C95DF8-192C-45C9-AC64-60BC8059B10F}" type="slidenum">
              <a:rPr kumimoji="0" lang="zh-CN" altLang="en-US" sz="1400" smtClean="0"/>
              <a:pPr>
                <a:spcBef>
                  <a:spcPct val="0"/>
                </a:spcBef>
                <a:buClrTx/>
                <a:buSzTx/>
                <a:buFontTx/>
                <a:buNone/>
              </a:pPr>
              <a:t>183</a:t>
            </a:fld>
            <a:endParaRPr kumimoji="0" lang="en-US" altLang="zh-CN" sz="1400"/>
          </a:p>
        </p:txBody>
      </p:sp>
      <p:sp>
        <p:nvSpPr>
          <p:cNvPr id="97283" name="Rectangle 2">
            <a:extLst>
              <a:ext uri="{FF2B5EF4-FFF2-40B4-BE49-F238E27FC236}">
                <a16:creationId xmlns:a16="http://schemas.microsoft.com/office/drawing/2014/main" id="{F6FDF7DB-2023-4D47-A9BC-9D7DA727117A}"/>
              </a:ext>
            </a:extLst>
          </p:cNvPr>
          <p:cNvSpPr>
            <a:spLocks noGrp="1" noChangeArrowheads="1"/>
          </p:cNvSpPr>
          <p:nvPr>
            <p:ph type="title" idx="4294967295"/>
          </p:nvPr>
        </p:nvSpPr>
        <p:spPr>
          <a:xfrm>
            <a:off x="539552" y="177006"/>
            <a:ext cx="7886700" cy="1325563"/>
          </a:xfrm>
        </p:spPr>
        <p:txBody>
          <a:bodyPr/>
          <a:lstStyle/>
          <a:p>
            <a:pPr eaLnBrk="1" hangingPunct="1"/>
            <a:r>
              <a:rPr lang="zh-CN" altLang="en-US" dirty="0"/>
              <a:t>线性空间的序列比对</a:t>
            </a:r>
          </a:p>
        </p:txBody>
      </p:sp>
      <p:sp>
        <p:nvSpPr>
          <p:cNvPr id="97284" name="Rectangle 3">
            <a:extLst>
              <a:ext uri="{FF2B5EF4-FFF2-40B4-BE49-F238E27FC236}">
                <a16:creationId xmlns:a16="http://schemas.microsoft.com/office/drawing/2014/main" id="{B693A87B-5AA9-45A1-84D8-ECE0D5A813B3}"/>
              </a:ext>
            </a:extLst>
          </p:cNvPr>
          <p:cNvSpPr>
            <a:spLocks noGrp="1" noChangeArrowheads="1"/>
          </p:cNvSpPr>
          <p:nvPr>
            <p:ph type="body" idx="4294967295"/>
          </p:nvPr>
        </p:nvSpPr>
        <p:spPr>
          <a:xfrm>
            <a:off x="628650" y="1253331"/>
            <a:ext cx="7886700" cy="4351338"/>
          </a:xfrm>
        </p:spPr>
        <p:txBody>
          <a:bodyPr>
            <a:normAutofit/>
          </a:bodyPr>
          <a:lstStyle/>
          <a:p>
            <a:pPr eaLnBrk="1" hangingPunct="1">
              <a:lnSpc>
                <a:spcPct val="150000"/>
              </a:lnSpc>
            </a:pPr>
            <a:r>
              <a:rPr lang="zh-CN" altLang="en-US" sz="2800" dirty="0"/>
              <a:t>动态规划的</a:t>
            </a:r>
            <a:r>
              <a:rPr lang="zh-CN" altLang="en-US" sz="2800" dirty="0">
                <a:solidFill>
                  <a:schemeClr val="hlink"/>
                </a:solidFill>
              </a:rPr>
              <a:t>逆向</a:t>
            </a:r>
            <a:r>
              <a:rPr lang="zh-CN" altLang="en-US" sz="2800" dirty="0"/>
              <a:t>公式</a:t>
            </a:r>
          </a:p>
          <a:p>
            <a:pPr eaLnBrk="1" hangingPunct="1">
              <a:lnSpc>
                <a:spcPct val="150000"/>
              </a:lnSpc>
              <a:buFont typeface="Wingdings" panose="05000000000000000000" pitchFamily="2" charset="2"/>
              <a:buChar char="Ø"/>
            </a:pPr>
            <a:r>
              <a:rPr lang="zh-CN" altLang="en-US" sz="2800" dirty="0"/>
              <a:t>定义</a:t>
            </a:r>
            <a:r>
              <a:rPr lang="en-US" altLang="zh-CN" sz="2800" dirty="0"/>
              <a:t>g(</a:t>
            </a:r>
            <a:r>
              <a:rPr lang="en-US" altLang="zh-CN" sz="2800" dirty="0" err="1"/>
              <a:t>i,j</a:t>
            </a:r>
            <a:r>
              <a:rPr lang="en-US" altLang="zh-CN" sz="2800" dirty="0"/>
              <a:t>)</a:t>
            </a:r>
            <a:r>
              <a:rPr lang="zh-CN" altLang="en-US" sz="2800" dirty="0"/>
              <a:t>是在</a:t>
            </a:r>
            <a:r>
              <a:rPr lang="en-US" altLang="zh-CN" sz="2800" dirty="0"/>
              <a:t>G</a:t>
            </a:r>
            <a:r>
              <a:rPr lang="en-US" altLang="zh-CN" sz="2000" dirty="0"/>
              <a:t>XY</a:t>
            </a:r>
            <a:r>
              <a:rPr lang="zh-CN" altLang="en-US" sz="2800" dirty="0"/>
              <a:t>中从(</a:t>
            </a:r>
            <a:r>
              <a:rPr lang="en-US" altLang="zh-CN" sz="2800" dirty="0" err="1"/>
              <a:t>i,j</a:t>
            </a:r>
            <a:r>
              <a:rPr lang="en-US" altLang="zh-CN" sz="2800" dirty="0"/>
              <a:t>)</a:t>
            </a:r>
            <a:r>
              <a:rPr lang="zh-CN" altLang="en-US" sz="2800" dirty="0"/>
              <a:t>到(</a:t>
            </a:r>
            <a:r>
              <a:rPr lang="en-US" altLang="zh-CN" sz="2800" dirty="0" err="1"/>
              <a:t>m,n</a:t>
            </a:r>
            <a:r>
              <a:rPr lang="en-US" altLang="zh-CN" sz="2800" dirty="0"/>
              <a:t>)</a:t>
            </a:r>
            <a:r>
              <a:rPr lang="zh-CN" altLang="en-US" sz="2800" dirty="0"/>
              <a:t>最短路径的长度。</a:t>
            </a:r>
            <a:endParaRPr lang="en-US" altLang="zh-CN" sz="2800" dirty="0"/>
          </a:p>
          <a:p>
            <a:pPr eaLnBrk="1" hangingPunct="1">
              <a:lnSpc>
                <a:spcPct val="150000"/>
              </a:lnSpc>
              <a:buFont typeface="Wingdings" panose="05000000000000000000" pitchFamily="2" charset="2"/>
              <a:buChar char="Ø"/>
            </a:pPr>
            <a:r>
              <a:rPr lang="zh-CN" altLang="en-US" sz="2800" dirty="0"/>
              <a:t>按相反的次序来建立它：我们从 </a:t>
            </a:r>
            <a:r>
              <a:rPr lang="en-US" altLang="zh-CN" sz="2800" dirty="0"/>
              <a:t>g(m, n)=0 </a:t>
            </a:r>
            <a:r>
              <a:rPr lang="zh-CN" altLang="en-US" sz="2800" dirty="0"/>
              <a:t>开始，并且我们想要的答案是 </a:t>
            </a:r>
            <a:r>
              <a:rPr lang="en-US" altLang="zh-CN" sz="2800" dirty="0"/>
              <a:t>g(0, 0). </a:t>
            </a:r>
            <a:endParaRPr lang="zh-CN" altLang="en-US" sz="2800" dirty="0"/>
          </a:p>
          <a:p>
            <a:pPr eaLnBrk="1" hangingPunct="1">
              <a:lnSpc>
                <a:spcPct val="150000"/>
              </a:lnSpc>
            </a:pPr>
            <a:r>
              <a:rPr lang="zh-CN" altLang="en-US" sz="2800" dirty="0"/>
              <a:t>关于</a:t>
            </a:r>
            <a:r>
              <a:rPr lang="en-US" altLang="zh-CN" sz="2800" dirty="0"/>
              <a:t>g</a:t>
            </a:r>
            <a:r>
              <a:rPr lang="zh-CN" altLang="en-US" sz="2800" dirty="0"/>
              <a:t>有下面的递推式：</a:t>
            </a:r>
          </a:p>
          <a:p>
            <a:pPr eaLnBrk="1" hangingPunct="1">
              <a:lnSpc>
                <a:spcPct val="150000"/>
              </a:lnSpc>
            </a:pPr>
            <a:r>
              <a:rPr lang="zh-CN" altLang="en-US" sz="2800" dirty="0"/>
              <a:t>定理6.18 对于</a:t>
            </a:r>
            <a:r>
              <a:rPr lang="en-US" altLang="zh-CN" sz="2800" dirty="0" err="1"/>
              <a:t>i</a:t>
            </a:r>
            <a:r>
              <a:rPr lang="en-US" altLang="zh-CN" sz="2800" dirty="0"/>
              <a:t>&lt;m</a:t>
            </a:r>
            <a:r>
              <a:rPr lang="zh-CN" altLang="en-US" sz="2800" dirty="0"/>
              <a:t>与</a:t>
            </a:r>
            <a:r>
              <a:rPr lang="en-US" altLang="zh-CN" sz="2800" dirty="0"/>
              <a:t>j&lt;n,</a:t>
            </a:r>
            <a:r>
              <a:rPr lang="zh-CN" altLang="en-US" sz="2800" dirty="0"/>
              <a:t>我们有 </a:t>
            </a:r>
          </a:p>
        </p:txBody>
      </p:sp>
      <p:graphicFrame>
        <p:nvGraphicFramePr>
          <p:cNvPr id="97285" name="Object 4">
            <a:extLst>
              <a:ext uri="{FF2B5EF4-FFF2-40B4-BE49-F238E27FC236}">
                <a16:creationId xmlns:a16="http://schemas.microsoft.com/office/drawing/2014/main" id="{C0FB8950-3C56-4669-A856-8F8BA306650F}"/>
              </a:ext>
            </a:extLst>
          </p:cNvPr>
          <p:cNvGraphicFramePr>
            <a:graphicFrameLocks noChangeAspect="1"/>
          </p:cNvGraphicFramePr>
          <p:nvPr>
            <p:extLst>
              <p:ext uri="{D42A27DB-BD31-4B8C-83A1-F6EECF244321}">
                <p14:modId xmlns:p14="http://schemas.microsoft.com/office/powerpoint/2010/main" val="4019855185"/>
              </p:ext>
            </p:extLst>
          </p:nvPr>
        </p:nvGraphicFramePr>
        <p:xfrm>
          <a:off x="755576" y="5756437"/>
          <a:ext cx="8253487" cy="540159"/>
        </p:xfrm>
        <a:graphic>
          <a:graphicData uri="http://schemas.openxmlformats.org/presentationml/2006/ole">
            <mc:AlternateContent xmlns:mc="http://schemas.openxmlformats.org/markup-compatibility/2006">
              <mc:Choice xmlns:v="urn:schemas-microsoft-com:vml" Requires="v">
                <p:oleObj name="Equation" r:id="rId2" imgW="3886200" imgH="254000" progId="Equation.3">
                  <p:embed/>
                </p:oleObj>
              </mc:Choice>
              <mc:Fallback>
                <p:oleObj name="Equation" r:id="rId2" imgW="3886200" imgH="254000" progId="Equation.3">
                  <p:embed/>
                  <p:pic>
                    <p:nvPicPr>
                      <p:cNvPr id="97285" name="Object 4">
                        <a:extLst>
                          <a:ext uri="{FF2B5EF4-FFF2-40B4-BE49-F238E27FC236}">
                            <a16:creationId xmlns:a16="http://schemas.microsoft.com/office/drawing/2014/main" id="{C0FB8950-3C56-4669-A856-8F8BA3066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756437"/>
                        <a:ext cx="8253487" cy="540159"/>
                      </a:xfrm>
                      <a:prstGeom prst="rect">
                        <a:avLst/>
                      </a:prstGeom>
                      <a:noFill/>
                      <a:ln>
                        <a:noFill/>
                      </a:ln>
                      <a:effectLst/>
                    </p:spPr>
                  </p:pic>
                </p:oleObj>
              </mc:Fallback>
            </mc:AlternateContent>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a:extLst>
              <a:ext uri="{FF2B5EF4-FFF2-40B4-BE49-F238E27FC236}">
                <a16:creationId xmlns:a16="http://schemas.microsoft.com/office/drawing/2014/main" id="{A5CC28F4-B5FE-43D5-B91D-A306B912DE6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172A856-BFF2-4260-998E-E265D713382B}" type="slidenum">
              <a:rPr kumimoji="0" lang="zh-CN" altLang="en-US" sz="1400" smtClean="0"/>
              <a:pPr>
                <a:spcBef>
                  <a:spcPct val="0"/>
                </a:spcBef>
                <a:buClrTx/>
                <a:buSzTx/>
                <a:buFontTx/>
                <a:buNone/>
              </a:pPr>
              <a:t>184</a:t>
            </a:fld>
            <a:endParaRPr kumimoji="0" lang="en-US" altLang="zh-CN" sz="1400"/>
          </a:p>
        </p:txBody>
      </p:sp>
      <p:sp>
        <p:nvSpPr>
          <p:cNvPr id="98307" name="Rectangle 2">
            <a:extLst>
              <a:ext uri="{FF2B5EF4-FFF2-40B4-BE49-F238E27FC236}">
                <a16:creationId xmlns:a16="http://schemas.microsoft.com/office/drawing/2014/main" id="{6A1F2AD8-9F27-49F3-954D-55CCD2AD4BBF}"/>
              </a:ext>
            </a:extLst>
          </p:cNvPr>
          <p:cNvSpPr>
            <a:spLocks noGrp="1" noChangeArrowheads="1"/>
          </p:cNvSpPr>
          <p:nvPr>
            <p:ph type="title" idx="4294967295"/>
          </p:nvPr>
        </p:nvSpPr>
        <p:spPr>
          <a:xfrm>
            <a:off x="628650" y="0"/>
            <a:ext cx="7886700" cy="1325563"/>
          </a:xfrm>
        </p:spPr>
        <p:txBody>
          <a:bodyPr/>
          <a:lstStyle/>
          <a:p>
            <a:pPr eaLnBrk="1" hangingPunct="1"/>
            <a:r>
              <a:rPr lang="zh-CN" altLang="en-US" dirty="0"/>
              <a:t>线性空间的序列比对</a:t>
            </a:r>
          </a:p>
        </p:txBody>
      </p:sp>
      <p:sp>
        <p:nvSpPr>
          <p:cNvPr id="98308" name="Rectangle 3">
            <a:extLst>
              <a:ext uri="{FF2B5EF4-FFF2-40B4-BE49-F238E27FC236}">
                <a16:creationId xmlns:a16="http://schemas.microsoft.com/office/drawing/2014/main" id="{83485D51-DD0C-4C1F-88B2-F0804EC5BD17}"/>
              </a:ext>
            </a:extLst>
          </p:cNvPr>
          <p:cNvSpPr>
            <a:spLocks noGrp="1" noChangeArrowheads="1"/>
          </p:cNvSpPr>
          <p:nvPr>
            <p:ph type="body" idx="4294967295"/>
          </p:nvPr>
        </p:nvSpPr>
        <p:spPr>
          <a:xfrm>
            <a:off x="218661" y="1052736"/>
            <a:ext cx="7886700" cy="4351338"/>
          </a:xfrm>
        </p:spPr>
        <p:txBody>
          <a:bodyPr/>
          <a:lstStyle/>
          <a:p>
            <a:pPr lvl="1" eaLnBrk="1" hangingPunct="1">
              <a:lnSpc>
                <a:spcPct val="150000"/>
              </a:lnSpc>
            </a:pPr>
            <a:r>
              <a:rPr lang="zh-CN" altLang="en-US" sz="2400" dirty="0"/>
              <a:t>设</a:t>
            </a:r>
            <a:r>
              <a:rPr lang="en-US" altLang="zh-CN" sz="2400" dirty="0"/>
              <a:t> g(</a:t>
            </a:r>
            <a:r>
              <a:rPr lang="en-US" altLang="zh-CN" sz="2400" dirty="0" err="1"/>
              <a:t>i</a:t>
            </a:r>
            <a:r>
              <a:rPr lang="en-US" altLang="zh-CN" sz="2400" dirty="0"/>
              <a:t>, j)</a:t>
            </a:r>
            <a:r>
              <a:rPr lang="zh-CN" altLang="en-US" sz="2400" dirty="0"/>
              <a:t>是从</a:t>
            </a:r>
            <a:r>
              <a:rPr lang="en-US" altLang="zh-CN" sz="2400" dirty="0"/>
              <a:t>(</a:t>
            </a:r>
            <a:r>
              <a:rPr lang="en-US" altLang="zh-CN" sz="2400" dirty="0" err="1"/>
              <a:t>i</a:t>
            </a:r>
            <a:r>
              <a:rPr lang="en-US" altLang="zh-CN" sz="2400" dirty="0"/>
              <a:t>, j) </a:t>
            </a:r>
            <a:r>
              <a:rPr lang="zh-CN" altLang="en-US" sz="2400" dirty="0"/>
              <a:t>到(</a:t>
            </a:r>
            <a:r>
              <a:rPr lang="en-US" altLang="zh-CN" sz="2400" dirty="0"/>
              <a:t>m, n)</a:t>
            </a:r>
            <a:r>
              <a:rPr lang="zh-CN" altLang="en-US" sz="2400" dirty="0"/>
              <a:t>的最短路径.</a:t>
            </a:r>
          </a:p>
          <a:p>
            <a:pPr lvl="1" eaLnBrk="1" hangingPunct="1">
              <a:lnSpc>
                <a:spcPct val="150000"/>
              </a:lnSpc>
            </a:pPr>
            <a:r>
              <a:rPr lang="zh-CN" altLang="en-US" sz="2400" dirty="0"/>
              <a:t>可以把边的方向反转，把</a:t>
            </a:r>
            <a:r>
              <a:rPr lang="en-US" altLang="zh-CN" sz="2400" dirty="0"/>
              <a:t>(m, n)</a:t>
            </a:r>
            <a:r>
              <a:rPr lang="zh-CN" altLang="en-US" sz="2400" dirty="0"/>
              <a:t> 看成</a:t>
            </a:r>
            <a:r>
              <a:rPr lang="zh-CN" altLang="en-US" sz="2400" dirty="0">
                <a:latin typeface="Comic Sans MS" panose="030F0702030302020204" pitchFamily="66" charset="0"/>
              </a:rPr>
              <a:t>“</a:t>
            </a:r>
            <a:r>
              <a:rPr lang="en-US" altLang="zh-CN" sz="2400" dirty="0"/>
              <a:t>(0, 0) </a:t>
            </a:r>
            <a:r>
              <a:rPr lang="zh-CN" altLang="en-US" sz="2400" dirty="0">
                <a:latin typeface="Comic Sans MS" panose="030F0702030302020204" pitchFamily="66" charset="0"/>
              </a:rPr>
              <a:t>”</a:t>
            </a:r>
            <a:r>
              <a:rPr lang="en-US" altLang="zh-CN" sz="2400" dirty="0"/>
              <a:t>,</a:t>
            </a:r>
            <a:r>
              <a:rPr lang="zh-CN" altLang="en-US" sz="2400" dirty="0"/>
              <a:t>采用类似的计算方法</a:t>
            </a:r>
          </a:p>
          <a:p>
            <a:pPr eaLnBrk="1" hangingPunct="1">
              <a:lnSpc>
                <a:spcPct val="150000"/>
              </a:lnSpc>
            </a:pPr>
            <a:endParaRPr lang="zh-CN" altLang="en-US" sz="2400" dirty="0"/>
          </a:p>
        </p:txBody>
      </p:sp>
      <p:pic>
        <p:nvPicPr>
          <p:cNvPr id="98309" name="Picture 4">
            <a:extLst>
              <a:ext uri="{FF2B5EF4-FFF2-40B4-BE49-F238E27FC236}">
                <a16:creationId xmlns:a16="http://schemas.microsoft.com/office/drawing/2014/main" id="{03DD916D-B5C5-44E4-A9DE-7FCDBFEDA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59517"/>
            <a:ext cx="63912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a:extLst>
              <a:ext uri="{FF2B5EF4-FFF2-40B4-BE49-F238E27FC236}">
                <a16:creationId xmlns:a16="http://schemas.microsoft.com/office/drawing/2014/main" id="{CDAB5636-1301-4DBB-BAFB-AF1B05004D5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490EE14-D48A-492A-A902-27D9918DEF0F}" type="slidenum">
              <a:rPr kumimoji="0" lang="zh-CN" altLang="en-US" sz="1400" smtClean="0"/>
              <a:pPr>
                <a:spcBef>
                  <a:spcPct val="0"/>
                </a:spcBef>
                <a:buClrTx/>
                <a:buSzTx/>
                <a:buFontTx/>
                <a:buNone/>
              </a:pPr>
              <a:t>185</a:t>
            </a:fld>
            <a:endParaRPr kumimoji="0" lang="en-US" altLang="zh-CN" sz="1400"/>
          </a:p>
        </p:txBody>
      </p:sp>
      <p:sp>
        <p:nvSpPr>
          <p:cNvPr id="99331" name="Rectangle 2">
            <a:extLst>
              <a:ext uri="{FF2B5EF4-FFF2-40B4-BE49-F238E27FC236}">
                <a16:creationId xmlns:a16="http://schemas.microsoft.com/office/drawing/2014/main" id="{FECE50F7-3E2A-4917-ADFD-4370E22BD71B}"/>
              </a:ext>
            </a:extLst>
          </p:cNvPr>
          <p:cNvSpPr>
            <a:spLocks noGrp="1" noChangeArrowheads="1"/>
          </p:cNvSpPr>
          <p:nvPr>
            <p:ph type="title" idx="4294967295"/>
          </p:nvPr>
        </p:nvSpPr>
        <p:spPr>
          <a:xfrm>
            <a:off x="539552" y="0"/>
            <a:ext cx="7886700" cy="1325563"/>
          </a:xfrm>
        </p:spPr>
        <p:txBody>
          <a:bodyPr/>
          <a:lstStyle/>
          <a:p>
            <a:pPr eaLnBrk="1" hangingPunct="1"/>
            <a:r>
              <a:rPr lang="zh-CN" altLang="en-US" dirty="0"/>
              <a:t>线性空间的序列比对</a:t>
            </a:r>
          </a:p>
        </p:txBody>
      </p:sp>
      <p:sp>
        <p:nvSpPr>
          <p:cNvPr id="99332" name="Rectangle 3">
            <a:extLst>
              <a:ext uri="{FF2B5EF4-FFF2-40B4-BE49-F238E27FC236}">
                <a16:creationId xmlns:a16="http://schemas.microsoft.com/office/drawing/2014/main" id="{23E6BC1A-5754-46B7-A7D7-75FD0A4A3281}"/>
              </a:ext>
            </a:extLst>
          </p:cNvPr>
          <p:cNvSpPr>
            <a:spLocks noGrp="1" noChangeArrowheads="1"/>
          </p:cNvSpPr>
          <p:nvPr>
            <p:ph type="body" idx="4294967295"/>
          </p:nvPr>
        </p:nvSpPr>
        <p:spPr>
          <a:xfrm>
            <a:off x="685800" y="1196752"/>
            <a:ext cx="7772400" cy="4114800"/>
          </a:xfrm>
        </p:spPr>
        <p:txBody>
          <a:bodyPr/>
          <a:lstStyle/>
          <a:p>
            <a:pPr lvl="1" eaLnBrk="1" hangingPunct="1"/>
            <a:r>
              <a:rPr lang="zh-CN" altLang="en-US" sz="2400" dirty="0"/>
              <a:t>设</a:t>
            </a:r>
            <a:r>
              <a:rPr lang="en-US" altLang="zh-CN" sz="2400" dirty="0"/>
              <a:t> g(</a:t>
            </a:r>
            <a:r>
              <a:rPr lang="en-US" altLang="zh-CN" sz="2400" dirty="0" err="1"/>
              <a:t>i</a:t>
            </a:r>
            <a:r>
              <a:rPr lang="en-US" altLang="zh-CN" sz="2400" dirty="0"/>
              <a:t>, j)</a:t>
            </a:r>
            <a:r>
              <a:rPr lang="zh-CN" altLang="en-US" sz="2400" dirty="0"/>
              <a:t>是从</a:t>
            </a:r>
            <a:r>
              <a:rPr lang="en-US" altLang="zh-CN" sz="2400" dirty="0"/>
              <a:t>(</a:t>
            </a:r>
            <a:r>
              <a:rPr lang="en-US" altLang="zh-CN" sz="2400" dirty="0" err="1"/>
              <a:t>i</a:t>
            </a:r>
            <a:r>
              <a:rPr lang="en-US" altLang="zh-CN" sz="2400" dirty="0"/>
              <a:t>, j) </a:t>
            </a:r>
            <a:r>
              <a:rPr lang="zh-CN" altLang="en-US" sz="2400" dirty="0"/>
              <a:t>到(</a:t>
            </a:r>
            <a:r>
              <a:rPr lang="en-US" altLang="zh-CN" sz="2400" dirty="0"/>
              <a:t>m, n)</a:t>
            </a:r>
            <a:r>
              <a:rPr lang="zh-CN" altLang="en-US" sz="2400" dirty="0"/>
              <a:t>的最短路径的长度.</a:t>
            </a:r>
          </a:p>
          <a:p>
            <a:pPr lvl="1" eaLnBrk="1" hangingPunct="1"/>
            <a:r>
              <a:rPr lang="zh-CN" altLang="en-US" sz="2400" dirty="0"/>
              <a:t>对于任何的</a:t>
            </a:r>
            <a:r>
              <a:rPr lang="en-US" altLang="zh-CN" sz="2400" dirty="0"/>
              <a:t>j, </a:t>
            </a:r>
            <a:r>
              <a:rPr lang="zh-CN" altLang="en-US" sz="2400" dirty="0"/>
              <a:t>可以在</a:t>
            </a:r>
            <a:r>
              <a:rPr lang="en-US" altLang="zh-CN" sz="2400" dirty="0"/>
              <a:t>O(</a:t>
            </a:r>
            <a:r>
              <a:rPr lang="en-US" altLang="zh-CN" sz="2400" dirty="0" err="1"/>
              <a:t>mn</a:t>
            </a:r>
            <a:r>
              <a:rPr lang="en-US" altLang="zh-CN" sz="2400" dirty="0"/>
              <a:t>) </a:t>
            </a:r>
            <a:r>
              <a:rPr lang="zh-CN" altLang="en-US" sz="2400" dirty="0"/>
              <a:t>时间， </a:t>
            </a:r>
            <a:r>
              <a:rPr lang="en-US" altLang="zh-CN" sz="2400" dirty="0"/>
              <a:t>O(m + n) </a:t>
            </a:r>
            <a:r>
              <a:rPr lang="zh-CN" altLang="en-US" sz="2400" dirty="0"/>
              <a:t>空间复杂度计算</a:t>
            </a:r>
            <a:r>
              <a:rPr lang="en-US" altLang="zh-CN" sz="2400" dirty="0"/>
              <a:t>g(</a:t>
            </a:r>
            <a:r>
              <a:rPr lang="en-US" altLang="zh-CN" sz="2400" dirty="0">
                <a:latin typeface="Comic Sans MS" panose="030F0702030302020204" pitchFamily="66" charset="0"/>
              </a:rPr>
              <a:t>•</a:t>
            </a:r>
            <a:r>
              <a:rPr lang="en-US" altLang="zh-CN" sz="2400" dirty="0"/>
              <a:t>, j).</a:t>
            </a:r>
          </a:p>
          <a:p>
            <a:pPr eaLnBrk="1" hangingPunct="1"/>
            <a:endParaRPr lang="zh-CN" altLang="en-US" sz="2400" dirty="0"/>
          </a:p>
        </p:txBody>
      </p:sp>
      <p:pic>
        <p:nvPicPr>
          <p:cNvPr id="99333" name="Picture 4">
            <a:extLst>
              <a:ext uri="{FF2B5EF4-FFF2-40B4-BE49-F238E27FC236}">
                <a16:creationId xmlns:a16="http://schemas.microsoft.com/office/drawing/2014/main" id="{FF7CB579-3656-4A5D-A8D0-DD17646A9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164" y="2522315"/>
            <a:ext cx="64674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C102-BCD0-16FD-CCCA-1E862AFA69D5}"/>
            </a:ext>
          </a:extLst>
        </p:cNvPr>
        <p:cNvGrpSpPr/>
        <p:nvPr/>
      </p:nvGrpSpPr>
      <p:grpSpPr>
        <a:xfrm>
          <a:off x="0" y="0"/>
          <a:ext cx="0" cy="0"/>
          <a:chOff x="0" y="0"/>
          <a:chExt cx="0" cy="0"/>
        </a:xfrm>
      </p:grpSpPr>
      <p:sp>
        <p:nvSpPr>
          <p:cNvPr id="104450" name="灯片编号占位符 5">
            <a:extLst>
              <a:ext uri="{FF2B5EF4-FFF2-40B4-BE49-F238E27FC236}">
                <a16:creationId xmlns:a16="http://schemas.microsoft.com/office/drawing/2014/main" id="{92D972DB-A267-A0A9-C8EF-CBC4357F75BC}"/>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6895386-663F-4CEE-A378-32E76B44FCB0}" type="slidenum">
              <a:rPr kumimoji="0" lang="zh-CN" altLang="en-US" sz="1400" smtClean="0"/>
              <a:pPr>
                <a:spcBef>
                  <a:spcPct val="0"/>
                </a:spcBef>
                <a:buClrTx/>
                <a:buSzTx/>
                <a:buFontTx/>
                <a:buNone/>
              </a:pPr>
              <a:t>186</a:t>
            </a:fld>
            <a:endParaRPr kumimoji="0" lang="en-US" altLang="zh-CN" sz="1400"/>
          </a:p>
        </p:txBody>
      </p:sp>
      <p:sp>
        <p:nvSpPr>
          <p:cNvPr id="104452" name="Rectangle 4">
            <a:extLst>
              <a:ext uri="{FF2B5EF4-FFF2-40B4-BE49-F238E27FC236}">
                <a16:creationId xmlns:a16="http://schemas.microsoft.com/office/drawing/2014/main" id="{96278473-69D5-4A58-56D3-6B278720946B}"/>
              </a:ext>
            </a:extLst>
          </p:cNvPr>
          <p:cNvSpPr>
            <a:spLocks noGrp="1" noChangeArrowheads="1"/>
          </p:cNvSpPr>
          <p:nvPr>
            <p:ph type="title" idx="4294967295"/>
          </p:nvPr>
        </p:nvSpPr>
        <p:spPr>
          <a:xfrm>
            <a:off x="827584" y="155329"/>
            <a:ext cx="7793037" cy="1143000"/>
          </a:xfrm>
        </p:spPr>
        <p:txBody>
          <a:bodyPr/>
          <a:lstStyle/>
          <a:p>
            <a:pPr eaLnBrk="1" hangingPunct="1"/>
            <a:r>
              <a:rPr lang="zh-CN" altLang="en-US" dirty="0"/>
              <a:t>线性空间的序列比对算法</a:t>
            </a:r>
          </a:p>
        </p:txBody>
      </p:sp>
      <p:sp>
        <p:nvSpPr>
          <p:cNvPr id="3" name="文本框 2">
            <a:extLst>
              <a:ext uri="{FF2B5EF4-FFF2-40B4-BE49-F238E27FC236}">
                <a16:creationId xmlns:a16="http://schemas.microsoft.com/office/drawing/2014/main" id="{E912FE34-EB98-C232-8D83-65608B8D32D8}"/>
              </a:ext>
            </a:extLst>
          </p:cNvPr>
          <p:cNvSpPr txBox="1"/>
          <p:nvPr/>
        </p:nvSpPr>
        <p:spPr>
          <a:xfrm>
            <a:off x="485799" y="1298329"/>
            <a:ext cx="8476605" cy="51941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800" b="0" i="0" dirty="0">
                <a:solidFill>
                  <a:srgbClr val="1C1F23"/>
                </a:solidFill>
                <a:effectLst/>
                <a:latin typeface="Inter"/>
              </a:rPr>
              <a:t>刚好是把图 </a:t>
            </a:r>
            <a:r>
              <a:rPr lang="en-US" altLang="zh-CN" sz="2800" b="0" i="0" dirty="0">
                <a:solidFill>
                  <a:srgbClr val="1C1F23"/>
                </a:solidFill>
                <a:effectLst/>
                <a:latin typeface="Inter"/>
              </a:rPr>
              <a:t>G</a:t>
            </a:r>
            <a:r>
              <a:rPr lang="en-US" altLang="zh-CN" sz="3200" b="0" i="0" baseline="-25000" dirty="0">
                <a:solidFill>
                  <a:srgbClr val="1C1F23"/>
                </a:solidFill>
                <a:effectLst/>
                <a:latin typeface="Inter"/>
              </a:rPr>
              <a:t>XY</a:t>
            </a:r>
            <a:r>
              <a:rPr lang="en-US" altLang="zh-CN" sz="2800" b="0" i="0" dirty="0">
                <a:solidFill>
                  <a:srgbClr val="1C1F23"/>
                </a:solidFill>
                <a:effectLst/>
                <a:latin typeface="Inter"/>
              </a:rPr>
              <a:t> </a:t>
            </a:r>
            <a:r>
              <a:rPr lang="zh-CN" altLang="en-US" sz="2800" b="0" i="0" dirty="0">
                <a:solidFill>
                  <a:srgbClr val="1C1F23"/>
                </a:solidFill>
                <a:effectLst/>
                <a:latin typeface="Inter"/>
              </a:rPr>
              <a:t>拿来“旋转”，使得其结点 </a:t>
            </a:r>
            <a:r>
              <a:rPr lang="en-US" altLang="zh-CN" sz="2800" b="0" i="0" dirty="0">
                <a:solidFill>
                  <a:srgbClr val="1C1F23"/>
                </a:solidFill>
                <a:effectLst/>
                <a:latin typeface="Inter"/>
              </a:rPr>
              <a:t>(</a:t>
            </a:r>
            <a:r>
              <a:rPr lang="en-US" altLang="zh-CN" sz="2800" b="0" i="0" dirty="0" err="1">
                <a:solidFill>
                  <a:srgbClr val="1C1F23"/>
                </a:solidFill>
                <a:effectLst/>
                <a:latin typeface="Inter"/>
              </a:rPr>
              <a:t>m,n</a:t>
            </a:r>
            <a:r>
              <a:rPr lang="en-US" altLang="zh-CN" sz="2800" b="0" i="0" dirty="0">
                <a:solidFill>
                  <a:srgbClr val="1C1F23"/>
                </a:solidFill>
                <a:effectLst/>
                <a:latin typeface="Inter"/>
              </a:rPr>
              <a:t>) </a:t>
            </a:r>
            <a:r>
              <a:rPr lang="zh-CN" altLang="en-US" sz="2800" b="0" i="0" dirty="0">
                <a:solidFill>
                  <a:srgbClr val="1C1F23"/>
                </a:solidFill>
                <a:effectLst/>
                <a:latin typeface="Inter"/>
              </a:rPr>
              <a:t>位于左下角</a:t>
            </a:r>
            <a:endParaRPr lang="en-US" altLang="zh-CN" sz="2800" dirty="0">
              <a:solidFill>
                <a:srgbClr val="1C1F23"/>
              </a:solidFill>
              <a:latin typeface="Inter"/>
            </a:endParaRPr>
          </a:p>
          <a:p>
            <a:pPr marL="342900" indent="-342900">
              <a:lnSpc>
                <a:spcPct val="150000"/>
              </a:lnSpc>
              <a:buFont typeface="Arial" panose="020B0604020202020204" pitchFamily="34" charset="0"/>
              <a:buChar char="•"/>
            </a:pPr>
            <a:r>
              <a:rPr lang="zh-CN" altLang="en-US" sz="2800" b="0" i="0" dirty="0">
                <a:solidFill>
                  <a:srgbClr val="1C1F23"/>
                </a:solidFill>
                <a:effectLst/>
                <a:latin typeface="Inter"/>
              </a:rPr>
              <a:t>用定理</a:t>
            </a:r>
            <a:r>
              <a:rPr lang="en-US" altLang="zh-CN" sz="2800" b="0" i="0" dirty="0">
                <a:solidFill>
                  <a:srgbClr val="1C1F23"/>
                </a:solidFill>
                <a:effectLst/>
                <a:latin typeface="Inter"/>
              </a:rPr>
              <a:t>6.18</a:t>
            </a:r>
            <a:r>
              <a:rPr lang="zh-CN" altLang="en-US" sz="2800" b="0" i="0" dirty="0">
                <a:solidFill>
                  <a:srgbClr val="1C1F23"/>
                </a:solidFill>
                <a:effectLst/>
                <a:latin typeface="Inter"/>
              </a:rPr>
              <a:t>所得到的递推式计算</a:t>
            </a:r>
            <a:r>
              <a:rPr lang="en-US" altLang="zh-CN" sz="2800" b="0" i="0" dirty="0">
                <a:solidFill>
                  <a:srgbClr val="1C1F23"/>
                </a:solidFill>
                <a:effectLst/>
                <a:latin typeface="Inter"/>
              </a:rPr>
              <a:t>g</a:t>
            </a:r>
            <a:r>
              <a:rPr lang="zh-CN" altLang="en-US" sz="2800" b="0" i="0" dirty="0">
                <a:solidFill>
                  <a:srgbClr val="1C1F23"/>
                </a:solidFill>
                <a:effectLst/>
                <a:latin typeface="Inter"/>
              </a:rPr>
              <a:t>，从 </a:t>
            </a:r>
            <a:r>
              <a:rPr lang="en-US" altLang="zh-CN" sz="2800" b="0" i="0" dirty="0">
                <a:solidFill>
                  <a:srgbClr val="1C1F23"/>
                </a:solidFill>
                <a:effectLst/>
                <a:latin typeface="Inter"/>
              </a:rPr>
              <a:t>(</a:t>
            </a:r>
            <a:r>
              <a:rPr lang="en-US" altLang="zh-CN" sz="2800" b="0" i="0" dirty="0" err="1">
                <a:solidFill>
                  <a:srgbClr val="1C1F23"/>
                </a:solidFill>
                <a:effectLst/>
                <a:latin typeface="Inter"/>
              </a:rPr>
              <a:t>m,n</a:t>
            </a:r>
            <a:r>
              <a:rPr lang="en-US" altLang="zh-CN" sz="2800" b="0" i="0" dirty="0">
                <a:solidFill>
                  <a:srgbClr val="1C1F23"/>
                </a:solidFill>
                <a:effectLst/>
                <a:latin typeface="Inter"/>
              </a:rPr>
              <a:t>) </a:t>
            </a:r>
            <a:r>
              <a:rPr lang="zh-CN" altLang="en-US" sz="2800" b="0" i="0" dirty="0">
                <a:solidFill>
                  <a:srgbClr val="1C1F23"/>
                </a:solidFill>
                <a:effectLst/>
                <a:latin typeface="Inter"/>
              </a:rPr>
              <a:t>开始逆向建立 </a:t>
            </a:r>
            <a:r>
              <a:rPr lang="en-US" altLang="zh-CN" sz="2800" b="0" i="0" dirty="0">
                <a:solidFill>
                  <a:srgbClr val="1C1F23"/>
                </a:solidFill>
                <a:effectLst/>
                <a:latin typeface="Inter"/>
              </a:rPr>
              <a:t>g</a:t>
            </a:r>
            <a:r>
              <a:rPr lang="zh-CN" altLang="en-US" sz="2800" b="0" i="0" dirty="0">
                <a:solidFill>
                  <a:srgbClr val="1C1F23"/>
                </a:solidFill>
                <a:effectLst/>
                <a:latin typeface="Inter"/>
              </a:rPr>
              <a:t>的值。</a:t>
            </a:r>
            <a:endParaRPr lang="en-US" altLang="zh-CN" sz="2800" b="0" i="0" dirty="0">
              <a:solidFill>
                <a:srgbClr val="1C1F23"/>
              </a:solidFill>
              <a:effectLst/>
              <a:latin typeface="Inter"/>
            </a:endParaRPr>
          </a:p>
          <a:p>
            <a:pPr marL="342900" indent="-342900">
              <a:lnSpc>
                <a:spcPct val="150000"/>
              </a:lnSpc>
              <a:buFont typeface="Arial" panose="020B0604020202020204" pitchFamily="34" charset="0"/>
              <a:buChar char="•"/>
            </a:pPr>
            <a:r>
              <a:rPr lang="zh-CN" altLang="en-US" sz="2800" b="0" i="0" dirty="0">
                <a:solidFill>
                  <a:srgbClr val="1C1F23"/>
                </a:solidFill>
                <a:effectLst/>
                <a:latin typeface="Inter"/>
              </a:rPr>
              <a:t>对于这个逆向动态规划算法，与</a:t>
            </a:r>
            <a:r>
              <a:rPr lang="en-US" altLang="zh-CN" sz="2800" b="0" i="0" dirty="0">
                <a:solidFill>
                  <a:srgbClr val="1C1F23"/>
                </a:solidFill>
                <a:effectLst/>
                <a:latin typeface="Inter"/>
              </a:rPr>
              <a:t>Space - Efficient - Alignment</a:t>
            </a:r>
            <a:r>
              <a:rPr lang="zh-CN" altLang="en-US" sz="2800" b="0" i="0" dirty="0">
                <a:solidFill>
                  <a:srgbClr val="1C1F23"/>
                </a:solidFill>
                <a:effectLst/>
                <a:latin typeface="Inter"/>
              </a:rPr>
              <a:t>类似，存在一个空间有效的描述，它只用 </a:t>
            </a:r>
            <a:r>
              <a:rPr lang="en-US" altLang="zh-CN" sz="2800" b="0" i="0" dirty="0">
                <a:solidFill>
                  <a:srgbClr val="1C1F23"/>
                </a:solidFill>
                <a:effectLst/>
                <a:latin typeface="Inter"/>
              </a:rPr>
              <a:t>O(m + n)</a:t>
            </a:r>
            <a:r>
              <a:rPr lang="zh-CN" altLang="en-US" sz="2800" b="0" i="0" dirty="0">
                <a:solidFill>
                  <a:srgbClr val="1C1F23"/>
                </a:solidFill>
                <a:effectLst/>
                <a:latin typeface="Inter"/>
              </a:rPr>
              <a:t>的空间计算最优比对的值。</a:t>
            </a:r>
            <a:endParaRPr lang="en-US" altLang="zh-CN" sz="2800" b="0" i="0" dirty="0">
              <a:solidFill>
                <a:srgbClr val="1C1F23"/>
              </a:solidFill>
              <a:effectLst/>
              <a:latin typeface="Inter"/>
            </a:endParaRPr>
          </a:p>
          <a:p>
            <a:pPr marL="342900" indent="-342900">
              <a:lnSpc>
                <a:spcPct val="150000"/>
              </a:lnSpc>
              <a:buFont typeface="Arial" panose="020B0604020202020204" pitchFamily="34" charset="0"/>
              <a:buChar char="•"/>
            </a:pPr>
            <a:r>
              <a:rPr lang="zh-CN" altLang="en-US" sz="2800" b="0" i="0" dirty="0">
                <a:solidFill>
                  <a:srgbClr val="1C1F23"/>
                </a:solidFill>
                <a:effectLst/>
                <a:latin typeface="Inter"/>
              </a:rPr>
              <a:t>把这个逆向描述叫做</a:t>
            </a:r>
            <a:r>
              <a:rPr lang="en-US" altLang="zh-CN" sz="2800" b="0" i="0" dirty="0">
                <a:solidFill>
                  <a:srgbClr val="1C1F23"/>
                </a:solidFill>
                <a:effectLst/>
                <a:latin typeface="Inter"/>
              </a:rPr>
              <a:t>Backward - Efficient - Alignment</a:t>
            </a:r>
            <a:r>
              <a:rPr lang="zh-CN" altLang="en-US" sz="2800" b="0" i="0" dirty="0">
                <a:solidFill>
                  <a:srgbClr val="1C1F23"/>
                </a:solidFill>
                <a:effectLst/>
                <a:latin typeface="Inter"/>
              </a:rPr>
              <a:t>。 </a:t>
            </a:r>
            <a:endParaRPr lang="zh-CN" altLang="en-US" sz="2800" dirty="0"/>
          </a:p>
        </p:txBody>
      </p:sp>
    </p:spTree>
    <p:extLst>
      <p:ext uri="{BB962C8B-B14F-4D97-AF65-F5344CB8AC3E}">
        <p14:creationId xmlns:p14="http://schemas.microsoft.com/office/powerpoint/2010/main" val="155819298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a:extLst>
              <a:ext uri="{FF2B5EF4-FFF2-40B4-BE49-F238E27FC236}">
                <a16:creationId xmlns:a16="http://schemas.microsoft.com/office/drawing/2014/main" id="{7BF5B935-6F8C-490D-A0E2-214F2BEA3BD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352677D-BF95-4B84-9EF4-7598A66BA7B2}" type="slidenum">
              <a:rPr kumimoji="0" lang="zh-CN" altLang="en-US" sz="1400" smtClean="0"/>
              <a:pPr>
                <a:spcBef>
                  <a:spcPct val="0"/>
                </a:spcBef>
                <a:buClrTx/>
                <a:buSzTx/>
                <a:buFontTx/>
                <a:buNone/>
              </a:pPr>
              <a:t>187</a:t>
            </a:fld>
            <a:endParaRPr kumimoji="0" lang="en-US" altLang="zh-CN" sz="1400"/>
          </a:p>
        </p:txBody>
      </p:sp>
      <p:sp>
        <p:nvSpPr>
          <p:cNvPr id="100355" name="Rectangle 2">
            <a:extLst>
              <a:ext uri="{FF2B5EF4-FFF2-40B4-BE49-F238E27FC236}">
                <a16:creationId xmlns:a16="http://schemas.microsoft.com/office/drawing/2014/main" id="{72C5C28A-E1EC-429C-89F2-56E2FEF964CB}"/>
              </a:ext>
            </a:extLst>
          </p:cNvPr>
          <p:cNvSpPr>
            <a:spLocks noGrp="1" noChangeArrowheads="1"/>
          </p:cNvSpPr>
          <p:nvPr>
            <p:ph type="title" idx="4294967295"/>
          </p:nvPr>
        </p:nvSpPr>
        <p:spPr>
          <a:xfrm>
            <a:off x="539552" y="273698"/>
            <a:ext cx="7886700" cy="1325563"/>
          </a:xfrm>
        </p:spPr>
        <p:txBody>
          <a:bodyPr/>
          <a:lstStyle/>
          <a:p>
            <a:pPr eaLnBrk="1" hangingPunct="1"/>
            <a:r>
              <a:rPr lang="zh-CN" altLang="en-US" dirty="0"/>
              <a:t>线性空间的序列比对</a:t>
            </a:r>
          </a:p>
        </p:txBody>
      </p:sp>
      <p:sp>
        <p:nvSpPr>
          <p:cNvPr id="100356" name="Rectangle 3">
            <a:extLst>
              <a:ext uri="{FF2B5EF4-FFF2-40B4-BE49-F238E27FC236}">
                <a16:creationId xmlns:a16="http://schemas.microsoft.com/office/drawing/2014/main" id="{B6020BB2-C0C3-4276-B43B-59FCC6BA5E35}"/>
              </a:ext>
            </a:extLst>
          </p:cNvPr>
          <p:cNvSpPr>
            <a:spLocks noGrp="1" noChangeArrowheads="1"/>
          </p:cNvSpPr>
          <p:nvPr>
            <p:ph type="body" idx="4294967295"/>
          </p:nvPr>
        </p:nvSpPr>
        <p:spPr>
          <a:xfrm>
            <a:off x="628648" y="1302868"/>
            <a:ext cx="7886700" cy="4351338"/>
          </a:xfrm>
        </p:spPr>
        <p:txBody>
          <a:bodyPr>
            <a:normAutofit/>
          </a:bodyPr>
          <a:lstStyle/>
          <a:p>
            <a:pPr eaLnBrk="1" hangingPunct="1">
              <a:lnSpc>
                <a:spcPct val="150000"/>
              </a:lnSpc>
            </a:pPr>
            <a:r>
              <a:rPr lang="zh-CN" altLang="en-US" sz="2800" dirty="0"/>
              <a:t>命题6.19 在</a:t>
            </a:r>
            <a:r>
              <a:rPr lang="en-US" altLang="zh-CN" sz="2800" dirty="0"/>
              <a:t>G</a:t>
            </a:r>
            <a:r>
              <a:rPr lang="en-US" altLang="zh-CN" sz="2000" dirty="0"/>
              <a:t>XY</a:t>
            </a:r>
            <a:r>
              <a:rPr lang="zh-CN" altLang="en-US" sz="2800" dirty="0"/>
              <a:t>中通过(</a:t>
            </a:r>
            <a:r>
              <a:rPr lang="en-US" altLang="zh-CN" sz="2800" dirty="0" err="1"/>
              <a:t>i,j</a:t>
            </a:r>
            <a:r>
              <a:rPr lang="en-US" altLang="zh-CN" sz="2800" dirty="0"/>
              <a:t>)</a:t>
            </a:r>
            <a:r>
              <a:rPr lang="zh-CN" altLang="en-US" sz="2800" dirty="0"/>
              <a:t>的</a:t>
            </a:r>
            <a:r>
              <a:rPr lang="zh-CN" altLang="en-US" sz="2800" dirty="0">
                <a:latin typeface="Times New Roman" panose="02020603050405020304" pitchFamily="18" charset="0"/>
              </a:rPr>
              <a:t>“</a:t>
            </a:r>
            <a:r>
              <a:rPr lang="zh-CN" altLang="en-US" sz="2800" dirty="0"/>
              <a:t>角到角</a:t>
            </a:r>
            <a:r>
              <a:rPr lang="zh-CN" altLang="en-US" sz="2800" dirty="0">
                <a:latin typeface="Times New Roman" panose="02020603050405020304" pitchFamily="18" charset="0"/>
              </a:rPr>
              <a:t>”</a:t>
            </a:r>
            <a:r>
              <a:rPr lang="zh-CN" altLang="en-US" sz="2800" dirty="0"/>
              <a:t>的最短路径的长度是</a:t>
            </a:r>
            <a:r>
              <a:rPr lang="en-US" altLang="zh-CN" sz="2800" dirty="0"/>
              <a:t>f(</a:t>
            </a:r>
            <a:r>
              <a:rPr lang="en-US" altLang="zh-CN" sz="2800" dirty="0" err="1"/>
              <a:t>i,j</a:t>
            </a:r>
            <a:r>
              <a:rPr lang="en-US" altLang="zh-CN" sz="2800" dirty="0"/>
              <a:t>)+g(</a:t>
            </a:r>
            <a:r>
              <a:rPr lang="en-US" altLang="zh-CN" sz="2800" dirty="0" err="1"/>
              <a:t>i,j</a:t>
            </a:r>
            <a:r>
              <a:rPr lang="en-US" altLang="zh-CN" sz="2800" dirty="0"/>
              <a:t>).</a:t>
            </a:r>
          </a:p>
        </p:txBody>
      </p:sp>
      <p:pic>
        <p:nvPicPr>
          <p:cNvPr id="100357" name="Picture 4">
            <a:extLst>
              <a:ext uri="{FF2B5EF4-FFF2-40B4-BE49-F238E27FC236}">
                <a16:creationId xmlns:a16="http://schemas.microsoft.com/office/drawing/2014/main" id="{CFA6035B-5007-43E6-A7F8-0661D3721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5" y="2924944"/>
            <a:ext cx="629602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75B10-AEB1-FF08-DC5F-B81F1CF6CA35}"/>
            </a:ext>
          </a:extLst>
        </p:cNvPr>
        <p:cNvGrpSpPr/>
        <p:nvPr/>
      </p:nvGrpSpPr>
      <p:grpSpPr>
        <a:xfrm>
          <a:off x="0" y="0"/>
          <a:ext cx="0" cy="0"/>
          <a:chOff x="0" y="0"/>
          <a:chExt cx="0" cy="0"/>
        </a:xfrm>
      </p:grpSpPr>
      <p:sp>
        <p:nvSpPr>
          <p:cNvPr id="104450" name="灯片编号占位符 5">
            <a:extLst>
              <a:ext uri="{FF2B5EF4-FFF2-40B4-BE49-F238E27FC236}">
                <a16:creationId xmlns:a16="http://schemas.microsoft.com/office/drawing/2014/main" id="{E631C69A-9819-59FF-D813-0483AD2D94B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6895386-663F-4CEE-A378-32E76B44FCB0}" type="slidenum">
              <a:rPr kumimoji="0" lang="zh-CN" altLang="en-US" sz="1400" smtClean="0"/>
              <a:pPr>
                <a:spcBef>
                  <a:spcPct val="0"/>
                </a:spcBef>
                <a:buClrTx/>
                <a:buSzTx/>
                <a:buFontTx/>
                <a:buNone/>
              </a:pPr>
              <a:t>188</a:t>
            </a:fld>
            <a:endParaRPr kumimoji="0" lang="en-US" altLang="zh-CN" sz="1400"/>
          </a:p>
        </p:txBody>
      </p:sp>
      <p:sp>
        <p:nvSpPr>
          <p:cNvPr id="104452" name="Rectangle 4">
            <a:extLst>
              <a:ext uri="{FF2B5EF4-FFF2-40B4-BE49-F238E27FC236}">
                <a16:creationId xmlns:a16="http://schemas.microsoft.com/office/drawing/2014/main" id="{A754049C-53A0-91E7-8862-030F38C7E93D}"/>
              </a:ext>
            </a:extLst>
          </p:cNvPr>
          <p:cNvSpPr>
            <a:spLocks noGrp="1" noChangeArrowheads="1"/>
          </p:cNvSpPr>
          <p:nvPr>
            <p:ph type="title" idx="4294967295"/>
          </p:nvPr>
        </p:nvSpPr>
        <p:spPr>
          <a:xfrm>
            <a:off x="827584" y="155329"/>
            <a:ext cx="7793037" cy="1143000"/>
          </a:xfrm>
        </p:spPr>
        <p:txBody>
          <a:bodyPr/>
          <a:lstStyle/>
          <a:p>
            <a:pPr eaLnBrk="1" hangingPunct="1"/>
            <a:r>
              <a:rPr lang="zh-CN" altLang="en-US" dirty="0"/>
              <a:t>线性空间的序列比对算法</a:t>
            </a:r>
          </a:p>
        </p:txBody>
      </p:sp>
      <p:sp>
        <p:nvSpPr>
          <p:cNvPr id="3" name="文本框 2">
            <a:extLst>
              <a:ext uri="{FF2B5EF4-FFF2-40B4-BE49-F238E27FC236}">
                <a16:creationId xmlns:a16="http://schemas.microsoft.com/office/drawing/2014/main" id="{229DF93B-D212-4A1A-2F75-C581266E30AD}"/>
              </a:ext>
            </a:extLst>
          </p:cNvPr>
          <p:cNvSpPr txBox="1"/>
          <p:nvPr/>
        </p:nvSpPr>
        <p:spPr>
          <a:xfrm>
            <a:off x="683568" y="1250354"/>
            <a:ext cx="7937053" cy="2610843"/>
          </a:xfrm>
          <a:prstGeom prst="rect">
            <a:avLst/>
          </a:prstGeom>
          <a:noFill/>
        </p:spPr>
        <p:txBody>
          <a:bodyPr wrap="square">
            <a:spAutoFit/>
          </a:bodyPr>
          <a:lstStyle/>
          <a:p>
            <a:pPr>
              <a:lnSpc>
                <a:spcPct val="150000"/>
              </a:lnSpc>
            </a:pPr>
            <a:r>
              <a:rPr lang="zh-CN" altLang="en-US" sz="2800" b="0" i="0" dirty="0">
                <a:solidFill>
                  <a:srgbClr val="1C1F23"/>
                </a:solidFill>
                <a:effectLst/>
                <a:latin typeface="Inter"/>
              </a:rPr>
              <a:t>正向与逆向公式的组合 </a:t>
            </a:r>
            <a:endParaRPr lang="en-US" altLang="zh-CN" sz="2800" b="0" i="0" dirty="0">
              <a:solidFill>
                <a:srgbClr val="1C1F23"/>
              </a:solidFill>
              <a:effectLst/>
              <a:latin typeface="Inter"/>
            </a:endParaRPr>
          </a:p>
          <a:p>
            <a:pPr marL="457200" indent="-457200">
              <a:lnSpc>
                <a:spcPct val="150000"/>
              </a:lnSpc>
              <a:buFont typeface="Wingdings" panose="05000000000000000000" pitchFamily="2" charset="2"/>
              <a:buChar char="Ø"/>
            </a:pPr>
            <a:r>
              <a:rPr lang="zh-CN" altLang="en-US" sz="2800" b="0" i="0" dirty="0">
                <a:solidFill>
                  <a:srgbClr val="1C1F23"/>
                </a:solidFill>
                <a:effectLst/>
                <a:latin typeface="Inter"/>
              </a:rPr>
              <a:t>建立函数 </a:t>
            </a:r>
            <a:r>
              <a:rPr lang="en-US" altLang="zh-CN" sz="2800" b="0" i="0" dirty="0">
                <a:solidFill>
                  <a:srgbClr val="1C1F23"/>
                </a:solidFill>
                <a:effectLst/>
                <a:latin typeface="Inter"/>
              </a:rPr>
              <a:t>f </a:t>
            </a:r>
            <a:r>
              <a:rPr lang="zh-CN" altLang="en-US" sz="2800" b="0" i="0" dirty="0">
                <a:solidFill>
                  <a:srgbClr val="1C1F23"/>
                </a:solidFill>
                <a:effectLst/>
                <a:latin typeface="Inter"/>
              </a:rPr>
              <a:t>与 </a:t>
            </a:r>
            <a:r>
              <a:rPr lang="en-US" altLang="zh-CN" sz="2800" b="0" i="0" dirty="0">
                <a:solidFill>
                  <a:srgbClr val="1C1F23"/>
                </a:solidFill>
                <a:effectLst/>
                <a:latin typeface="Inter"/>
              </a:rPr>
              <a:t>g </a:t>
            </a:r>
            <a:r>
              <a:rPr lang="zh-CN" altLang="en-US" sz="2800" b="0" i="0" dirty="0">
                <a:solidFill>
                  <a:srgbClr val="1C1F23"/>
                </a:solidFill>
                <a:effectLst/>
                <a:latin typeface="Inter"/>
              </a:rPr>
              <a:t>的值的对称的算法。</a:t>
            </a:r>
            <a:endParaRPr lang="en-US" altLang="zh-CN" sz="2800" b="0" i="0" dirty="0">
              <a:solidFill>
                <a:srgbClr val="1C1F23"/>
              </a:solidFill>
              <a:effectLst/>
              <a:latin typeface="Inter"/>
            </a:endParaRPr>
          </a:p>
          <a:p>
            <a:pPr marL="457200" indent="-457200">
              <a:lnSpc>
                <a:spcPct val="150000"/>
              </a:lnSpc>
              <a:buFont typeface="Wingdings" panose="05000000000000000000" pitchFamily="2" charset="2"/>
              <a:buChar char="Ø"/>
            </a:pPr>
            <a:r>
              <a:rPr lang="zh-CN" altLang="en-US" sz="2800" b="0" i="0" dirty="0">
                <a:solidFill>
                  <a:srgbClr val="1C1F23"/>
                </a:solidFill>
                <a:effectLst/>
                <a:latin typeface="Inter"/>
              </a:rPr>
              <a:t>一起使用这两个算法来 找最优比对。</a:t>
            </a:r>
            <a:endParaRPr lang="en-US" altLang="zh-CN" sz="2800" b="0" i="0" dirty="0">
              <a:solidFill>
                <a:srgbClr val="1C1F23"/>
              </a:solidFill>
              <a:effectLst/>
              <a:latin typeface="Inter"/>
            </a:endParaRPr>
          </a:p>
          <a:p>
            <a:pPr>
              <a:lnSpc>
                <a:spcPct val="150000"/>
              </a:lnSpc>
            </a:pPr>
            <a:endParaRPr lang="zh-CN" altLang="en-US" sz="2800" dirty="0"/>
          </a:p>
        </p:txBody>
      </p:sp>
    </p:spTree>
    <p:extLst>
      <p:ext uri="{BB962C8B-B14F-4D97-AF65-F5344CB8AC3E}">
        <p14:creationId xmlns:p14="http://schemas.microsoft.com/office/powerpoint/2010/main" val="3404332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a:extLst>
              <a:ext uri="{FF2B5EF4-FFF2-40B4-BE49-F238E27FC236}">
                <a16:creationId xmlns:a16="http://schemas.microsoft.com/office/drawing/2014/main" id="{705B774A-CAB9-47AA-B1D2-D9048152825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13AED33-D4AB-4EFA-87EA-5A283A6E5173}" type="slidenum">
              <a:rPr kumimoji="0" lang="zh-CN" altLang="en-US" sz="1400" smtClean="0"/>
              <a:pPr>
                <a:spcBef>
                  <a:spcPct val="0"/>
                </a:spcBef>
                <a:buClrTx/>
                <a:buSzTx/>
                <a:buFontTx/>
                <a:buNone/>
              </a:pPr>
              <a:t>189</a:t>
            </a:fld>
            <a:endParaRPr kumimoji="0" lang="en-US" altLang="zh-CN" sz="1400"/>
          </a:p>
        </p:txBody>
      </p:sp>
      <p:sp>
        <p:nvSpPr>
          <p:cNvPr id="101379" name="Rectangle 2">
            <a:extLst>
              <a:ext uri="{FF2B5EF4-FFF2-40B4-BE49-F238E27FC236}">
                <a16:creationId xmlns:a16="http://schemas.microsoft.com/office/drawing/2014/main" id="{3BD598C4-52F3-412E-BE33-E8BC93161A6F}"/>
              </a:ext>
            </a:extLst>
          </p:cNvPr>
          <p:cNvSpPr>
            <a:spLocks noGrp="1" noChangeArrowheads="1"/>
          </p:cNvSpPr>
          <p:nvPr>
            <p:ph type="title" idx="4294967295"/>
          </p:nvPr>
        </p:nvSpPr>
        <p:spPr>
          <a:xfrm>
            <a:off x="600075" y="105287"/>
            <a:ext cx="7886700" cy="1325563"/>
          </a:xfrm>
        </p:spPr>
        <p:txBody>
          <a:bodyPr/>
          <a:lstStyle/>
          <a:p>
            <a:pPr eaLnBrk="1" hangingPunct="1"/>
            <a:r>
              <a:rPr lang="zh-CN" altLang="en-US" dirty="0"/>
              <a:t>线性空间的序列比对</a:t>
            </a:r>
          </a:p>
        </p:txBody>
      </p:sp>
      <p:sp>
        <p:nvSpPr>
          <p:cNvPr id="101380" name="Rectangle 3">
            <a:extLst>
              <a:ext uri="{FF2B5EF4-FFF2-40B4-BE49-F238E27FC236}">
                <a16:creationId xmlns:a16="http://schemas.microsoft.com/office/drawing/2014/main" id="{BFFE9400-C251-484A-B36A-C33239C9E22B}"/>
              </a:ext>
            </a:extLst>
          </p:cNvPr>
          <p:cNvSpPr>
            <a:spLocks noGrp="1" noChangeArrowheads="1"/>
          </p:cNvSpPr>
          <p:nvPr>
            <p:ph type="body" idx="4294967295"/>
          </p:nvPr>
        </p:nvSpPr>
        <p:spPr>
          <a:xfrm>
            <a:off x="798908" y="1124744"/>
            <a:ext cx="7772400" cy="4114800"/>
          </a:xfrm>
        </p:spPr>
        <p:txBody>
          <a:bodyPr>
            <a:normAutofit/>
          </a:bodyPr>
          <a:lstStyle/>
          <a:p>
            <a:pPr eaLnBrk="1" hangingPunct="1"/>
            <a:r>
              <a:rPr lang="zh-CN" altLang="en-US" sz="2800" dirty="0"/>
              <a:t>定理6.20 令</a:t>
            </a:r>
            <a:r>
              <a:rPr lang="en-US" altLang="zh-CN" sz="2800" dirty="0"/>
              <a:t>k </a:t>
            </a:r>
            <a:r>
              <a:rPr lang="zh-CN" altLang="en-US" sz="2800" dirty="0"/>
              <a:t>表示在{0,</a:t>
            </a:r>
            <a:r>
              <a:rPr lang="zh-CN" altLang="en-US" sz="2800" dirty="0">
                <a:latin typeface="Times New Roman" panose="02020603050405020304" pitchFamily="18" charset="0"/>
              </a:rPr>
              <a:t>…</a:t>
            </a:r>
            <a:r>
              <a:rPr lang="zh-CN" altLang="en-US" sz="2800" dirty="0"/>
              <a:t>,</a:t>
            </a:r>
            <a:r>
              <a:rPr lang="en-US" altLang="zh-CN" sz="2800" dirty="0"/>
              <a:t>n}</a:t>
            </a:r>
            <a:r>
              <a:rPr lang="zh-CN" altLang="en-US" sz="2800" dirty="0"/>
              <a:t>中的任何数，且令</a:t>
            </a:r>
            <a:r>
              <a:rPr lang="en-US" altLang="zh-CN" sz="2800" dirty="0"/>
              <a:t>q</a:t>
            </a:r>
            <a:r>
              <a:rPr lang="zh-CN" altLang="en-US" sz="2800" dirty="0"/>
              <a:t>是使得</a:t>
            </a:r>
            <a:r>
              <a:rPr lang="en-US" altLang="zh-CN" sz="2800" dirty="0"/>
              <a:t>f(</a:t>
            </a:r>
            <a:r>
              <a:rPr lang="en-US" altLang="zh-CN" sz="2800" dirty="0" err="1"/>
              <a:t>q,k</a:t>
            </a:r>
            <a:r>
              <a:rPr lang="en-US" altLang="zh-CN" sz="2800" dirty="0"/>
              <a:t>)+g(</a:t>
            </a:r>
            <a:r>
              <a:rPr lang="en-US" altLang="zh-CN" sz="2800" dirty="0" err="1"/>
              <a:t>q,k</a:t>
            </a:r>
            <a:r>
              <a:rPr lang="en-US" altLang="zh-CN" sz="2800" dirty="0"/>
              <a:t>)</a:t>
            </a:r>
            <a:r>
              <a:rPr lang="zh-CN" altLang="en-US" sz="2800" dirty="0"/>
              <a:t>达到最小的指标，那么存在一条通过结点(</a:t>
            </a:r>
            <a:r>
              <a:rPr lang="en-US" altLang="zh-CN" sz="2800" dirty="0" err="1"/>
              <a:t>q,k</a:t>
            </a:r>
            <a:r>
              <a:rPr lang="en-US" altLang="zh-CN" sz="2800" dirty="0"/>
              <a:t>)</a:t>
            </a:r>
            <a:r>
              <a:rPr lang="zh-CN" altLang="en-US" sz="2800" dirty="0"/>
              <a:t>的最小长度的角到角的路径。</a:t>
            </a:r>
            <a:endParaRPr lang="en-US" altLang="zh-CN" sz="2800" dirty="0"/>
          </a:p>
        </p:txBody>
      </p:sp>
      <p:pic>
        <p:nvPicPr>
          <p:cNvPr id="101381" name="Picture 4">
            <a:extLst>
              <a:ext uri="{FF2B5EF4-FFF2-40B4-BE49-F238E27FC236}">
                <a16:creationId xmlns:a16="http://schemas.microsoft.com/office/drawing/2014/main" id="{AFEF5046-52EE-47B0-BA7A-57B910394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883" y="2624137"/>
            <a:ext cx="6648450"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6">
            <a:extLst>
              <a:ext uri="{FF2B5EF4-FFF2-40B4-BE49-F238E27FC236}">
                <a16:creationId xmlns:a16="http://schemas.microsoft.com/office/drawing/2014/main" id="{6985CFEC-0CA0-4668-988F-333CC5C0F31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02" y="908720"/>
            <a:ext cx="7880795"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4BB9118F-F060-476F-A516-0196E3CD7809}"/>
              </a:ext>
            </a:extLst>
          </p:cNvPr>
          <p:cNvSpPr txBox="1"/>
          <p:nvPr/>
        </p:nvSpPr>
        <p:spPr>
          <a:xfrm>
            <a:off x="6804248" y="4581128"/>
            <a:ext cx="2165657" cy="333425"/>
          </a:xfrm>
          <a:prstGeom prst="rect">
            <a:avLst/>
          </a:prstGeom>
          <a:noFill/>
        </p:spPr>
        <p:txBody>
          <a:bodyPr wrap="none" lIns="0" tIns="0" rIns="0" bIns="0">
            <a:spAutoFit/>
          </a:bodyPr>
          <a:lstStyle/>
          <a:p>
            <a:pPr>
              <a:lnSpc>
                <a:spcPts val="2627"/>
              </a:lnSpc>
              <a:defRPr/>
            </a:pPr>
            <a:r>
              <a:rPr lang="zh-CN" altLang="en-US" sz="2400" b="1" dirty="0">
                <a:solidFill>
                  <a:srgbClr val="FFFFFF"/>
                </a:solidFill>
                <a:latin typeface="微软雅黑" panose="020B0503020204020204" pitchFamily="34" charset="-122"/>
              </a:rPr>
              <a:t>重复子问题！！</a:t>
            </a:r>
          </a:p>
        </p:txBody>
      </p:sp>
      <p:sp>
        <p:nvSpPr>
          <p:cNvPr id="7" name="文本框 6">
            <a:extLst>
              <a:ext uri="{FF2B5EF4-FFF2-40B4-BE49-F238E27FC236}">
                <a16:creationId xmlns:a16="http://schemas.microsoft.com/office/drawing/2014/main" id="{2BADC5B0-8EA2-4592-A046-F91D11246ADC}"/>
              </a:ext>
            </a:extLst>
          </p:cNvPr>
          <p:cNvSpPr txBox="1"/>
          <p:nvPr/>
        </p:nvSpPr>
        <p:spPr>
          <a:xfrm>
            <a:off x="487363" y="332656"/>
            <a:ext cx="4584526" cy="584775"/>
          </a:xfrm>
          <a:prstGeom prst="rect">
            <a:avLst/>
          </a:prstGeom>
          <a:noFill/>
        </p:spPr>
        <p:txBody>
          <a:bodyPr wrap="square">
            <a:spAutoFit/>
          </a:bodyPr>
          <a:lstStyle/>
          <a:p>
            <a:r>
              <a:rPr lang="zh-CN" altLang="en-US" sz="3200" b="1" dirty="0">
                <a:solidFill>
                  <a:schemeClr val="accent5">
                    <a:lumMod val="50000"/>
                  </a:schemeClr>
                </a:solidFill>
                <a:latin typeface="微软雅黑" panose="020B0503020204020204" pitchFamily="34" charset="-122"/>
              </a:rPr>
              <a:t>引子</a:t>
            </a:r>
            <a:endParaRPr lang="zh-CN" altLang="en-US" sz="32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5">
            <a:extLst>
              <a:ext uri="{FF2B5EF4-FFF2-40B4-BE49-F238E27FC236}">
                <a16:creationId xmlns:a16="http://schemas.microsoft.com/office/drawing/2014/main" id="{E4A488F1-34D4-403C-B0E5-C3F1221E63E1}"/>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0B3650B-58ED-4E62-BE5F-AA8C900797D2}" type="slidenum">
              <a:rPr kumimoji="0" lang="zh-CN" altLang="en-US" sz="1400" smtClean="0"/>
              <a:pPr>
                <a:spcBef>
                  <a:spcPct val="0"/>
                </a:spcBef>
                <a:buClrTx/>
                <a:buSzTx/>
                <a:buFontTx/>
                <a:buNone/>
              </a:pPr>
              <a:t>190</a:t>
            </a:fld>
            <a:endParaRPr kumimoji="0" lang="en-US" altLang="zh-CN" sz="1400"/>
          </a:p>
        </p:txBody>
      </p:sp>
      <p:sp>
        <p:nvSpPr>
          <p:cNvPr id="102403" name="Rectangle 2">
            <a:extLst>
              <a:ext uri="{FF2B5EF4-FFF2-40B4-BE49-F238E27FC236}">
                <a16:creationId xmlns:a16="http://schemas.microsoft.com/office/drawing/2014/main" id="{6DBF8B8D-76DC-4065-A0E5-BC009FBEEC16}"/>
              </a:ext>
            </a:extLst>
          </p:cNvPr>
          <p:cNvSpPr>
            <a:spLocks noGrp="1" noChangeArrowheads="1"/>
          </p:cNvSpPr>
          <p:nvPr>
            <p:ph type="title" idx="4294967295"/>
          </p:nvPr>
        </p:nvSpPr>
        <p:spPr>
          <a:xfrm>
            <a:off x="539552" y="136525"/>
            <a:ext cx="7886700" cy="1325563"/>
          </a:xfrm>
        </p:spPr>
        <p:txBody>
          <a:bodyPr/>
          <a:lstStyle/>
          <a:p>
            <a:pPr eaLnBrk="1" hangingPunct="1"/>
            <a:r>
              <a:rPr lang="zh-CN" altLang="en-US" dirty="0"/>
              <a:t>线性空间的序列比对</a:t>
            </a:r>
            <a:endParaRPr lang="en-US" altLang="zh-CN" dirty="0"/>
          </a:p>
        </p:txBody>
      </p:sp>
      <p:sp>
        <p:nvSpPr>
          <p:cNvPr id="102404" name="Rectangle 3">
            <a:extLst>
              <a:ext uri="{FF2B5EF4-FFF2-40B4-BE49-F238E27FC236}">
                <a16:creationId xmlns:a16="http://schemas.microsoft.com/office/drawing/2014/main" id="{BBC611E7-57EA-4C05-A80F-3ACB51CCE0C2}"/>
              </a:ext>
            </a:extLst>
          </p:cNvPr>
          <p:cNvSpPr>
            <a:spLocks noGrp="1" noChangeArrowheads="1"/>
          </p:cNvSpPr>
          <p:nvPr>
            <p:ph type="body" idx="4294967295"/>
          </p:nvPr>
        </p:nvSpPr>
        <p:spPr>
          <a:xfrm>
            <a:off x="539552" y="1462088"/>
            <a:ext cx="7886700" cy="4351338"/>
          </a:xfrm>
        </p:spPr>
        <p:txBody>
          <a:bodyPr>
            <a:normAutofit/>
          </a:bodyPr>
          <a:lstStyle/>
          <a:p>
            <a:pPr eaLnBrk="1" hangingPunct="1">
              <a:lnSpc>
                <a:spcPct val="150000"/>
              </a:lnSpc>
            </a:pPr>
            <a:r>
              <a:rPr lang="zh-CN" altLang="en-US" sz="2800" dirty="0"/>
              <a:t>分治策略</a:t>
            </a:r>
          </a:p>
          <a:p>
            <a:pPr eaLnBrk="1" hangingPunct="1">
              <a:lnSpc>
                <a:spcPct val="150000"/>
              </a:lnSpc>
            </a:pPr>
            <a:r>
              <a:rPr lang="zh-CN" altLang="en-US" sz="2800" dirty="0"/>
              <a:t>划分:  采用</a:t>
            </a:r>
            <a:r>
              <a:rPr lang="zh-CN" altLang="en-US" sz="2800" b="1" dirty="0"/>
              <a:t>动态规划算法</a:t>
            </a:r>
            <a:r>
              <a:rPr lang="zh-CN" altLang="en-US" sz="2800" dirty="0"/>
              <a:t>，寻找</a:t>
            </a:r>
            <a:r>
              <a:rPr lang="en-US" altLang="zh-CN" sz="2800" dirty="0"/>
              <a:t>q</a:t>
            </a:r>
            <a:r>
              <a:rPr lang="zh-CN" altLang="en-US" sz="2800" dirty="0"/>
              <a:t>使得 </a:t>
            </a:r>
            <a:r>
              <a:rPr lang="en-US" altLang="zh-CN" sz="2800" dirty="0"/>
              <a:t>f(q, n/2) + g(q, n/2)</a:t>
            </a:r>
            <a:r>
              <a:rPr lang="zh-CN" altLang="en-US" sz="2800" dirty="0"/>
              <a:t>最小</a:t>
            </a:r>
            <a:r>
              <a:rPr lang="en-US" altLang="zh-CN" sz="2800" dirty="0"/>
              <a:t>.</a:t>
            </a:r>
          </a:p>
          <a:p>
            <a:pPr lvl="1" eaLnBrk="1" hangingPunct="1">
              <a:lnSpc>
                <a:spcPct val="150000"/>
              </a:lnSpc>
            </a:pPr>
            <a:r>
              <a:rPr lang="zh-CN" altLang="en-US" sz="2400" dirty="0"/>
              <a:t>对 </a:t>
            </a:r>
            <a:r>
              <a:rPr lang="en-US" altLang="zh-CN" sz="3200" dirty="0" err="1"/>
              <a:t>x</a:t>
            </a:r>
            <a:r>
              <a:rPr lang="en-US" altLang="zh-CN" sz="3200" baseline="-25000" dirty="0" err="1"/>
              <a:t>q</a:t>
            </a:r>
            <a:r>
              <a:rPr lang="en-US" altLang="zh-CN" sz="3200" dirty="0"/>
              <a:t> </a:t>
            </a:r>
            <a:r>
              <a:rPr lang="en-US" altLang="zh-CN" sz="2400" dirty="0"/>
              <a:t>and </a:t>
            </a:r>
            <a:r>
              <a:rPr lang="en-US" altLang="zh-CN" sz="3200" dirty="0" err="1"/>
              <a:t>y</a:t>
            </a:r>
            <a:r>
              <a:rPr lang="en-US" altLang="zh-CN" sz="3200" baseline="-25000" dirty="0" err="1"/>
              <a:t>n</a:t>
            </a:r>
            <a:r>
              <a:rPr lang="en-US" altLang="zh-CN" sz="3200" baseline="-25000" dirty="0"/>
              <a:t>/2</a:t>
            </a:r>
            <a:r>
              <a:rPr lang="zh-CN" altLang="en-US" sz="2400" dirty="0"/>
              <a:t>进行比对。</a:t>
            </a:r>
            <a:endParaRPr lang="en-US" altLang="zh-CN" sz="2400" dirty="0"/>
          </a:p>
          <a:p>
            <a:pPr eaLnBrk="1" hangingPunct="1">
              <a:lnSpc>
                <a:spcPct val="150000"/>
              </a:lnSpc>
            </a:pPr>
            <a:r>
              <a:rPr lang="zh-CN" altLang="en-US" sz="2800" dirty="0"/>
              <a:t>处理:  </a:t>
            </a:r>
            <a:r>
              <a:rPr lang="zh-CN" altLang="en-US" sz="2800" i="1" dirty="0"/>
              <a:t>维护全局可访问的表</a:t>
            </a:r>
            <a:r>
              <a:rPr lang="zh-CN" altLang="en-US" sz="2800" dirty="0"/>
              <a:t>来保存中间节点</a:t>
            </a:r>
            <a:endParaRPr lang="en-US" altLang="zh-CN" sz="28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529DB-2F26-C840-7828-F8D09DD454E4}"/>
            </a:ext>
          </a:extLst>
        </p:cNvPr>
        <p:cNvGrpSpPr/>
        <p:nvPr/>
      </p:nvGrpSpPr>
      <p:grpSpPr>
        <a:xfrm>
          <a:off x="0" y="0"/>
          <a:ext cx="0" cy="0"/>
          <a:chOff x="0" y="0"/>
          <a:chExt cx="0" cy="0"/>
        </a:xfrm>
      </p:grpSpPr>
      <p:sp>
        <p:nvSpPr>
          <p:cNvPr id="102402" name="灯片编号占位符 5">
            <a:extLst>
              <a:ext uri="{FF2B5EF4-FFF2-40B4-BE49-F238E27FC236}">
                <a16:creationId xmlns:a16="http://schemas.microsoft.com/office/drawing/2014/main" id="{1B991BA7-5EF0-A4C9-4E24-DA6B3949962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0B3650B-58ED-4E62-BE5F-AA8C900797D2}" type="slidenum">
              <a:rPr kumimoji="0" lang="zh-CN" altLang="en-US" sz="1400" smtClean="0"/>
              <a:pPr>
                <a:spcBef>
                  <a:spcPct val="0"/>
                </a:spcBef>
                <a:buClrTx/>
                <a:buSzTx/>
                <a:buFontTx/>
                <a:buNone/>
              </a:pPr>
              <a:t>191</a:t>
            </a:fld>
            <a:endParaRPr kumimoji="0" lang="en-US" altLang="zh-CN" sz="1400"/>
          </a:p>
        </p:txBody>
      </p:sp>
      <p:sp>
        <p:nvSpPr>
          <p:cNvPr id="102403" name="Rectangle 2">
            <a:extLst>
              <a:ext uri="{FF2B5EF4-FFF2-40B4-BE49-F238E27FC236}">
                <a16:creationId xmlns:a16="http://schemas.microsoft.com/office/drawing/2014/main" id="{6BBD5AE4-BBD6-05B2-9D02-3C76AB512339}"/>
              </a:ext>
            </a:extLst>
          </p:cNvPr>
          <p:cNvSpPr>
            <a:spLocks noGrp="1" noChangeArrowheads="1"/>
          </p:cNvSpPr>
          <p:nvPr>
            <p:ph type="title" idx="4294967295"/>
          </p:nvPr>
        </p:nvSpPr>
        <p:spPr>
          <a:xfrm>
            <a:off x="539552" y="136525"/>
            <a:ext cx="7886700" cy="1325563"/>
          </a:xfrm>
        </p:spPr>
        <p:txBody>
          <a:bodyPr/>
          <a:lstStyle/>
          <a:p>
            <a:pPr eaLnBrk="1" hangingPunct="1"/>
            <a:r>
              <a:rPr lang="zh-CN" altLang="en-US" dirty="0"/>
              <a:t>线性空间的序列比对</a:t>
            </a:r>
            <a:endParaRPr lang="en-US" altLang="zh-CN" dirty="0"/>
          </a:p>
        </p:txBody>
      </p:sp>
      <p:sp>
        <p:nvSpPr>
          <p:cNvPr id="102404" name="Rectangle 3">
            <a:extLst>
              <a:ext uri="{FF2B5EF4-FFF2-40B4-BE49-F238E27FC236}">
                <a16:creationId xmlns:a16="http://schemas.microsoft.com/office/drawing/2014/main" id="{2A0CFD40-0E0A-937E-9DF1-5A79EB602BA8}"/>
              </a:ext>
            </a:extLst>
          </p:cNvPr>
          <p:cNvSpPr>
            <a:spLocks noGrp="1" noChangeArrowheads="1"/>
          </p:cNvSpPr>
          <p:nvPr>
            <p:ph type="body" idx="4294967295"/>
          </p:nvPr>
        </p:nvSpPr>
        <p:spPr>
          <a:xfrm>
            <a:off x="539552" y="1462088"/>
            <a:ext cx="7886700" cy="4351338"/>
          </a:xfrm>
        </p:spPr>
        <p:txBody>
          <a:bodyPr>
            <a:normAutofit/>
          </a:bodyPr>
          <a:lstStyle/>
          <a:p>
            <a:pPr eaLnBrk="1" hangingPunct="1">
              <a:lnSpc>
                <a:spcPct val="150000"/>
              </a:lnSpc>
            </a:pPr>
            <a:r>
              <a:rPr lang="zh-CN" altLang="en-US" sz="2800" dirty="0"/>
              <a:t>只要发现这条最短的角到角路径上的结点，</a:t>
            </a:r>
            <a:r>
              <a:rPr lang="en-US" altLang="zh-CN" sz="2800" dirty="0"/>
              <a:t>P</a:t>
            </a:r>
            <a:r>
              <a:rPr lang="zh-CN" altLang="en-US" sz="2800" dirty="0"/>
              <a:t>就把它保存起来。</a:t>
            </a:r>
            <a:endParaRPr lang="en-US" altLang="zh-CN" sz="2800" dirty="0"/>
          </a:p>
          <a:p>
            <a:pPr eaLnBrk="1" hangingPunct="1">
              <a:lnSpc>
                <a:spcPct val="150000"/>
              </a:lnSpc>
            </a:pPr>
            <a:r>
              <a:rPr lang="zh-CN" altLang="en-US" sz="2800" dirty="0"/>
              <a:t>初始，</a:t>
            </a:r>
            <a:r>
              <a:rPr lang="en-US" altLang="zh-CN" sz="2800" dirty="0"/>
              <a:t>P</a:t>
            </a:r>
            <a:r>
              <a:rPr lang="zh-CN" altLang="en-US" sz="2800" dirty="0"/>
              <a:t>为空。</a:t>
            </a:r>
            <a:endParaRPr lang="en-US" altLang="zh-CN" sz="2800" dirty="0"/>
          </a:p>
          <a:p>
            <a:pPr eaLnBrk="1" hangingPunct="1">
              <a:lnSpc>
                <a:spcPct val="150000"/>
              </a:lnSpc>
            </a:pPr>
            <a:r>
              <a:rPr lang="en-US" altLang="zh-CN" sz="2800" dirty="0"/>
              <a:t>P</a:t>
            </a:r>
            <a:r>
              <a:rPr lang="zh-CN" altLang="en-US" sz="2800" dirty="0"/>
              <a:t>仅需要有 </a:t>
            </a:r>
            <a:r>
              <a:rPr lang="en-US" altLang="zh-CN" sz="2800" dirty="0"/>
              <a:t>m + n</a:t>
            </a:r>
            <a:r>
              <a:rPr lang="zh-CN" altLang="en-US" sz="2800" dirty="0"/>
              <a:t>个项，因为没有角到角的路径可以用到比这更多的边。</a:t>
            </a:r>
            <a:endParaRPr lang="en-US" altLang="zh-CN" sz="2800" dirty="0"/>
          </a:p>
          <a:p>
            <a:pPr eaLnBrk="1" hangingPunct="1">
              <a:lnSpc>
                <a:spcPct val="150000"/>
              </a:lnSpc>
            </a:pPr>
            <a:r>
              <a:rPr lang="zh-CN" altLang="en-US" sz="2800" dirty="0"/>
              <a:t>假定 </a:t>
            </a:r>
            <a:r>
              <a:rPr lang="en-US" altLang="zh-CN" sz="2800" dirty="0"/>
              <a:t>n </a:t>
            </a:r>
            <a:r>
              <a:rPr lang="zh-CN" altLang="en-US" sz="2800" dirty="0"/>
              <a:t>是</a:t>
            </a:r>
            <a:r>
              <a:rPr lang="en-US" altLang="zh-CN" sz="2800" dirty="0"/>
              <a:t>2</a:t>
            </a:r>
            <a:r>
              <a:rPr lang="zh-CN" altLang="en-US" sz="2800" dirty="0"/>
              <a:t>的幂。 </a:t>
            </a:r>
            <a:endParaRPr lang="en-US" altLang="zh-CN" sz="2800" dirty="0"/>
          </a:p>
        </p:txBody>
      </p:sp>
    </p:spTree>
    <p:extLst>
      <p:ext uri="{BB962C8B-B14F-4D97-AF65-F5344CB8AC3E}">
        <p14:creationId xmlns:p14="http://schemas.microsoft.com/office/powerpoint/2010/main" val="6376281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5">
            <a:extLst>
              <a:ext uri="{FF2B5EF4-FFF2-40B4-BE49-F238E27FC236}">
                <a16:creationId xmlns:a16="http://schemas.microsoft.com/office/drawing/2014/main" id="{3CA4AD41-AC59-402C-B63C-9045FCCA6C7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3332998-A997-4CFC-95E7-DBB1FFAF08F1}" type="slidenum">
              <a:rPr kumimoji="0" lang="zh-CN" altLang="en-US" sz="1400" smtClean="0"/>
              <a:pPr>
                <a:spcBef>
                  <a:spcPct val="0"/>
                </a:spcBef>
                <a:buClrTx/>
                <a:buSzTx/>
                <a:buFontTx/>
                <a:buNone/>
              </a:pPr>
              <a:t>192</a:t>
            </a:fld>
            <a:endParaRPr kumimoji="0" lang="en-US" altLang="zh-CN" sz="1400"/>
          </a:p>
        </p:txBody>
      </p:sp>
      <p:sp>
        <p:nvSpPr>
          <p:cNvPr id="103427" name="Rectangle 2">
            <a:extLst>
              <a:ext uri="{FF2B5EF4-FFF2-40B4-BE49-F238E27FC236}">
                <a16:creationId xmlns:a16="http://schemas.microsoft.com/office/drawing/2014/main" id="{280E04ED-09C9-498C-99C6-1C8F1340A62B}"/>
              </a:ext>
            </a:extLst>
          </p:cNvPr>
          <p:cNvSpPr>
            <a:spLocks noGrp="1" noChangeArrowheads="1"/>
          </p:cNvSpPr>
          <p:nvPr>
            <p:ph type="title" idx="4294967295"/>
          </p:nvPr>
        </p:nvSpPr>
        <p:spPr>
          <a:xfrm>
            <a:off x="628650" y="247798"/>
            <a:ext cx="7886700" cy="1325563"/>
          </a:xfrm>
        </p:spPr>
        <p:txBody>
          <a:bodyPr/>
          <a:lstStyle/>
          <a:p>
            <a:pPr eaLnBrk="1" hangingPunct="1"/>
            <a:r>
              <a:rPr lang="zh-CN" altLang="en-US" dirty="0"/>
              <a:t>线性空间的序列比对</a:t>
            </a:r>
          </a:p>
        </p:txBody>
      </p:sp>
      <p:sp>
        <p:nvSpPr>
          <p:cNvPr id="103428" name="Rectangle 3">
            <a:extLst>
              <a:ext uri="{FF2B5EF4-FFF2-40B4-BE49-F238E27FC236}">
                <a16:creationId xmlns:a16="http://schemas.microsoft.com/office/drawing/2014/main" id="{42363E31-A27D-41A6-9699-492640D01047}"/>
              </a:ext>
            </a:extLst>
          </p:cNvPr>
          <p:cNvSpPr>
            <a:spLocks noGrp="1" noChangeArrowheads="1"/>
          </p:cNvSpPr>
          <p:nvPr>
            <p:ph type="body" idx="4294967295"/>
          </p:nvPr>
        </p:nvSpPr>
        <p:spPr>
          <a:xfrm>
            <a:off x="0" y="1825625"/>
            <a:ext cx="7886700" cy="4351338"/>
          </a:xfrm>
        </p:spPr>
        <p:txBody>
          <a:bodyPr/>
          <a:lstStyle/>
          <a:p>
            <a:pPr eaLnBrk="1" hangingPunct="1">
              <a:buFont typeface="Wingdings" panose="05000000000000000000" pitchFamily="2" charset="2"/>
              <a:buNone/>
            </a:pPr>
            <a:r>
              <a:rPr lang="zh-CN" altLang="en-US"/>
              <a:t> </a:t>
            </a:r>
          </a:p>
        </p:txBody>
      </p:sp>
      <p:pic>
        <p:nvPicPr>
          <p:cNvPr id="103429" name="Picture 4">
            <a:extLst>
              <a:ext uri="{FF2B5EF4-FFF2-40B4-BE49-F238E27FC236}">
                <a16:creationId xmlns:a16="http://schemas.microsoft.com/office/drawing/2014/main" id="{9C2A93E6-8010-40AD-A7ED-C3FFCB73E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70319"/>
            <a:ext cx="8628144" cy="490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FEB2A-B848-FA1C-1766-C29E84CBB28B}"/>
            </a:ext>
          </a:extLst>
        </p:cNvPr>
        <p:cNvGrpSpPr/>
        <p:nvPr/>
      </p:nvGrpSpPr>
      <p:grpSpPr>
        <a:xfrm>
          <a:off x="0" y="0"/>
          <a:ext cx="0" cy="0"/>
          <a:chOff x="0" y="0"/>
          <a:chExt cx="0" cy="0"/>
        </a:xfrm>
      </p:grpSpPr>
      <p:sp>
        <p:nvSpPr>
          <p:cNvPr id="104450" name="灯片编号占位符 5">
            <a:extLst>
              <a:ext uri="{FF2B5EF4-FFF2-40B4-BE49-F238E27FC236}">
                <a16:creationId xmlns:a16="http://schemas.microsoft.com/office/drawing/2014/main" id="{93207EE0-09D5-85B5-4265-8BBB7AD6127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6895386-663F-4CEE-A378-32E76B44FCB0}" type="slidenum">
              <a:rPr kumimoji="0" lang="zh-CN" altLang="en-US" sz="1400" smtClean="0"/>
              <a:pPr>
                <a:spcBef>
                  <a:spcPct val="0"/>
                </a:spcBef>
                <a:buClrTx/>
                <a:buSzTx/>
                <a:buFontTx/>
                <a:buNone/>
              </a:pPr>
              <a:t>193</a:t>
            </a:fld>
            <a:endParaRPr kumimoji="0" lang="en-US" altLang="zh-CN" sz="1400"/>
          </a:p>
        </p:txBody>
      </p:sp>
      <p:sp>
        <p:nvSpPr>
          <p:cNvPr id="104451" name="Rectangle 3">
            <a:extLst>
              <a:ext uri="{FF2B5EF4-FFF2-40B4-BE49-F238E27FC236}">
                <a16:creationId xmlns:a16="http://schemas.microsoft.com/office/drawing/2014/main" id="{C7BFEB7F-CEDF-EB9A-58ED-1EDC27B5A7E5}"/>
              </a:ext>
            </a:extLst>
          </p:cNvPr>
          <p:cNvSpPr>
            <a:spLocks noGrp="1" noChangeArrowheads="1"/>
          </p:cNvSpPr>
          <p:nvPr>
            <p:ph type="body" idx="4294967295"/>
          </p:nvPr>
        </p:nvSpPr>
        <p:spPr>
          <a:xfrm>
            <a:off x="342900" y="1124744"/>
            <a:ext cx="8458200" cy="5733256"/>
          </a:xfrm>
        </p:spPr>
        <p:txBody>
          <a:bodyPr>
            <a:normAutofit/>
          </a:bodyPr>
          <a:lstStyle/>
          <a:p>
            <a:pPr eaLnBrk="1" hangingPunct="1">
              <a:lnSpc>
                <a:spcPct val="90000"/>
              </a:lnSpc>
              <a:buFont typeface="Wingdings" panose="05000000000000000000" pitchFamily="2" charset="2"/>
              <a:buNone/>
            </a:pPr>
            <a:r>
              <a:rPr lang="en-US" altLang="zh-CN" sz="2400" dirty="0">
                <a:latin typeface="宋体" panose="02010600030101010101" pitchFamily="2" charset="-122"/>
              </a:rPr>
              <a:t>Divide-and-Conquer-Alignment(X,Y)</a:t>
            </a:r>
          </a:p>
          <a:p>
            <a:pPr eaLnBrk="1" hangingPunct="1">
              <a:lnSpc>
                <a:spcPct val="90000"/>
              </a:lnSpc>
              <a:buFont typeface="Wingdings" panose="05000000000000000000" pitchFamily="2" charset="2"/>
              <a:buNone/>
            </a:pPr>
            <a:r>
              <a:rPr lang="en-US" altLang="zh-CN" sz="2400" dirty="0">
                <a:latin typeface="宋体" panose="02010600030101010101" pitchFamily="2" charset="-122"/>
              </a:rPr>
              <a:t>  </a:t>
            </a:r>
            <a:r>
              <a:rPr lang="zh-CN" altLang="en-US" sz="2400" dirty="0">
                <a:latin typeface="宋体" panose="02010600030101010101" pitchFamily="2" charset="-122"/>
              </a:rPr>
              <a:t>令</a:t>
            </a:r>
            <a:r>
              <a:rPr lang="en-US" altLang="zh-CN" sz="2400" dirty="0">
                <a:latin typeface="宋体" panose="02010600030101010101" pitchFamily="2" charset="-122"/>
              </a:rPr>
              <a:t>m</a:t>
            </a:r>
            <a:r>
              <a:rPr lang="zh-CN" altLang="en-US" sz="2400" dirty="0">
                <a:latin typeface="宋体" panose="02010600030101010101" pitchFamily="2" charset="-122"/>
              </a:rPr>
              <a:t>是</a:t>
            </a:r>
            <a:r>
              <a:rPr lang="en-US" altLang="zh-CN" sz="2400" dirty="0">
                <a:latin typeface="宋体" panose="02010600030101010101" pitchFamily="2" charset="-122"/>
              </a:rPr>
              <a:t>X</a:t>
            </a:r>
            <a:r>
              <a:rPr lang="zh-CN" altLang="en-US" sz="2400" dirty="0">
                <a:latin typeface="宋体" panose="02010600030101010101" pitchFamily="2" charset="-122"/>
              </a:rPr>
              <a:t>中的符号个数</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令</a:t>
            </a:r>
            <a:r>
              <a:rPr lang="en-US" altLang="zh-CN" sz="2400" dirty="0">
                <a:latin typeface="宋体" panose="02010600030101010101" pitchFamily="2" charset="-122"/>
              </a:rPr>
              <a:t>n</a:t>
            </a:r>
            <a:r>
              <a:rPr lang="zh-CN" altLang="en-US" sz="2400" dirty="0">
                <a:latin typeface="宋体" panose="02010600030101010101" pitchFamily="2" charset="-122"/>
              </a:rPr>
              <a:t>是</a:t>
            </a:r>
            <a:r>
              <a:rPr lang="en-US" altLang="zh-CN" sz="2400" dirty="0">
                <a:latin typeface="宋体" panose="02010600030101010101" pitchFamily="2" charset="-122"/>
              </a:rPr>
              <a:t>Y</a:t>
            </a:r>
            <a:r>
              <a:rPr lang="zh-CN" altLang="en-US" sz="2400" dirty="0">
                <a:latin typeface="宋体" panose="02010600030101010101" pitchFamily="2" charset="-122"/>
              </a:rPr>
              <a:t>中的符合个数</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If m&lt;=1</a:t>
            </a:r>
            <a:r>
              <a:rPr lang="zh-CN" altLang="en-US" sz="2400" dirty="0">
                <a:latin typeface="宋体" panose="02010600030101010101" pitchFamily="2" charset="-122"/>
              </a:rPr>
              <a:t>或</a:t>
            </a:r>
            <a:r>
              <a:rPr lang="en-US" altLang="zh-CN" sz="2400" dirty="0">
                <a:latin typeface="宋体" panose="02010600030101010101" pitchFamily="2" charset="-122"/>
              </a:rPr>
              <a:t>n&lt;=2, then</a:t>
            </a:r>
          </a:p>
          <a:p>
            <a:pPr eaLnBrk="1" hangingPunct="1">
              <a:lnSpc>
                <a:spcPct val="90000"/>
              </a:lnSpc>
              <a:buFont typeface="Wingdings" panose="05000000000000000000" pitchFamily="2" charset="2"/>
              <a:buNone/>
            </a:pPr>
            <a:r>
              <a:rPr lang="en-US" altLang="zh-CN" sz="2400" dirty="0">
                <a:latin typeface="宋体" panose="02010600030101010101" pitchFamily="2" charset="-122"/>
              </a:rPr>
              <a:t>    </a:t>
            </a:r>
            <a:r>
              <a:rPr lang="zh-CN" altLang="en-US" sz="2400" dirty="0">
                <a:latin typeface="宋体" panose="02010600030101010101" pitchFamily="2" charset="-122"/>
              </a:rPr>
              <a:t>使用</a:t>
            </a:r>
            <a:r>
              <a:rPr lang="en-US" altLang="zh-CN" sz="2400" dirty="0">
                <a:latin typeface="宋体" panose="02010600030101010101" pitchFamily="2" charset="-122"/>
              </a:rPr>
              <a:t>Alignment(X,Y)</a:t>
            </a:r>
            <a:r>
              <a:rPr lang="zh-CN" altLang="en-US" sz="2400" dirty="0">
                <a:latin typeface="宋体" panose="02010600030101010101" pitchFamily="2" charset="-122"/>
              </a:rPr>
              <a:t>计算最优比对</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调用</a:t>
            </a:r>
            <a:r>
              <a:rPr lang="en-US" altLang="zh-CN" sz="2400" dirty="0">
                <a:latin typeface="宋体" panose="02010600030101010101" pitchFamily="2" charset="-122"/>
              </a:rPr>
              <a:t>Space-Efficient-Alignment(X,Y[1:n/2])</a:t>
            </a:r>
          </a:p>
          <a:p>
            <a:pPr eaLnBrk="1" hangingPunct="1">
              <a:lnSpc>
                <a:spcPct val="90000"/>
              </a:lnSpc>
              <a:buFont typeface="Wingdings" panose="05000000000000000000" pitchFamily="2" charset="2"/>
              <a:buNone/>
            </a:pPr>
            <a:r>
              <a:rPr lang="en-US" altLang="zh-CN" sz="2400" dirty="0">
                <a:latin typeface="宋体" panose="02010600030101010101" pitchFamily="2" charset="-122"/>
              </a:rPr>
              <a:t>  </a:t>
            </a:r>
            <a:r>
              <a:rPr lang="zh-CN" altLang="en-US" sz="2400" dirty="0">
                <a:latin typeface="宋体" panose="02010600030101010101" pitchFamily="2" charset="-122"/>
              </a:rPr>
              <a:t>调用</a:t>
            </a:r>
            <a:r>
              <a:rPr lang="en-US" altLang="zh-CN" sz="2400" dirty="0">
                <a:latin typeface="宋体" panose="02010600030101010101" pitchFamily="2" charset="-122"/>
              </a:rPr>
              <a:t>Backward-Space-Efficient-Alignment(X,Y[n/2+1:n])</a:t>
            </a:r>
          </a:p>
          <a:p>
            <a:pPr eaLnBrk="1" hangingPunct="1">
              <a:lnSpc>
                <a:spcPct val="90000"/>
              </a:lnSpc>
              <a:buFont typeface="Wingdings" panose="05000000000000000000" pitchFamily="2" charset="2"/>
              <a:buNone/>
            </a:pPr>
            <a:r>
              <a:rPr lang="en-US" altLang="zh-CN" sz="2400" dirty="0">
                <a:latin typeface="宋体" panose="02010600030101010101" pitchFamily="2" charset="-122"/>
              </a:rPr>
              <a:t>  </a:t>
            </a:r>
            <a:r>
              <a:rPr lang="zh-CN" altLang="en-US" sz="2400" dirty="0">
                <a:latin typeface="宋体" panose="02010600030101010101" pitchFamily="2" charset="-122"/>
              </a:rPr>
              <a:t>令</a:t>
            </a:r>
            <a:r>
              <a:rPr lang="en-US" altLang="zh-CN" sz="2400" dirty="0">
                <a:latin typeface="宋体" panose="02010600030101010101" pitchFamily="2" charset="-122"/>
              </a:rPr>
              <a:t>q</a:t>
            </a:r>
            <a:r>
              <a:rPr lang="zh-CN" altLang="en-US" sz="2400" dirty="0">
                <a:latin typeface="宋体" panose="02010600030101010101" pitchFamily="2" charset="-122"/>
              </a:rPr>
              <a:t>是使得</a:t>
            </a:r>
            <a:r>
              <a:rPr lang="en-US" altLang="zh-CN" sz="2400" dirty="0">
                <a:latin typeface="宋体" panose="02010600030101010101" pitchFamily="2" charset="-122"/>
              </a:rPr>
              <a:t>f(</a:t>
            </a:r>
            <a:r>
              <a:rPr lang="en-US" altLang="zh-CN" sz="2400" dirty="0" err="1">
                <a:latin typeface="宋体" panose="02010600030101010101" pitchFamily="2" charset="-122"/>
              </a:rPr>
              <a:t>q,n</a:t>
            </a:r>
            <a:r>
              <a:rPr lang="en-US" altLang="zh-CN" sz="2400" dirty="0">
                <a:latin typeface="宋体" panose="02010600030101010101" pitchFamily="2" charset="-122"/>
              </a:rPr>
              <a:t>/2)+g(</a:t>
            </a:r>
            <a:r>
              <a:rPr lang="en-US" altLang="zh-CN" sz="2400" dirty="0" err="1">
                <a:latin typeface="宋体" panose="02010600030101010101" pitchFamily="2" charset="-122"/>
              </a:rPr>
              <a:t>q,n</a:t>
            </a:r>
            <a:r>
              <a:rPr lang="en-US" altLang="zh-CN" sz="2400" dirty="0">
                <a:latin typeface="宋体" panose="02010600030101010101" pitchFamily="2" charset="-122"/>
              </a:rPr>
              <a:t>/2)</a:t>
            </a:r>
            <a:r>
              <a:rPr lang="zh-CN" altLang="en-US" sz="2400" dirty="0">
                <a:latin typeface="宋体" panose="02010600030101010101" pitchFamily="2" charset="-122"/>
              </a:rPr>
              <a:t>达到最小的指标</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把(</a:t>
            </a:r>
            <a:r>
              <a:rPr lang="en-US" altLang="zh-CN" sz="2400" dirty="0" err="1">
                <a:latin typeface="宋体" panose="02010600030101010101" pitchFamily="2" charset="-122"/>
              </a:rPr>
              <a:t>q,n</a:t>
            </a:r>
            <a:r>
              <a:rPr lang="en-US" altLang="zh-CN" sz="2400" dirty="0">
                <a:latin typeface="宋体" panose="02010600030101010101" pitchFamily="2" charset="-122"/>
              </a:rPr>
              <a:t>/2)</a:t>
            </a:r>
            <a:r>
              <a:rPr lang="zh-CN" altLang="en-US" sz="2400" dirty="0">
                <a:latin typeface="宋体" panose="02010600030101010101" pitchFamily="2" charset="-122"/>
              </a:rPr>
              <a:t>加到全局表</a:t>
            </a:r>
            <a:r>
              <a:rPr lang="en-US" altLang="zh-CN" sz="2400" dirty="0">
                <a:latin typeface="宋体" panose="02010600030101010101" pitchFamily="2" charset="-122"/>
              </a:rPr>
              <a:t>P</a:t>
            </a:r>
            <a:r>
              <a:rPr lang="zh-CN" altLang="en-US" sz="2400" dirty="0">
                <a:latin typeface="宋体" panose="02010600030101010101" pitchFamily="2" charset="-122"/>
              </a:rPr>
              <a:t>中</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  </a:t>
            </a:r>
            <a:r>
              <a:rPr lang="en-US" altLang="zh-CN" sz="2400" dirty="0">
                <a:latin typeface="宋体" panose="02010600030101010101" pitchFamily="2" charset="-122"/>
              </a:rPr>
              <a:t>Divide-and-Conquer-Alignment(X[1:q],Y[1:n/2])</a:t>
            </a:r>
          </a:p>
          <a:p>
            <a:pPr eaLnBrk="1" hangingPunct="1">
              <a:lnSpc>
                <a:spcPct val="90000"/>
              </a:lnSpc>
              <a:buFont typeface="Wingdings" panose="05000000000000000000" pitchFamily="2" charset="2"/>
              <a:buNone/>
            </a:pPr>
            <a:r>
              <a:rPr lang="en-US" altLang="zh-CN" sz="2400" dirty="0">
                <a:latin typeface="宋体" panose="02010600030101010101" pitchFamily="2" charset="-122"/>
              </a:rPr>
              <a:t>  Divide-and-Conquer-Alignment(X[</a:t>
            </a:r>
            <a:r>
              <a:rPr lang="en-US" altLang="zh-CN" sz="2400" dirty="0" err="1">
                <a:latin typeface="宋体" panose="02010600030101010101" pitchFamily="2" charset="-122"/>
              </a:rPr>
              <a:t>q:m</a:t>
            </a:r>
            <a:r>
              <a:rPr lang="en-US" altLang="zh-CN" sz="2400" dirty="0">
                <a:latin typeface="宋体" panose="02010600030101010101" pitchFamily="2" charset="-122"/>
              </a:rPr>
              <a:t>],Y[n/2:n])</a:t>
            </a:r>
          </a:p>
          <a:p>
            <a:pPr eaLnBrk="1" hangingPunct="1">
              <a:lnSpc>
                <a:spcPct val="90000"/>
              </a:lnSpc>
              <a:buFont typeface="Wingdings" panose="05000000000000000000" pitchFamily="2" charset="2"/>
              <a:buNone/>
            </a:pPr>
            <a:r>
              <a:rPr lang="en-US" altLang="zh-CN" sz="2400" dirty="0">
                <a:latin typeface="宋体" panose="02010600030101010101" pitchFamily="2" charset="-122"/>
              </a:rPr>
              <a:t>  </a:t>
            </a:r>
            <a:r>
              <a:rPr lang="zh-CN" altLang="en-US" sz="2400" dirty="0">
                <a:latin typeface="宋体" panose="02010600030101010101" pitchFamily="2" charset="-122"/>
              </a:rPr>
              <a:t>返回</a:t>
            </a:r>
            <a:r>
              <a:rPr lang="en-US" altLang="zh-CN" sz="2400" dirty="0">
                <a:latin typeface="宋体" panose="02010600030101010101" pitchFamily="2" charset="-122"/>
              </a:rPr>
              <a:t>P</a:t>
            </a:r>
            <a:endParaRPr lang="zh-CN" altLang="en-US" sz="2400" dirty="0">
              <a:latin typeface="宋体" panose="02010600030101010101" pitchFamily="2" charset="-122"/>
            </a:endParaRPr>
          </a:p>
        </p:txBody>
      </p:sp>
      <p:sp>
        <p:nvSpPr>
          <p:cNvPr id="104452" name="Rectangle 4">
            <a:extLst>
              <a:ext uri="{FF2B5EF4-FFF2-40B4-BE49-F238E27FC236}">
                <a16:creationId xmlns:a16="http://schemas.microsoft.com/office/drawing/2014/main" id="{4B8A2364-8294-5216-D272-A7E9165C956E}"/>
              </a:ext>
            </a:extLst>
          </p:cNvPr>
          <p:cNvSpPr>
            <a:spLocks noGrp="1" noChangeArrowheads="1"/>
          </p:cNvSpPr>
          <p:nvPr>
            <p:ph type="title" idx="4294967295"/>
          </p:nvPr>
        </p:nvSpPr>
        <p:spPr>
          <a:xfrm>
            <a:off x="827584" y="155329"/>
            <a:ext cx="7793037" cy="1143000"/>
          </a:xfrm>
        </p:spPr>
        <p:txBody>
          <a:bodyPr/>
          <a:lstStyle/>
          <a:p>
            <a:pPr eaLnBrk="1" hangingPunct="1"/>
            <a:r>
              <a:rPr lang="zh-CN" altLang="en-US" dirty="0"/>
              <a:t>线性空间的序列比对算法</a:t>
            </a:r>
          </a:p>
        </p:txBody>
      </p:sp>
    </p:spTree>
    <p:extLst>
      <p:ext uri="{BB962C8B-B14F-4D97-AF65-F5344CB8AC3E}">
        <p14:creationId xmlns:p14="http://schemas.microsoft.com/office/powerpoint/2010/main" val="26985961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a:extLst>
              <a:ext uri="{FF2B5EF4-FFF2-40B4-BE49-F238E27FC236}">
                <a16:creationId xmlns:a16="http://schemas.microsoft.com/office/drawing/2014/main" id="{6AFE53B5-75B2-41C3-9E67-A6F34E40A724}"/>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2593536-7C44-45CD-B755-A5BFB6FF284A}" type="slidenum">
              <a:rPr kumimoji="0" lang="zh-CN" altLang="en-US" sz="1400" smtClean="0"/>
              <a:pPr>
                <a:spcBef>
                  <a:spcPct val="0"/>
                </a:spcBef>
                <a:buClrTx/>
                <a:buSzTx/>
                <a:buFontTx/>
                <a:buNone/>
              </a:pPr>
              <a:t>194</a:t>
            </a:fld>
            <a:endParaRPr kumimoji="0" lang="en-US" altLang="zh-CN" sz="1400"/>
          </a:p>
        </p:txBody>
      </p:sp>
      <p:sp>
        <p:nvSpPr>
          <p:cNvPr id="105475" name="Rectangle 2">
            <a:extLst>
              <a:ext uri="{FF2B5EF4-FFF2-40B4-BE49-F238E27FC236}">
                <a16:creationId xmlns:a16="http://schemas.microsoft.com/office/drawing/2014/main" id="{0058C7E2-A3DE-4BC9-B8F4-E98C3731C307}"/>
              </a:ext>
            </a:extLst>
          </p:cNvPr>
          <p:cNvSpPr>
            <a:spLocks noGrp="1" noChangeArrowheads="1"/>
          </p:cNvSpPr>
          <p:nvPr>
            <p:ph type="title" idx="4294967295"/>
          </p:nvPr>
        </p:nvSpPr>
        <p:spPr>
          <a:xfrm>
            <a:off x="628650" y="134937"/>
            <a:ext cx="7886700" cy="1325563"/>
          </a:xfrm>
        </p:spPr>
        <p:txBody>
          <a:bodyPr/>
          <a:lstStyle/>
          <a:p>
            <a:pPr eaLnBrk="1" hangingPunct="1"/>
            <a:r>
              <a:rPr lang="zh-CN" altLang="en-US" dirty="0"/>
              <a:t>分析算法</a:t>
            </a:r>
            <a:endParaRPr lang="en-US" altLang="zh-CN" dirty="0"/>
          </a:p>
        </p:txBody>
      </p:sp>
      <p:sp>
        <p:nvSpPr>
          <p:cNvPr id="105476" name="Rectangle 3">
            <a:extLst>
              <a:ext uri="{FF2B5EF4-FFF2-40B4-BE49-F238E27FC236}">
                <a16:creationId xmlns:a16="http://schemas.microsoft.com/office/drawing/2014/main" id="{08E2B1FD-23C8-4AD3-A5B8-A721A8E97057}"/>
              </a:ext>
            </a:extLst>
          </p:cNvPr>
          <p:cNvSpPr>
            <a:spLocks noGrp="1" noChangeArrowheads="1"/>
          </p:cNvSpPr>
          <p:nvPr>
            <p:ph type="body" idx="4294967295"/>
          </p:nvPr>
        </p:nvSpPr>
        <p:spPr>
          <a:xfrm>
            <a:off x="503810" y="1180182"/>
            <a:ext cx="7886700" cy="4351338"/>
          </a:xfrm>
        </p:spPr>
        <p:txBody>
          <a:bodyPr>
            <a:normAutofit/>
          </a:bodyPr>
          <a:lstStyle/>
          <a:p>
            <a:pPr marL="0" indent="0" eaLnBrk="1" hangingPunct="1">
              <a:lnSpc>
                <a:spcPct val="150000"/>
              </a:lnSpc>
              <a:buFont typeface="Wingdings" panose="05000000000000000000" pitchFamily="2" charset="2"/>
              <a:buNone/>
              <a:defRPr/>
            </a:pPr>
            <a:r>
              <a:rPr lang="zh-CN" altLang="en-US" sz="2800" dirty="0"/>
              <a:t>一个粗糙的估计</a:t>
            </a:r>
          </a:p>
          <a:p>
            <a:pPr eaLnBrk="1" hangingPunct="1">
              <a:lnSpc>
                <a:spcPct val="150000"/>
              </a:lnSpc>
              <a:defRPr/>
            </a:pPr>
            <a:r>
              <a:rPr lang="zh-CN" altLang="en-US" sz="2800" dirty="0"/>
              <a:t>设</a:t>
            </a:r>
            <a:r>
              <a:rPr lang="en-US" altLang="zh-CN" sz="2800" dirty="0"/>
              <a:t>T(m, n) </a:t>
            </a:r>
            <a:r>
              <a:rPr lang="zh-CN" altLang="en-US" sz="2800" dirty="0"/>
              <a:t>是长度至多为</a:t>
            </a:r>
            <a:r>
              <a:rPr lang="en-US" altLang="zh-CN" sz="2800" dirty="0" err="1"/>
              <a:t>m,n</a:t>
            </a:r>
            <a:r>
              <a:rPr lang="zh-CN" altLang="en-US" sz="2800" dirty="0"/>
              <a:t>的序列比对算法的最大运行时间。那么</a:t>
            </a:r>
            <a:r>
              <a:rPr lang="en-US" altLang="zh-CN" sz="2800" dirty="0"/>
              <a:t>T(m, n) = O(</a:t>
            </a:r>
            <a:r>
              <a:rPr lang="en-US" altLang="zh-CN" sz="2800" dirty="0" err="1"/>
              <a:t>mn</a:t>
            </a:r>
            <a:r>
              <a:rPr lang="en-US" altLang="zh-CN" sz="2800" dirty="0"/>
              <a:t> log n).</a:t>
            </a:r>
          </a:p>
          <a:p>
            <a:pPr eaLnBrk="1" hangingPunct="1">
              <a:lnSpc>
                <a:spcPct val="150000"/>
              </a:lnSpc>
              <a:defRPr/>
            </a:pPr>
            <a:endParaRPr lang="en-US" altLang="zh-CN" sz="2800" dirty="0"/>
          </a:p>
          <a:p>
            <a:pPr eaLnBrk="1" hangingPunct="1">
              <a:lnSpc>
                <a:spcPct val="150000"/>
              </a:lnSpc>
              <a:defRPr/>
            </a:pPr>
            <a:endParaRPr lang="en-US" altLang="zh-CN" sz="2800" dirty="0"/>
          </a:p>
          <a:p>
            <a:pPr eaLnBrk="1" hangingPunct="1">
              <a:lnSpc>
                <a:spcPct val="150000"/>
              </a:lnSpc>
              <a:defRPr/>
            </a:pPr>
            <a:endParaRPr lang="en-US" altLang="zh-CN" sz="2800" dirty="0"/>
          </a:p>
        </p:txBody>
      </p:sp>
      <p:graphicFrame>
        <p:nvGraphicFramePr>
          <p:cNvPr id="105477" name="Object 4">
            <a:extLst>
              <a:ext uri="{FF2B5EF4-FFF2-40B4-BE49-F238E27FC236}">
                <a16:creationId xmlns:a16="http://schemas.microsoft.com/office/drawing/2014/main" id="{AFE39C5A-3C7B-4827-A283-9AA71EEE10D6}"/>
              </a:ext>
            </a:extLst>
          </p:cNvPr>
          <p:cNvGraphicFramePr>
            <a:graphicFrameLocks noChangeAspect="1"/>
          </p:cNvGraphicFramePr>
          <p:nvPr>
            <p:extLst>
              <p:ext uri="{D42A27DB-BD31-4B8C-83A1-F6EECF244321}">
                <p14:modId xmlns:p14="http://schemas.microsoft.com/office/powerpoint/2010/main" val="3521599929"/>
              </p:ext>
            </p:extLst>
          </p:nvPr>
        </p:nvGraphicFramePr>
        <p:xfrm>
          <a:off x="381000" y="3789040"/>
          <a:ext cx="8382000" cy="815975"/>
        </p:xfrm>
        <a:graphic>
          <a:graphicData uri="http://schemas.openxmlformats.org/presentationml/2006/ole">
            <mc:AlternateContent xmlns:mc="http://schemas.openxmlformats.org/markup-compatibility/2006">
              <mc:Choice xmlns:v="urn:schemas-microsoft-com:vml" Requires="v">
                <p:oleObj name="Equation" r:id="rId2" imgW="5994400" imgH="254000" progId="Equation.3">
                  <p:embed/>
                </p:oleObj>
              </mc:Choice>
              <mc:Fallback>
                <p:oleObj name="Equation" r:id="rId2" imgW="5994400" imgH="254000" progId="Equation.3">
                  <p:embed/>
                  <p:pic>
                    <p:nvPicPr>
                      <p:cNvPr id="105477" name="Object 4">
                        <a:extLst>
                          <a:ext uri="{FF2B5EF4-FFF2-40B4-BE49-F238E27FC236}">
                            <a16:creationId xmlns:a16="http://schemas.microsoft.com/office/drawing/2014/main" id="{AFE39C5A-3C7B-4827-A283-9AA71EEE1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62" t="-72284" r="-3062" b="-72284"/>
                      <a:stretch>
                        <a:fillRect/>
                      </a:stretch>
                    </p:blipFill>
                    <p:spPr bwMode="auto">
                      <a:xfrm>
                        <a:off x="381000" y="3789040"/>
                        <a:ext cx="8382000" cy="8159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6">
            <a:extLst>
              <a:ext uri="{FF2B5EF4-FFF2-40B4-BE49-F238E27FC236}">
                <a16:creationId xmlns:a16="http://schemas.microsoft.com/office/drawing/2014/main" id="{944373B5-E4BA-4AAA-AFE0-7A00A7CB403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558FA45-5B00-48C7-ABCF-4FBD8395BA42}" type="slidenum">
              <a:rPr kumimoji="0" lang="zh-CN" altLang="en-US" sz="1400" smtClean="0"/>
              <a:pPr>
                <a:spcBef>
                  <a:spcPct val="0"/>
                </a:spcBef>
                <a:buClrTx/>
                <a:buSzTx/>
                <a:buFontTx/>
                <a:buNone/>
              </a:pPr>
              <a:t>195</a:t>
            </a:fld>
            <a:endParaRPr kumimoji="0" lang="en-US" altLang="zh-CN" sz="1400"/>
          </a:p>
        </p:txBody>
      </p:sp>
      <p:sp>
        <p:nvSpPr>
          <p:cNvPr id="106499" name="Rectangle 2">
            <a:extLst>
              <a:ext uri="{FF2B5EF4-FFF2-40B4-BE49-F238E27FC236}">
                <a16:creationId xmlns:a16="http://schemas.microsoft.com/office/drawing/2014/main" id="{8B43BE42-32AE-479E-9AE9-86337CCA30A9}"/>
              </a:ext>
            </a:extLst>
          </p:cNvPr>
          <p:cNvSpPr>
            <a:spLocks noGrp="1" noChangeArrowheads="1"/>
          </p:cNvSpPr>
          <p:nvPr>
            <p:ph type="title" idx="4294967295"/>
          </p:nvPr>
        </p:nvSpPr>
        <p:spPr>
          <a:xfrm>
            <a:off x="675481" y="404664"/>
            <a:ext cx="7793037" cy="1143000"/>
          </a:xfrm>
        </p:spPr>
        <p:txBody>
          <a:bodyPr/>
          <a:lstStyle/>
          <a:p>
            <a:pPr eaLnBrk="1" hangingPunct="1"/>
            <a:r>
              <a:rPr lang="zh-CN" altLang="en-US" dirty="0"/>
              <a:t>分析算法</a:t>
            </a:r>
          </a:p>
        </p:txBody>
      </p:sp>
      <p:sp>
        <p:nvSpPr>
          <p:cNvPr id="106500" name="Rectangle 3">
            <a:extLst>
              <a:ext uri="{FF2B5EF4-FFF2-40B4-BE49-F238E27FC236}">
                <a16:creationId xmlns:a16="http://schemas.microsoft.com/office/drawing/2014/main" id="{FAACCAFE-7B0B-4A07-9322-BF5FCE775817}"/>
              </a:ext>
            </a:extLst>
          </p:cNvPr>
          <p:cNvSpPr>
            <a:spLocks noGrp="1" noChangeArrowheads="1"/>
          </p:cNvSpPr>
          <p:nvPr>
            <p:ph type="body" sz="half" idx="4294967295"/>
          </p:nvPr>
        </p:nvSpPr>
        <p:spPr>
          <a:xfrm>
            <a:off x="687043" y="1701632"/>
            <a:ext cx="7205662" cy="4114800"/>
          </a:xfrm>
        </p:spPr>
        <p:txBody>
          <a:bodyPr/>
          <a:lstStyle/>
          <a:p>
            <a:pPr eaLnBrk="1" hangingPunct="1"/>
            <a:r>
              <a:rPr lang="zh-CN" altLang="en-US" sz="2800"/>
              <a:t>注意到这个估计很大，因为子问题实际上规模是</a:t>
            </a:r>
            <a:r>
              <a:rPr lang="en-US" altLang="zh-CN" sz="2800"/>
              <a:t> (q, n/2) ， (m - q, n/2).</a:t>
            </a:r>
            <a:endParaRPr lang="zh-CN" altLang="en-US" sz="2800"/>
          </a:p>
        </p:txBody>
      </p:sp>
      <p:graphicFrame>
        <p:nvGraphicFramePr>
          <p:cNvPr id="106501" name="Object 4">
            <a:extLst>
              <a:ext uri="{FF2B5EF4-FFF2-40B4-BE49-F238E27FC236}">
                <a16:creationId xmlns:a16="http://schemas.microsoft.com/office/drawing/2014/main" id="{5C27AE9A-A368-41C7-8F5E-F34E23E8BF46}"/>
              </a:ext>
            </a:extLst>
          </p:cNvPr>
          <p:cNvGraphicFramePr>
            <a:graphicFrameLocks noGrp="1" noChangeAspect="1"/>
          </p:cNvGraphicFramePr>
          <p:nvPr>
            <p:ph sz="half" idx="4294967295"/>
            <p:extLst>
              <p:ext uri="{D42A27DB-BD31-4B8C-83A1-F6EECF244321}">
                <p14:modId xmlns:p14="http://schemas.microsoft.com/office/powerpoint/2010/main" val="2350954752"/>
              </p:ext>
            </p:extLst>
          </p:nvPr>
        </p:nvGraphicFramePr>
        <p:xfrm>
          <a:off x="709355" y="3068960"/>
          <a:ext cx="7380287" cy="1598613"/>
        </p:xfrm>
        <a:graphic>
          <a:graphicData uri="http://schemas.openxmlformats.org/presentationml/2006/ole">
            <mc:AlternateContent xmlns:mc="http://schemas.openxmlformats.org/markup-compatibility/2006">
              <mc:Choice xmlns:v="urn:schemas-microsoft-com:vml" Requires="v">
                <p:oleObj name="Equation" r:id="rId2" imgW="4394200" imgH="952500" progId="Equation.3">
                  <p:embed/>
                </p:oleObj>
              </mc:Choice>
              <mc:Fallback>
                <p:oleObj name="Equation" r:id="rId2" imgW="4394200" imgH="952500" progId="Equation.3">
                  <p:embed/>
                  <p:pic>
                    <p:nvPicPr>
                      <p:cNvPr id="106501" name="Object 4">
                        <a:extLst>
                          <a:ext uri="{FF2B5EF4-FFF2-40B4-BE49-F238E27FC236}">
                            <a16:creationId xmlns:a16="http://schemas.microsoft.com/office/drawing/2014/main" id="{5C27AE9A-A368-41C7-8F5E-F34E23E8B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58" t="-15495" r="-3358" b="-15495"/>
                      <a:stretch>
                        <a:fillRect/>
                      </a:stretch>
                    </p:blipFill>
                    <p:spPr bwMode="auto">
                      <a:xfrm>
                        <a:off x="709355" y="3068960"/>
                        <a:ext cx="7380287" cy="15986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A720AFB9-4332-4992-9E41-A66938C73CC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196</a:t>
            </a:fld>
            <a:endParaRPr kumimoji="0" lang="en-US" altLang="zh-CN" sz="1400"/>
          </a:p>
        </p:txBody>
      </p:sp>
      <p:sp>
        <p:nvSpPr>
          <p:cNvPr id="107523" name="Rectangle 2">
            <a:extLst>
              <a:ext uri="{FF2B5EF4-FFF2-40B4-BE49-F238E27FC236}">
                <a16:creationId xmlns:a16="http://schemas.microsoft.com/office/drawing/2014/main" id="{7C7F265F-8261-453C-8119-E59B40DC6331}"/>
              </a:ext>
            </a:extLst>
          </p:cNvPr>
          <p:cNvSpPr>
            <a:spLocks noGrp="1" noChangeArrowheads="1"/>
          </p:cNvSpPr>
          <p:nvPr>
            <p:ph type="title" idx="4294967295"/>
          </p:nvPr>
        </p:nvSpPr>
        <p:spPr>
          <a:xfrm>
            <a:off x="728663" y="336550"/>
            <a:ext cx="7793037" cy="1143000"/>
          </a:xfrm>
        </p:spPr>
        <p:txBody>
          <a:bodyPr/>
          <a:lstStyle/>
          <a:p>
            <a:pPr eaLnBrk="1" hangingPunct="1"/>
            <a:r>
              <a:rPr lang="zh-CN" altLang="en-US" dirty="0"/>
              <a:t>分析算法</a:t>
            </a:r>
            <a:endParaRPr lang="en-US" altLang="zh-CN" dirty="0"/>
          </a:p>
        </p:txBody>
      </p:sp>
      <p:sp>
        <p:nvSpPr>
          <p:cNvPr id="107524" name="Rectangle 3">
            <a:extLst>
              <a:ext uri="{FF2B5EF4-FFF2-40B4-BE49-F238E27FC236}">
                <a16:creationId xmlns:a16="http://schemas.microsoft.com/office/drawing/2014/main" id="{BA8499C5-7557-49C2-A701-53827A4ACD61}"/>
              </a:ext>
            </a:extLst>
          </p:cNvPr>
          <p:cNvSpPr>
            <a:spLocks noGrp="1" noChangeArrowheads="1"/>
          </p:cNvSpPr>
          <p:nvPr>
            <p:ph type="body" idx="4294967295"/>
          </p:nvPr>
        </p:nvSpPr>
        <p:spPr>
          <a:xfrm>
            <a:off x="728663" y="1253331"/>
            <a:ext cx="7886700" cy="4351338"/>
          </a:xfrm>
        </p:spPr>
        <p:txBody>
          <a:bodyPr>
            <a:normAutofit/>
          </a:bodyPr>
          <a:lstStyle/>
          <a:p>
            <a:pPr eaLnBrk="1" hangingPunct="1">
              <a:lnSpc>
                <a:spcPct val="150000"/>
              </a:lnSpc>
            </a:pPr>
            <a:r>
              <a:rPr lang="zh-CN" altLang="en-US" sz="2600" dirty="0"/>
              <a:t>定理6.21 算法</a:t>
            </a:r>
            <a:r>
              <a:rPr lang="en-US" altLang="zh-CN" sz="2600" dirty="0"/>
              <a:t>Divide-and-Conquer</a:t>
            </a:r>
            <a:r>
              <a:rPr lang="zh-CN" altLang="en-US" sz="2600" dirty="0"/>
              <a:t>在长度为</a:t>
            </a:r>
            <a:r>
              <a:rPr lang="en-US" altLang="zh-CN" sz="2600" dirty="0"/>
              <a:t>m</a:t>
            </a:r>
            <a:r>
              <a:rPr lang="zh-CN" altLang="en-US" sz="2600" dirty="0"/>
              <a:t>与</a:t>
            </a:r>
            <a:r>
              <a:rPr lang="en-US" altLang="zh-CN" sz="2600" dirty="0"/>
              <a:t>n</a:t>
            </a:r>
            <a:r>
              <a:rPr lang="zh-CN" altLang="en-US" sz="2600" dirty="0"/>
              <a:t>的串上运行时间是</a:t>
            </a:r>
            <a:r>
              <a:rPr lang="en-US" altLang="zh-CN" sz="2600" dirty="0"/>
              <a:t>O(</a:t>
            </a:r>
            <a:r>
              <a:rPr lang="en-US" altLang="zh-CN" sz="2600" dirty="0" err="1"/>
              <a:t>mn</a:t>
            </a:r>
            <a:r>
              <a:rPr lang="en-US" altLang="zh-CN" sz="2600" dirty="0"/>
              <a:t>).</a:t>
            </a:r>
          </a:p>
        </p:txBody>
      </p:sp>
      <p:sp>
        <p:nvSpPr>
          <p:cNvPr id="107525" name="Text Box 4">
            <a:extLst>
              <a:ext uri="{FF2B5EF4-FFF2-40B4-BE49-F238E27FC236}">
                <a16:creationId xmlns:a16="http://schemas.microsoft.com/office/drawing/2014/main" id="{75DF0BF0-2A1A-4A70-816B-F886F3C856D1}"/>
              </a:ext>
            </a:extLst>
          </p:cNvPr>
          <p:cNvSpPr txBox="1">
            <a:spLocks noChangeArrowheads="1"/>
          </p:cNvSpPr>
          <p:nvPr/>
        </p:nvSpPr>
        <p:spPr bwMode="auto">
          <a:xfrm>
            <a:off x="164232" y="2606675"/>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400">
                <a:latin typeface="Courier New" panose="02070309020205020404" pitchFamily="49" charset="0"/>
              </a:rPr>
              <a:t>证明：采用</a:t>
            </a:r>
            <a:r>
              <a:rPr lang="zh-CN" altLang="en-US" sz="2400" b="1">
                <a:latin typeface="Courier New" panose="02070309020205020404" pitchFamily="49" charset="0"/>
              </a:rPr>
              <a:t>待定系数法</a:t>
            </a:r>
            <a:r>
              <a:rPr lang="zh-CN" altLang="en-US" sz="2400">
                <a:latin typeface="Courier New" panose="02070309020205020404" pitchFamily="49" charset="0"/>
              </a:rPr>
              <a:t>式的归纳法。</a:t>
            </a:r>
            <a:endParaRPr lang="en-US" altLang="zh-CN" sz="2400">
              <a:latin typeface="Courier New" panose="02070309020205020404" pitchFamily="49" charset="0"/>
            </a:endParaRPr>
          </a:p>
        </p:txBody>
      </p:sp>
      <p:sp>
        <p:nvSpPr>
          <p:cNvPr id="107526" name="Text Box 5">
            <a:extLst>
              <a:ext uri="{FF2B5EF4-FFF2-40B4-BE49-F238E27FC236}">
                <a16:creationId xmlns:a16="http://schemas.microsoft.com/office/drawing/2014/main" id="{ABBA2EBD-9B63-4CDF-A7DD-02DBAE2EE5E9}"/>
              </a:ext>
            </a:extLst>
          </p:cNvPr>
          <p:cNvSpPr txBox="1">
            <a:spLocks noChangeArrowheads="1"/>
          </p:cNvSpPr>
          <p:nvPr/>
        </p:nvSpPr>
        <p:spPr bwMode="auto">
          <a:xfrm>
            <a:off x="1002432" y="3368675"/>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400" b="1" dirty="0">
                <a:latin typeface="Courier New" panose="02070309020205020404" pitchFamily="49" charset="0"/>
              </a:rPr>
              <a:t>选择常数</a:t>
            </a:r>
            <a:r>
              <a:rPr lang="en-US" altLang="zh-CN" sz="2400" b="1" dirty="0">
                <a:latin typeface="Courier New" panose="02070309020205020404" pitchFamily="49" charset="0"/>
              </a:rPr>
              <a:t>c</a:t>
            </a:r>
            <a:r>
              <a:rPr lang="zh-CN" altLang="en-US" sz="2400" b="1" dirty="0">
                <a:latin typeface="Courier New" panose="02070309020205020404" pitchFamily="49" charset="0"/>
              </a:rPr>
              <a:t>使得</a:t>
            </a:r>
          </a:p>
        </p:txBody>
      </p:sp>
      <p:graphicFrame>
        <p:nvGraphicFramePr>
          <p:cNvPr id="107527" name="Object 6">
            <a:extLst>
              <a:ext uri="{FF2B5EF4-FFF2-40B4-BE49-F238E27FC236}">
                <a16:creationId xmlns:a16="http://schemas.microsoft.com/office/drawing/2014/main" id="{31751354-77DB-4898-BFB2-C0A6D7C9000D}"/>
              </a:ext>
            </a:extLst>
          </p:cNvPr>
          <p:cNvGraphicFramePr>
            <a:graphicFrameLocks noChangeAspect="1"/>
          </p:cNvGraphicFramePr>
          <p:nvPr>
            <p:extLst>
              <p:ext uri="{D42A27DB-BD31-4B8C-83A1-F6EECF244321}">
                <p14:modId xmlns:p14="http://schemas.microsoft.com/office/powerpoint/2010/main" val="1627724869"/>
              </p:ext>
            </p:extLst>
          </p:nvPr>
        </p:nvGraphicFramePr>
        <p:xfrm>
          <a:off x="3750395" y="3059113"/>
          <a:ext cx="4021137" cy="1065212"/>
        </p:xfrm>
        <a:graphic>
          <a:graphicData uri="http://schemas.openxmlformats.org/presentationml/2006/ole">
            <mc:AlternateContent xmlns:mc="http://schemas.openxmlformats.org/markup-compatibility/2006">
              <mc:Choice xmlns:v="urn:schemas-microsoft-com:vml" Requires="v">
                <p:oleObj name="Equation" r:id="rId2" imgW="4394200" imgH="952500" progId="Equation.3">
                  <p:embed/>
                </p:oleObj>
              </mc:Choice>
              <mc:Fallback>
                <p:oleObj name="Equation" r:id="rId2" imgW="4394200" imgH="952500" progId="Equation.3">
                  <p:embed/>
                  <p:pic>
                    <p:nvPicPr>
                      <p:cNvPr id="107527" name="Object 6">
                        <a:extLst>
                          <a:ext uri="{FF2B5EF4-FFF2-40B4-BE49-F238E27FC236}">
                            <a16:creationId xmlns:a16="http://schemas.microsoft.com/office/drawing/2014/main" id="{31751354-77DB-4898-BFB2-C0A6D7C90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58" t="-15495" r="-3358" b="-15495"/>
                      <a:stretch>
                        <a:fillRect/>
                      </a:stretch>
                    </p:blipFill>
                    <p:spPr bwMode="auto">
                      <a:xfrm>
                        <a:off x="3750395" y="3059113"/>
                        <a:ext cx="4021137" cy="10652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8" name="Text Box 7">
            <a:extLst>
              <a:ext uri="{FF2B5EF4-FFF2-40B4-BE49-F238E27FC236}">
                <a16:creationId xmlns:a16="http://schemas.microsoft.com/office/drawing/2014/main" id="{69861FB2-B1D3-4CED-886C-05C9B876B81B}"/>
              </a:ext>
            </a:extLst>
          </p:cNvPr>
          <p:cNvSpPr txBox="1">
            <a:spLocks noChangeArrowheads="1"/>
          </p:cNvSpPr>
          <p:nvPr/>
        </p:nvSpPr>
        <p:spPr bwMode="auto">
          <a:xfrm>
            <a:off x="621432" y="3978275"/>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400" b="1" dirty="0">
                <a:latin typeface="Courier New" panose="02070309020205020404" pitchFamily="49" charset="0"/>
              </a:rPr>
              <a:t>初始情形</a:t>
            </a:r>
            <a:r>
              <a:rPr lang="en-US" altLang="zh-CN" sz="2400" dirty="0">
                <a:latin typeface="Comic Sans MS" panose="030F0702030302020204" pitchFamily="66" charset="0"/>
              </a:rPr>
              <a:t>m = 2 ， n = 2</a:t>
            </a:r>
            <a:r>
              <a:rPr lang="zh-CN" altLang="en-US" sz="2400" dirty="0">
                <a:latin typeface="Comic Sans MS" panose="030F0702030302020204" pitchFamily="66" charset="0"/>
              </a:rPr>
              <a:t>成立</a:t>
            </a:r>
          </a:p>
        </p:txBody>
      </p:sp>
      <p:sp>
        <p:nvSpPr>
          <p:cNvPr id="107529" name="Rectangle 8">
            <a:extLst>
              <a:ext uri="{FF2B5EF4-FFF2-40B4-BE49-F238E27FC236}">
                <a16:creationId xmlns:a16="http://schemas.microsoft.com/office/drawing/2014/main" id="{A6311350-BEDE-4914-B4B6-43961C563F16}"/>
              </a:ext>
            </a:extLst>
          </p:cNvPr>
          <p:cNvSpPr>
            <a:spLocks noChangeArrowheads="1"/>
          </p:cNvSpPr>
          <p:nvPr/>
        </p:nvSpPr>
        <p:spPr bwMode="auto">
          <a:xfrm>
            <a:off x="-292968" y="4435475"/>
            <a:ext cx="67818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1">
              <a:lnSpc>
                <a:spcPts val="2600"/>
              </a:lnSpc>
              <a:spcBef>
                <a:spcPct val="0"/>
              </a:spcBef>
              <a:buClr>
                <a:schemeClr val="tx1"/>
              </a:buClr>
              <a:buSzPct val="35000"/>
              <a:buFont typeface="Monotype Sorts" pitchFamily="92" charset="2"/>
              <a:buNone/>
            </a:pPr>
            <a:r>
              <a:rPr lang="zh-CN" altLang="en-US" sz="2000">
                <a:latin typeface="Comic Sans MS" panose="030F0702030302020204" pitchFamily="66" charset="0"/>
              </a:rPr>
              <a:t>        </a:t>
            </a:r>
            <a:r>
              <a:rPr lang="zh-CN" altLang="en-US" sz="2000" b="1">
                <a:latin typeface="Comic Sans MS" panose="030F0702030302020204" pitchFamily="66" charset="0"/>
              </a:rPr>
              <a:t>假设</a:t>
            </a:r>
            <a:r>
              <a:rPr lang="en-US" altLang="zh-CN" sz="2000" b="1">
                <a:latin typeface="Comic Sans MS" panose="030F0702030302020204" pitchFamily="66" charset="0"/>
              </a:rPr>
              <a:t>T(m’, n’) </a:t>
            </a:r>
            <a:r>
              <a:rPr lang="en-US" altLang="zh-CN" sz="2000" b="1">
                <a:latin typeface="Comic Sans MS" panose="030F0702030302020204" pitchFamily="66" charset="0"/>
                <a:sym typeface="Symbol" panose="05050102010706020507" pitchFamily="18" charset="2"/>
              </a:rPr>
              <a:t> </a:t>
            </a:r>
            <a:r>
              <a:rPr lang="en-US" altLang="zh-CN" sz="2000" b="1">
                <a:latin typeface="Comic Sans MS" panose="030F0702030302020204" pitchFamily="66" charset="0"/>
              </a:rPr>
              <a:t> 2cm’n’</a:t>
            </a:r>
            <a:r>
              <a:rPr lang="zh-CN" altLang="en-US" sz="2000" b="1">
                <a:latin typeface="Comic Sans MS" panose="030F0702030302020204" pitchFamily="66" charset="0"/>
              </a:rPr>
              <a:t>对</a:t>
            </a:r>
            <a:r>
              <a:rPr lang="en-US" altLang="zh-CN" sz="2000" b="1">
                <a:latin typeface="Comic Sans MS" panose="030F0702030302020204" pitchFamily="66" charset="0"/>
              </a:rPr>
              <a:t>m’&lt;m,n’&lt;n</a:t>
            </a:r>
            <a:r>
              <a:rPr lang="zh-CN" altLang="en-US" sz="2000" b="1">
                <a:latin typeface="Comic Sans MS" panose="030F0702030302020204" pitchFamily="66" charset="0"/>
              </a:rPr>
              <a:t>成立,那么</a:t>
            </a:r>
          </a:p>
        </p:txBody>
      </p:sp>
      <p:graphicFrame>
        <p:nvGraphicFramePr>
          <p:cNvPr id="107530" name="Object 9">
            <a:extLst>
              <a:ext uri="{FF2B5EF4-FFF2-40B4-BE49-F238E27FC236}">
                <a16:creationId xmlns:a16="http://schemas.microsoft.com/office/drawing/2014/main" id="{6FBBDD3D-36BD-4C63-85C2-129CD13ED74B}"/>
              </a:ext>
            </a:extLst>
          </p:cNvPr>
          <p:cNvGraphicFramePr>
            <a:graphicFrameLocks noChangeAspect="1"/>
          </p:cNvGraphicFramePr>
          <p:nvPr>
            <p:extLst>
              <p:ext uri="{D42A27DB-BD31-4B8C-83A1-F6EECF244321}">
                <p14:modId xmlns:p14="http://schemas.microsoft.com/office/powerpoint/2010/main" val="264852318"/>
              </p:ext>
            </p:extLst>
          </p:nvPr>
        </p:nvGraphicFramePr>
        <p:xfrm>
          <a:off x="3059832" y="4816475"/>
          <a:ext cx="4267200" cy="1539875"/>
        </p:xfrm>
        <a:graphic>
          <a:graphicData uri="http://schemas.openxmlformats.org/presentationml/2006/ole">
            <mc:AlternateContent xmlns:mc="http://schemas.openxmlformats.org/markup-compatibility/2006">
              <mc:Choice xmlns:v="urn:schemas-microsoft-com:vml" Requires="v">
                <p:oleObj name="Equation" r:id="rId4" imgW="4165600" imgH="1308100" progId="Equation.3">
                  <p:embed/>
                </p:oleObj>
              </mc:Choice>
              <mc:Fallback>
                <p:oleObj name="Equation" r:id="rId4" imgW="4165600" imgH="1308100" progId="Equation.3">
                  <p:embed/>
                  <p:pic>
                    <p:nvPicPr>
                      <p:cNvPr id="107530" name="Object 9">
                        <a:extLst>
                          <a:ext uri="{FF2B5EF4-FFF2-40B4-BE49-F238E27FC236}">
                            <a16:creationId xmlns:a16="http://schemas.microsoft.com/office/drawing/2014/main" id="{6FBBDD3D-36BD-4C63-85C2-129CD13ED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71" t="-11560" r="-3371" b="-11560"/>
                      <a:stretch>
                        <a:fillRect/>
                      </a:stretch>
                    </p:blipFill>
                    <p:spPr bwMode="auto">
                      <a:xfrm>
                        <a:off x="3059832" y="4816475"/>
                        <a:ext cx="4267200" cy="15398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94FAFC01-07CB-4C45-90F8-926601667D54}"/>
              </a:ext>
            </a:extLst>
          </p:cNvPr>
          <p:cNvSpPr/>
          <p:nvPr/>
        </p:nvSpPr>
        <p:spPr>
          <a:xfrm>
            <a:off x="0" y="857251"/>
            <a:ext cx="9144000" cy="5143500"/>
          </a:xfrm>
          <a:custGeom>
            <a:avLst/>
            <a:gdLst/>
            <a:ahLst/>
            <a:cxnLst/>
            <a:rect l="0" t="0" r="0" b="0"/>
            <a:pathLst>
              <a:path w="9144001" h="5143501">
                <a:moveTo>
                  <a:pt x="0" y="5143500"/>
                </a:moveTo>
                <a:lnTo>
                  <a:pt x="9144000" y="5143500"/>
                </a:lnTo>
                <a:lnTo>
                  <a:pt x="9144000" y="0"/>
                </a:lnTo>
                <a:lnTo>
                  <a:pt x="0" y="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文本框 2">
            <a:extLst>
              <a:ext uri="{FF2B5EF4-FFF2-40B4-BE49-F238E27FC236}">
                <a16:creationId xmlns:a16="http://schemas.microsoft.com/office/drawing/2014/main" id="{BA1CF03A-DDA6-4829-8BA9-D4A9EB4D1C23}"/>
              </a:ext>
            </a:extLst>
          </p:cNvPr>
          <p:cNvSpPr txBox="1"/>
          <p:nvPr/>
        </p:nvSpPr>
        <p:spPr>
          <a:xfrm>
            <a:off x="611560" y="855121"/>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pic>
        <p:nvPicPr>
          <p:cNvPr id="9" name="图片 8">
            <a:extLst>
              <a:ext uri="{FF2B5EF4-FFF2-40B4-BE49-F238E27FC236}">
                <a16:creationId xmlns:a16="http://schemas.microsoft.com/office/drawing/2014/main" id="{29AF9AD9-B3C4-48B2-8A7E-032679CCEDD0}"/>
              </a:ext>
            </a:extLst>
          </p:cNvPr>
          <p:cNvPicPr>
            <a:picLocks noChangeAspect="1"/>
          </p:cNvPicPr>
          <p:nvPr/>
        </p:nvPicPr>
        <p:blipFill>
          <a:blip r:embed="rId3"/>
          <a:stretch>
            <a:fillRect/>
          </a:stretch>
        </p:blipFill>
        <p:spPr>
          <a:xfrm>
            <a:off x="1331640" y="1700808"/>
            <a:ext cx="5832648" cy="3654792"/>
          </a:xfrm>
          <a:prstGeom prst="rect">
            <a:avLst/>
          </a:prstGeom>
        </p:spPr>
      </p:pic>
    </p:spTree>
    <p:extLst>
      <p:ext uri="{BB962C8B-B14F-4D97-AF65-F5344CB8AC3E}">
        <p14:creationId xmlns:p14="http://schemas.microsoft.com/office/powerpoint/2010/main" val="5200971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1A542AD-5190-40A8-8619-B772AF9BEE4D}"/>
              </a:ext>
            </a:extLst>
          </p:cNvPr>
          <p:cNvSpPr txBox="1"/>
          <p:nvPr/>
        </p:nvSpPr>
        <p:spPr>
          <a:xfrm>
            <a:off x="3525547" y="1755527"/>
            <a:ext cx="1029128" cy="512961"/>
          </a:xfrm>
          <a:prstGeom prst="rect">
            <a:avLst/>
          </a:prstGeom>
          <a:noFill/>
        </p:spPr>
        <p:txBody>
          <a:bodyPr wrap="none" lIns="0" tIns="0" rIns="0" bIns="0">
            <a:spAutoFit/>
          </a:bodyPr>
          <a:lstStyle/>
          <a:p>
            <a:pPr fontAlgn="auto">
              <a:lnSpc>
                <a:spcPts val="3996"/>
              </a:lnSpc>
              <a:spcBef>
                <a:spcPts val="0"/>
              </a:spcBef>
              <a:spcAft>
                <a:spcPts val="0"/>
              </a:spcAft>
              <a:defRPr/>
            </a:pPr>
            <a:r>
              <a:rPr lang="zh-CN" altLang="en-US" sz="3996" b="1">
                <a:solidFill>
                  <a:srgbClr val="C00000"/>
                </a:solidFill>
                <a:latin typeface="Times New Roman" panose="02020603050405020304" pitchFamily="18" charset="0"/>
                <a:ea typeface="+mn-ea"/>
              </a:rPr>
              <a:t>算法</a:t>
            </a:r>
          </a:p>
        </p:txBody>
      </p:sp>
      <p:sp>
        <p:nvSpPr>
          <p:cNvPr id="4100" name="文本框 3">
            <a:extLst>
              <a:ext uri="{FF2B5EF4-FFF2-40B4-BE49-F238E27FC236}">
                <a16:creationId xmlns:a16="http://schemas.microsoft.com/office/drawing/2014/main" id="{B9094523-2362-4932-B945-79D4F578F1C2}"/>
              </a:ext>
            </a:extLst>
          </p:cNvPr>
          <p:cNvSpPr txBox="1">
            <a:spLocks noChangeArrowheads="1"/>
          </p:cNvSpPr>
          <p:nvPr/>
        </p:nvSpPr>
        <p:spPr bwMode="auto">
          <a:xfrm>
            <a:off x="1688811" y="2682627"/>
            <a:ext cx="650017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663"/>
              </a:lnSpc>
            </a:pPr>
            <a:r>
              <a:rPr lang="zh-CN" altLang="en-US" sz="2800" b="1" dirty="0">
                <a:solidFill>
                  <a:srgbClr val="C00000"/>
                </a:solidFill>
                <a:latin typeface="+mn-ea"/>
                <a:ea typeface="+mn-ea"/>
              </a:rPr>
              <a:t>算法</a:t>
            </a:r>
            <a:r>
              <a:rPr lang="en-US" altLang="zh-CN" sz="2800" b="1" dirty="0">
                <a:solidFill>
                  <a:srgbClr val="C00000"/>
                </a:solidFill>
                <a:latin typeface="+mn-ea"/>
                <a:ea typeface="+mn-ea"/>
              </a:rPr>
              <a:t>1</a:t>
            </a:r>
            <a:r>
              <a:rPr lang="zh-CN" altLang="en-US" sz="2800" b="1" dirty="0">
                <a:solidFill>
                  <a:srgbClr val="000000"/>
                </a:solidFill>
                <a:latin typeface="+mn-ea"/>
                <a:ea typeface="+mn-ea"/>
              </a:rPr>
              <a:t>：对所有的 </a:t>
            </a:r>
            <a:r>
              <a:rPr lang="en-US" altLang="zh-CN" sz="2800" b="1" dirty="0">
                <a:solidFill>
                  <a:srgbClr val="000000"/>
                </a:solidFill>
                <a:latin typeface="+mn-ea"/>
                <a:ea typeface="+mn-ea"/>
              </a:rPr>
              <a:t>( </a:t>
            </a:r>
            <a:r>
              <a:rPr lang="en-US" altLang="zh-CN" sz="2800" b="1" i="1" dirty="0" err="1">
                <a:solidFill>
                  <a:srgbClr val="000000"/>
                </a:solidFill>
                <a:latin typeface="+mn-ea"/>
                <a:ea typeface="+mn-ea"/>
              </a:rPr>
              <a:t>i</a:t>
            </a:r>
            <a:r>
              <a:rPr lang="en-US" altLang="zh-CN" sz="2800" b="1" i="1" dirty="0">
                <a:solidFill>
                  <a:srgbClr val="000000"/>
                </a:solidFill>
                <a:latin typeface="+mn-ea"/>
                <a:ea typeface="+mn-ea"/>
              </a:rPr>
              <a:t>, j </a:t>
            </a:r>
            <a:r>
              <a:rPr lang="en-US" altLang="zh-CN" sz="2800" b="1" dirty="0">
                <a:solidFill>
                  <a:srgbClr val="000000"/>
                </a:solidFill>
                <a:latin typeface="+mn-ea"/>
                <a:ea typeface="+mn-ea"/>
              </a:rPr>
              <a:t>)</a:t>
            </a:r>
            <a:r>
              <a:rPr lang="zh-CN" altLang="en-US" sz="2800" b="1" dirty="0">
                <a:solidFill>
                  <a:srgbClr val="000000"/>
                </a:solidFill>
                <a:latin typeface="+mn-ea"/>
                <a:ea typeface="+mn-ea"/>
              </a:rPr>
              <a:t>对，顺序求和</a:t>
            </a:r>
          </a:p>
        </p:txBody>
      </p:sp>
      <p:sp>
        <p:nvSpPr>
          <p:cNvPr id="5" name="文本框 4">
            <a:extLst>
              <a:ext uri="{FF2B5EF4-FFF2-40B4-BE49-F238E27FC236}">
                <a16:creationId xmlns:a16="http://schemas.microsoft.com/office/drawing/2014/main" id="{521062D5-586F-4608-954A-57D9D1477198}"/>
              </a:ext>
            </a:extLst>
          </p:cNvPr>
          <p:cNvSpPr txBox="1"/>
          <p:nvPr/>
        </p:nvSpPr>
        <p:spPr>
          <a:xfrm>
            <a:off x="1763424" y="3049340"/>
            <a:ext cx="5216172" cy="397545"/>
          </a:xfrm>
          <a:prstGeom prst="rect">
            <a:avLst/>
          </a:prstGeom>
          <a:noFill/>
        </p:spPr>
        <p:txBody>
          <a:bodyPr wrap="none" lIns="0" tIns="0" rIns="0" bIns="0">
            <a:spAutoFit/>
          </a:bodyPr>
          <a:lstStyle/>
          <a:p>
            <a:pPr fontAlgn="auto">
              <a:lnSpc>
                <a:spcPts val="3071"/>
              </a:lnSpc>
              <a:spcBef>
                <a:spcPts val="0"/>
              </a:spcBef>
              <a:spcAft>
                <a:spcPts val="0"/>
              </a:spcAft>
              <a:defRPr/>
            </a:pPr>
            <a:r>
              <a:rPr lang="en-US" altLang="zh-CN" sz="2800" b="1" i="1" dirty="0">
                <a:solidFill>
                  <a:srgbClr val="000000"/>
                </a:solidFill>
                <a:latin typeface="+mn-ea"/>
                <a:ea typeface="+mn-ea"/>
              </a:rPr>
              <a:t>a</a:t>
            </a:r>
            <a:r>
              <a:rPr lang="en-US" altLang="zh-CN" sz="2000" b="1" i="1" dirty="0">
                <a:solidFill>
                  <a:srgbClr val="000000"/>
                </a:solidFill>
                <a:latin typeface="+mn-ea"/>
                <a:ea typeface="+mn-ea"/>
              </a:rPr>
              <a:t>i </a:t>
            </a:r>
            <a:r>
              <a:rPr lang="en-US" altLang="zh-CN" sz="2800" b="1" dirty="0">
                <a:solidFill>
                  <a:srgbClr val="000000"/>
                </a:solidFill>
                <a:latin typeface="+mn-ea"/>
                <a:ea typeface="+mn-ea"/>
              </a:rPr>
              <a:t>+ ... + </a:t>
            </a:r>
            <a:r>
              <a:rPr lang="en-US" altLang="zh-CN" sz="2800" b="1" i="1" dirty="0" err="1">
                <a:solidFill>
                  <a:srgbClr val="000000"/>
                </a:solidFill>
                <a:latin typeface="+mn-ea"/>
                <a:ea typeface="+mn-ea"/>
              </a:rPr>
              <a:t>a</a:t>
            </a:r>
            <a:r>
              <a:rPr lang="en-US" altLang="zh-CN" sz="2000" b="1" i="1" dirty="0" err="1">
                <a:solidFill>
                  <a:srgbClr val="000000"/>
                </a:solidFill>
                <a:latin typeface="+mn-ea"/>
                <a:ea typeface="+mn-ea"/>
              </a:rPr>
              <a:t>j</a:t>
            </a:r>
            <a:r>
              <a:rPr lang="en-US" altLang="zh-CN" sz="2000" b="1" i="1" dirty="0">
                <a:solidFill>
                  <a:srgbClr val="000000"/>
                </a:solidFill>
                <a:latin typeface="+mn-ea"/>
                <a:ea typeface="+mn-ea"/>
              </a:rPr>
              <a:t> </a:t>
            </a:r>
            <a:r>
              <a:rPr lang="zh-CN" altLang="en-US" sz="2800" b="1" dirty="0">
                <a:solidFill>
                  <a:srgbClr val="000000"/>
                </a:solidFill>
                <a:latin typeface="+mn-ea"/>
                <a:ea typeface="+mn-ea"/>
              </a:rPr>
              <a:t>并比较出最大的和</a:t>
            </a:r>
          </a:p>
        </p:txBody>
      </p:sp>
      <p:sp>
        <p:nvSpPr>
          <p:cNvPr id="6" name="文本框 5">
            <a:extLst>
              <a:ext uri="{FF2B5EF4-FFF2-40B4-BE49-F238E27FC236}">
                <a16:creationId xmlns:a16="http://schemas.microsoft.com/office/drawing/2014/main" id="{383E3DF7-AA6E-44C0-828B-FF8668639462}"/>
              </a:ext>
            </a:extLst>
          </p:cNvPr>
          <p:cNvSpPr txBox="1"/>
          <p:nvPr/>
        </p:nvSpPr>
        <p:spPr>
          <a:xfrm>
            <a:off x="1688810" y="5495677"/>
            <a:ext cx="2704266" cy="346249"/>
          </a:xfrm>
          <a:prstGeom prst="rect">
            <a:avLst/>
          </a:prstGeom>
          <a:noFill/>
        </p:spPr>
        <p:txBody>
          <a:bodyPr wrap="none" lIns="0" tIns="0" rIns="0" bIns="0">
            <a:spAutoFit/>
          </a:bodyPr>
          <a:lstStyle/>
          <a:p>
            <a:pPr fontAlgn="auto">
              <a:lnSpc>
                <a:spcPts val="2659"/>
              </a:lnSpc>
              <a:spcBef>
                <a:spcPts val="0"/>
              </a:spcBef>
              <a:spcAft>
                <a:spcPts val="0"/>
              </a:spcAft>
              <a:defRPr/>
            </a:pPr>
            <a:r>
              <a:rPr lang="zh-CN" altLang="en-US" sz="2800" b="1">
                <a:solidFill>
                  <a:srgbClr val="C00000"/>
                </a:solidFill>
                <a:latin typeface="+mn-ea"/>
                <a:ea typeface="+mn-ea"/>
              </a:rPr>
              <a:t>算法</a:t>
            </a:r>
            <a:r>
              <a:rPr lang="en-US" altLang="zh-CN" sz="2800" b="1">
                <a:solidFill>
                  <a:srgbClr val="C00000"/>
                </a:solidFill>
                <a:latin typeface="+mn-ea"/>
                <a:ea typeface="+mn-ea"/>
              </a:rPr>
              <a:t>3</a:t>
            </a:r>
            <a:r>
              <a:rPr lang="zh-CN" altLang="en-US" sz="2800" b="1">
                <a:solidFill>
                  <a:srgbClr val="000000"/>
                </a:solidFill>
                <a:latin typeface="+mn-ea"/>
                <a:ea typeface="+mn-ea"/>
              </a:rPr>
              <a:t>：动态规划</a:t>
            </a:r>
          </a:p>
        </p:txBody>
      </p:sp>
      <p:sp>
        <p:nvSpPr>
          <p:cNvPr id="4103" name="文本框 6">
            <a:extLst>
              <a:ext uri="{FF2B5EF4-FFF2-40B4-BE49-F238E27FC236}">
                <a16:creationId xmlns:a16="http://schemas.microsoft.com/office/drawing/2014/main" id="{676D4E1C-B88C-4259-A1AF-FB72193A1996}"/>
              </a:ext>
            </a:extLst>
          </p:cNvPr>
          <p:cNvSpPr txBox="1">
            <a:spLocks noChangeArrowheads="1"/>
          </p:cNvSpPr>
          <p:nvPr/>
        </p:nvSpPr>
        <p:spPr bwMode="auto">
          <a:xfrm>
            <a:off x="1688811" y="3749427"/>
            <a:ext cx="6339573" cy="163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auto">
              <a:spcBef>
                <a:spcPts val="0"/>
              </a:spcBef>
              <a:spcAft>
                <a:spcPts val="0"/>
              </a:spcAft>
              <a:defRPr/>
            </a:pPr>
            <a:r>
              <a:rPr lang="zh-CN" altLang="en-US" sz="2800" b="1" dirty="0">
                <a:solidFill>
                  <a:srgbClr val="C00000"/>
                </a:solidFill>
                <a:latin typeface="+mn-ea"/>
                <a:ea typeface="+mn-ea"/>
              </a:rPr>
              <a:t>算法</a:t>
            </a:r>
            <a:r>
              <a:rPr lang="en-US" altLang="zh-CN" sz="2800" b="1" dirty="0">
                <a:solidFill>
                  <a:srgbClr val="C00000"/>
                </a:solidFill>
                <a:latin typeface="+mn-ea"/>
                <a:ea typeface="+mn-ea"/>
              </a:rPr>
              <a:t>2</a:t>
            </a:r>
            <a:r>
              <a:rPr lang="zh-CN" altLang="en-US" sz="2800" b="1" dirty="0">
                <a:solidFill>
                  <a:srgbClr val="000000"/>
                </a:solidFill>
                <a:latin typeface="+mn-ea"/>
                <a:ea typeface="+mn-ea"/>
              </a:rPr>
              <a:t>：分治策略，将数组分成左右两半，分别计算左边的最大和、右边的最大和、跨边界的最大和，然后比较其中最大者</a:t>
            </a:r>
          </a:p>
          <a:p>
            <a:pPr>
              <a:lnSpc>
                <a:spcPts val="2663"/>
              </a:lnSpc>
            </a:pPr>
            <a:endParaRPr lang="zh-CN" altLang="en-US" sz="2800" b="1" dirty="0">
              <a:solidFill>
                <a:srgbClr val="000000"/>
              </a:solidFill>
              <a:latin typeface="+mn-ea"/>
              <a:ea typeface="+mn-ea"/>
            </a:endParaRPr>
          </a:p>
        </p:txBody>
      </p:sp>
      <p:sp>
        <p:nvSpPr>
          <p:cNvPr id="9" name="文本框 8">
            <a:extLst>
              <a:ext uri="{FF2B5EF4-FFF2-40B4-BE49-F238E27FC236}">
                <a16:creationId xmlns:a16="http://schemas.microsoft.com/office/drawing/2014/main" id="{7E05B39D-FF52-4C4E-9389-26174C5D44EC}"/>
              </a:ext>
            </a:extLst>
          </p:cNvPr>
          <p:cNvSpPr txBox="1"/>
          <p:nvPr/>
        </p:nvSpPr>
        <p:spPr>
          <a:xfrm>
            <a:off x="4968875" y="6248152"/>
            <a:ext cx="89768" cy="205184"/>
          </a:xfrm>
          <a:prstGeom prst="rect">
            <a:avLst/>
          </a:prstGeom>
          <a:noFill/>
        </p:spPr>
        <p:txBody>
          <a:bodyPr wrap="none" lIns="0" tIns="0" rIns="0" bIns="0">
            <a:spAutoFit/>
          </a:bodyPr>
          <a:lstStyle/>
          <a:p>
            <a:pPr fontAlgn="auto">
              <a:lnSpc>
                <a:spcPts val="1565"/>
              </a:lnSpc>
              <a:spcBef>
                <a:spcPts val="0"/>
              </a:spcBef>
              <a:spcAft>
                <a:spcPts val="0"/>
              </a:spcAft>
              <a:defRPr/>
            </a:pPr>
            <a:r>
              <a:rPr lang="en-US" altLang="zh-CN" sz="1404" b="1">
                <a:solidFill>
                  <a:srgbClr val="7F7F7F"/>
                </a:solidFill>
                <a:latin typeface="Times New Roman" panose="02020603050405020304" pitchFamily="18" charset="0"/>
                <a:ea typeface="+mn-ea"/>
              </a:rPr>
              <a:t>3</a:t>
            </a:r>
            <a:endParaRPr lang="zh-CN" altLang="en-US" sz="1404" b="1">
              <a:solidFill>
                <a:srgbClr val="7F7F7F"/>
              </a:solidFill>
              <a:latin typeface="Times New Roman" panose="02020603050405020304" pitchFamily="18" charset="0"/>
              <a:ea typeface="+mn-ea"/>
            </a:endParaRPr>
          </a:p>
        </p:txBody>
      </p:sp>
      <p:sp>
        <p:nvSpPr>
          <p:cNvPr id="10" name="文本框 9">
            <a:extLst>
              <a:ext uri="{FF2B5EF4-FFF2-40B4-BE49-F238E27FC236}">
                <a16:creationId xmlns:a16="http://schemas.microsoft.com/office/drawing/2014/main" id="{1549B001-1F52-411A-9BBC-BCFC2D5DAF64}"/>
              </a:ext>
            </a:extLst>
          </p:cNvPr>
          <p:cNvSpPr txBox="1"/>
          <p:nvPr/>
        </p:nvSpPr>
        <p:spPr>
          <a:xfrm>
            <a:off x="611560" y="855121"/>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spTree>
    <p:extLst>
      <p:ext uri="{BB962C8B-B14F-4D97-AF65-F5344CB8AC3E}">
        <p14:creationId xmlns:p14="http://schemas.microsoft.com/office/powerpoint/2010/main" val="32259735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ECF52B0-6DA3-44C2-B5CB-C48F1685BB27}"/>
              </a:ext>
            </a:extLst>
          </p:cNvPr>
          <p:cNvSpPr txBox="1"/>
          <p:nvPr/>
        </p:nvSpPr>
        <p:spPr>
          <a:xfrm>
            <a:off x="396875" y="5548314"/>
            <a:ext cx="2300310" cy="397545"/>
          </a:xfrm>
          <a:prstGeom prst="rect">
            <a:avLst/>
          </a:prstGeom>
          <a:noFill/>
        </p:spPr>
        <p:txBody>
          <a:bodyPr wrap="none" lIns="0" tIns="0" rIns="0" bIns="0">
            <a:spAutoFit/>
          </a:bodyPr>
          <a:lstStyle/>
          <a:p>
            <a:pPr fontAlgn="auto">
              <a:lnSpc>
                <a:spcPts val="3112"/>
              </a:lnSpc>
              <a:spcBef>
                <a:spcPts val="0"/>
              </a:spcBef>
              <a:spcAft>
                <a:spcPts val="0"/>
              </a:spcAft>
              <a:defRPr/>
            </a:pPr>
            <a:r>
              <a:rPr lang="zh-CN" altLang="en-US" b="1" dirty="0">
                <a:solidFill>
                  <a:srgbClr val="000000"/>
                </a:solidFill>
                <a:latin typeface="Times New Roman" panose="02020603050405020304" pitchFamily="18" charset="0"/>
                <a:ea typeface="+mn-ea"/>
              </a:rPr>
              <a:t>时间复杂度：</a:t>
            </a:r>
            <a:r>
              <a:rPr lang="en-US" altLang="zh-CN" sz="2796" b="1" i="1" dirty="0">
                <a:solidFill>
                  <a:srgbClr val="000000"/>
                </a:solidFill>
                <a:latin typeface="Times New Roman" panose="02020603050405020304" pitchFamily="18" charset="0"/>
                <a:ea typeface="+mn-ea"/>
              </a:rPr>
              <a:t>O </a:t>
            </a:r>
            <a:r>
              <a:rPr lang="en-US" altLang="zh-CN" sz="2796" b="1" dirty="0">
                <a:solidFill>
                  <a:srgbClr val="000000"/>
                </a:solidFill>
                <a:latin typeface="Times New Roman" panose="02020603050405020304" pitchFamily="18" charset="0"/>
                <a:ea typeface="+mn-ea"/>
              </a:rPr>
              <a:t>(</a:t>
            </a:r>
            <a:r>
              <a:rPr lang="en-US" altLang="zh-CN" sz="2796" b="1" i="1" dirty="0">
                <a:solidFill>
                  <a:srgbClr val="000000"/>
                </a:solidFill>
                <a:latin typeface="Times New Roman" panose="02020603050405020304" pitchFamily="18" charset="0"/>
                <a:ea typeface="+mn-ea"/>
              </a:rPr>
              <a:t>n</a:t>
            </a:r>
            <a:r>
              <a:rPr lang="en-US" altLang="zh-CN" sz="1872" b="1" dirty="0">
                <a:solidFill>
                  <a:srgbClr val="000000"/>
                </a:solidFill>
                <a:latin typeface="Times New Roman" panose="02020603050405020304" pitchFamily="18" charset="0"/>
                <a:ea typeface="+mn-ea"/>
              </a:rPr>
              <a:t>3</a:t>
            </a:r>
            <a:r>
              <a:rPr lang="en-US" altLang="zh-CN" sz="2796" b="1" dirty="0">
                <a:solidFill>
                  <a:srgbClr val="000000"/>
                </a:solidFill>
                <a:latin typeface="Times New Roman" panose="02020603050405020304" pitchFamily="18" charset="0"/>
                <a:ea typeface="+mn-ea"/>
              </a:rPr>
              <a:t>)</a:t>
            </a:r>
            <a:endParaRPr lang="zh-CN" altLang="en-US" sz="2796" b="1" dirty="0">
              <a:solidFill>
                <a:srgbClr val="000000"/>
              </a:solidFill>
              <a:latin typeface="Times New Roman" panose="02020603050405020304" pitchFamily="18" charset="0"/>
              <a:ea typeface="+mn-ea"/>
            </a:endParaRPr>
          </a:p>
        </p:txBody>
      </p:sp>
      <p:sp>
        <p:nvSpPr>
          <p:cNvPr id="9" name="文本框 8">
            <a:extLst>
              <a:ext uri="{FF2B5EF4-FFF2-40B4-BE49-F238E27FC236}">
                <a16:creationId xmlns:a16="http://schemas.microsoft.com/office/drawing/2014/main" id="{B2E60333-EDA9-4F3E-AF32-8D29770C0264}"/>
              </a:ext>
            </a:extLst>
          </p:cNvPr>
          <p:cNvSpPr txBox="1"/>
          <p:nvPr/>
        </p:nvSpPr>
        <p:spPr>
          <a:xfrm>
            <a:off x="4968875" y="5619751"/>
            <a:ext cx="89768" cy="205184"/>
          </a:xfrm>
          <a:prstGeom prst="rect">
            <a:avLst/>
          </a:prstGeom>
          <a:noFill/>
        </p:spPr>
        <p:txBody>
          <a:bodyPr wrap="none" lIns="0" tIns="0" rIns="0" bIns="0">
            <a:spAutoFit/>
          </a:bodyPr>
          <a:lstStyle/>
          <a:p>
            <a:pPr fontAlgn="auto">
              <a:lnSpc>
                <a:spcPts val="1565"/>
              </a:lnSpc>
              <a:spcBef>
                <a:spcPts val="0"/>
              </a:spcBef>
              <a:spcAft>
                <a:spcPts val="0"/>
              </a:spcAft>
              <a:defRPr/>
            </a:pPr>
            <a:r>
              <a:rPr lang="en-US" altLang="zh-CN" sz="1404" b="1">
                <a:solidFill>
                  <a:srgbClr val="7F7F7F"/>
                </a:solidFill>
                <a:latin typeface="Times New Roman" panose="02020603050405020304" pitchFamily="18" charset="0"/>
                <a:ea typeface="+mn-ea"/>
              </a:rPr>
              <a:t>4</a:t>
            </a:r>
            <a:endParaRPr lang="zh-CN" altLang="en-US" sz="1404" b="1">
              <a:solidFill>
                <a:srgbClr val="7F7F7F"/>
              </a:solidFill>
              <a:latin typeface="Times New Roman" panose="02020603050405020304" pitchFamily="18" charset="0"/>
              <a:ea typeface="+mn-ea"/>
            </a:endParaRPr>
          </a:p>
        </p:txBody>
      </p:sp>
      <p:sp>
        <p:nvSpPr>
          <p:cNvPr id="11" name="文本框 10">
            <a:extLst>
              <a:ext uri="{FF2B5EF4-FFF2-40B4-BE49-F238E27FC236}">
                <a16:creationId xmlns:a16="http://schemas.microsoft.com/office/drawing/2014/main" id="{3A6A5388-F4A9-4F09-B1ED-66EE9DA1BC10}"/>
              </a:ext>
            </a:extLst>
          </p:cNvPr>
          <p:cNvSpPr txBox="1"/>
          <p:nvPr/>
        </p:nvSpPr>
        <p:spPr>
          <a:xfrm>
            <a:off x="454025" y="390933"/>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pic>
        <p:nvPicPr>
          <p:cNvPr id="3" name="图片 2">
            <a:extLst>
              <a:ext uri="{FF2B5EF4-FFF2-40B4-BE49-F238E27FC236}">
                <a16:creationId xmlns:a16="http://schemas.microsoft.com/office/drawing/2014/main" id="{6A56DB97-BC24-4D13-BFC3-9F544D7990D5}"/>
              </a:ext>
            </a:extLst>
          </p:cNvPr>
          <p:cNvPicPr>
            <a:picLocks noChangeAspect="1"/>
          </p:cNvPicPr>
          <p:nvPr/>
        </p:nvPicPr>
        <p:blipFill>
          <a:blip r:embed="rId3"/>
          <a:stretch>
            <a:fillRect/>
          </a:stretch>
        </p:blipFill>
        <p:spPr>
          <a:xfrm>
            <a:off x="971600" y="1094734"/>
            <a:ext cx="6097067" cy="4365034"/>
          </a:xfrm>
          <a:prstGeom prst="rect">
            <a:avLst/>
          </a:prstGeom>
        </p:spPr>
      </p:pic>
    </p:spTree>
    <p:extLst>
      <p:ext uri="{BB962C8B-B14F-4D97-AF65-F5344CB8AC3E}">
        <p14:creationId xmlns:p14="http://schemas.microsoft.com/office/powerpoint/2010/main" val="380254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4294967295"/>
          </p:nvPr>
        </p:nvSpPr>
        <p:spPr>
          <a:xfrm>
            <a:off x="7086600" y="6356350"/>
            <a:ext cx="2057400" cy="365125"/>
          </a:xfrm>
        </p:spPr>
        <p:txBody>
          <a:bodyPr/>
          <a:lstStyle/>
          <a:p>
            <a:fld id="{CE1511B5-B342-4C28-AFF8-FA4ECF4B2AAF}" type="slidenum">
              <a:rPr lang="en-US" altLang="zh-CN"/>
              <a:pPr/>
              <a:t>2</a:t>
            </a:fld>
            <a:endParaRPr lang="en-US" altLang="zh-CN"/>
          </a:p>
        </p:txBody>
      </p:sp>
      <p:sp>
        <p:nvSpPr>
          <p:cNvPr id="336899" name="Rectangle 3"/>
          <p:cNvSpPr>
            <a:spLocks noGrp="1" noChangeArrowheads="1"/>
          </p:cNvSpPr>
          <p:nvPr>
            <p:ph idx="4294967295"/>
          </p:nvPr>
        </p:nvSpPr>
        <p:spPr>
          <a:xfrm>
            <a:off x="457200" y="548680"/>
            <a:ext cx="8229600" cy="5807669"/>
          </a:xfrm>
        </p:spPr>
        <p:txBody>
          <a:bodyPr>
            <a:normAutofit/>
          </a:bodyPr>
          <a:lstStyle/>
          <a:p>
            <a:pPr eaLnBrk="0">
              <a:lnSpc>
                <a:spcPct val="120000"/>
              </a:lnSpc>
              <a:buFont typeface="Wingdings" pitchFamily="2" charset="2"/>
              <a:buNone/>
            </a:pPr>
            <a:r>
              <a:rPr lang="zh-CN" altLang="en-US" sz="2400" b="1" dirty="0">
                <a:solidFill>
                  <a:srgbClr val="3907F1"/>
                </a:solidFill>
              </a:rPr>
              <a:t>  学习要点</a:t>
            </a:r>
            <a:r>
              <a:rPr lang="en-US" altLang="zh-CN" sz="2400" b="1" dirty="0">
                <a:solidFill>
                  <a:srgbClr val="3907F1"/>
                </a:solidFill>
              </a:rPr>
              <a:t>:</a:t>
            </a:r>
          </a:p>
          <a:p>
            <a:pPr>
              <a:lnSpc>
                <a:spcPct val="120000"/>
              </a:lnSpc>
              <a:buFont typeface="Symbol" pitchFamily="18" charset="2"/>
              <a:buChar char="·"/>
            </a:pPr>
            <a:r>
              <a:rPr lang="zh-CN" altLang="en-US" sz="2400" dirty="0"/>
              <a:t>理解动态规划算法的概念。</a:t>
            </a:r>
          </a:p>
          <a:p>
            <a:pPr>
              <a:lnSpc>
                <a:spcPct val="120000"/>
              </a:lnSpc>
              <a:buFont typeface="Symbol" pitchFamily="18" charset="2"/>
              <a:buChar char="·"/>
            </a:pPr>
            <a:r>
              <a:rPr lang="zh-CN" altLang="en-US" sz="2400" dirty="0"/>
              <a:t>掌握动态规划算法的基本要素</a:t>
            </a:r>
          </a:p>
          <a:p>
            <a:pPr>
              <a:lnSpc>
                <a:spcPct val="120000"/>
              </a:lnSpc>
              <a:buFont typeface="Symbol" pitchFamily="18" charset="2"/>
              <a:buChar char="·"/>
            </a:pPr>
            <a:r>
              <a:rPr lang="zh-CN" altLang="en-US" sz="2400" dirty="0"/>
              <a:t>（</a:t>
            </a:r>
            <a:r>
              <a:rPr lang="en-US" altLang="zh-CN" sz="2400" dirty="0"/>
              <a:t>1</a:t>
            </a:r>
            <a:r>
              <a:rPr lang="zh-CN" altLang="en-US" sz="2400" dirty="0"/>
              <a:t>）最优子结构性质</a:t>
            </a:r>
          </a:p>
          <a:p>
            <a:pPr>
              <a:lnSpc>
                <a:spcPct val="120000"/>
              </a:lnSpc>
              <a:buFont typeface="Symbol" pitchFamily="18" charset="2"/>
              <a:buChar char="·"/>
            </a:pPr>
            <a:r>
              <a:rPr lang="zh-CN" altLang="en-US" sz="2400" dirty="0"/>
              <a:t>（</a:t>
            </a:r>
            <a:r>
              <a:rPr lang="en-US" altLang="zh-CN" sz="2400" dirty="0"/>
              <a:t>2</a:t>
            </a:r>
            <a:r>
              <a:rPr lang="zh-CN" altLang="en-US" sz="2400" dirty="0"/>
              <a:t>）重叠子问题性质</a:t>
            </a:r>
            <a:endParaRPr lang="zh-CN" altLang="en-US" sz="2400" b="1" dirty="0">
              <a:sym typeface="Symbol" pitchFamily="18" charset="2"/>
            </a:endParaRPr>
          </a:p>
          <a:p>
            <a:pPr>
              <a:lnSpc>
                <a:spcPct val="120000"/>
              </a:lnSpc>
              <a:buFont typeface="Symbol" pitchFamily="18" charset="2"/>
              <a:buChar char="·"/>
            </a:pPr>
            <a:r>
              <a:rPr lang="zh-CN" altLang="en-US" sz="2400" dirty="0"/>
              <a:t>掌握设计动态规划算法的步骤。</a:t>
            </a:r>
          </a:p>
          <a:p>
            <a:pPr>
              <a:lnSpc>
                <a:spcPct val="120000"/>
              </a:lnSpc>
              <a:buFont typeface="Symbol" pitchFamily="18" charset="2"/>
              <a:buChar char="·"/>
            </a:pPr>
            <a:r>
              <a:rPr lang="en-US" altLang="zh-CN" sz="2400" dirty="0"/>
              <a:t>(1)</a:t>
            </a:r>
            <a:r>
              <a:rPr lang="zh-CN" altLang="en-US" sz="2400" dirty="0"/>
              <a:t>找出最优解的性质，并刻划其结构特征。</a:t>
            </a:r>
          </a:p>
          <a:p>
            <a:pPr>
              <a:lnSpc>
                <a:spcPct val="120000"/>
              </a:lnSpc>
              <a:buFont typeface="Symbol" pitchFamily="18" charset="2"/>
              <a:buChar char="·"/>
            </a:pPr>
            <a:r>
              <a:rPr lang="en-US" altLang="zh-CN" sz="2400" dirty="0"/>
              <a:t>(2)</a:t>
            </a:r>
            <a:r>
              <a:rPr lang="zh-CN" altLang="en-US" sz="2400" dirty="0"/>
              <a:t>递归地定义最优值。</a:t>
            </a:r>
          </a:p>
          <a:p>
            <a:pPr>
              <a:lnSpc>
                <a:spcPct val="120000"/>
              </a:lnSpc>
              <a:buFont typeface="Symbol" pitchFamily="18" charset="2"/>
              <a:buChar char="·"/>
            </a:pPr>
            <a:r>
              <a:rPr lang="en-US" altLang="zh-CN" sz="2400" dirty="0"/>
              <a:t>(3)</a:t>
            </a:r>
            <a:r>
              <a:rPr lang="zh-CN" altLang="en-US" sz="2400" dirty="0"/>
              <a:t>以自底向上的方式计算出最优值。</a:t>
            </a:r>
          </a:p>
          <a:p>
            <a:pPr>
              <a:lnSpc>
                <a:spcPct val="120000"/>
              </a:lnSpc>
              <a:buFont typeface="Symbol" pitchFamily="18" charset="2"/>
              <a:buChar char="·"/>
            </a:pPr>
            <a:r>
              <a:rPr lang="en-US" altLang="zh-CN" sz="2400" dirty="0"/>
              <a:t>(4)</a:t>
            </a:r>
            <a:r>
              <a:rPr lang="zh-CN" altLang="en-US" sz="2400" dirty="0"/>
              <a:t>根据计算最优值时得到的信息，构造最优解。</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841CD05C-A384-446D-BDF0-B42ADDB7E838}"/>
              </a:ext>
            </a:extLst>
          </p:cNvPr>
          <p:cNvSpPr/>
          <p:nvPr/>
        </p:nvSpPr>
        <p:spPr>
          <a:xfrm>
            <a:off x="611188" y="2060576"/>
            <a:ext cx="7416800" cy="2646653"/>
          </a:xfrm>
          <a:custGeom>
            <a:avLst/>
            <a:gdLst/>
            <a:ahLst/>
            <a:cxnLst/>
            <a:rect l="0" t="0" r="0" b="0"/>
            <a:pathLst>
              <a:path w="7416801" h="2016253">
                <a:moveTo>
                  <a:pt x="0" y="2016252"/>
                </a:moveTo>
                <a:lnTo>
                  <a:pt x="7416800" y="2016252"/>
                </a:lnTo>
                <a:lnTo>
                  <a:pt x="7416800" y="0"/>
                </a:lnTo>
                <a:lnTo>
                  <a:pt x="0" y="0"/>
                </a:lnTo>
                <a:close/>
              </a:path>
            </a:pathLst>
          </a:custGeom>
          <a:solidFill>
            <a:srgbClr val="CBEAFD"/>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p>
        </p:txBody>
      </p:sp>
      <p:sp>
        <p:nvSpPr>
          <p:cNvPr id="7" name="任意多边形: 形状 6">
            <a:extLst>
              <a:ext uri="{FF2B5EF4-FFF2-40B4-BE49-F238E27FC236}">
                <a16:creationId xmlns:a16="http://schemas.microsoft.com/office/drawing/2014/main" id="{9D12012F-283F-4A39-A3F7-87E1FBA1E6CC}"/>
              </a:ext>
            </a:extLst>
          </p:cNvPr>
          <p:cNvSpPr/>
          <p:nvPr/>
        </p:nvSpPr>
        <p:spPr>
          <a:xfrm>
            <a:off x="611188" y="2060575"/>
            <a:ext cx="7416800" cy="0"/>
          </a:xfrm>
          <a:custGeom>
            <a:avLst/>
            <a:gdLst/>
            <a:ahLst/>
            <a:cxnLst/>
            <a:rect l="0" t="0" r="0" b="0"/>
            <a:pathLst>
              <a:path w="7416877" h="1">
                <a:moveTo>
                  <a:pt x="0" y="0"/>
                </a:moveTo>
                <a:lnTo>
                  <a:pt x="7416876" y="0"/>
                </a:lnTo>
              </a:path>
            </a:pathLst>
          </a:custGeom>
          <a:ln w="12700" cap="flat" cmpd="sng" algn="ctr">
            <a:solidFill>
              <a:srgbClr val="00000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800"/>
          </a:p>
        </p:txBody>
      </p:sp>
      <p:sp>
        <p:nvSpPr>
          <p:cNvPr id="8" name="任意多边形: 形状 7">
            <a:extLst>
              <a:ext uri="{FF2B5EF4-FFF2-40B4-BE49-F238E27FC236}">
                <a16:creationId xmlns:a16="http://schemas.microsoft.com/office/drawing/2014/main" id="{498D2A73-4ADF-4229-85F8-CCC086D9F7F9}"/>
              </a:ext>
            </a:extLst>
          </p:cNvPr>
          <p:cNvSpPr/>
          <p:nvPr/>
        </p:nvSpPr>
        <p:spPr>
          <a:xfrm>
            <a:off x="611188" y="4725144"/>
            <a:ext cx="7416800" cy="0"/>
          </a:xfrm>
          <a:custGeom>
            <a:avLst/>
            <a:gdLst/>
            <a:ahLst/>
            <a:cxnLst/>
            <a:rect l="0" t="0" r="0" b="0"/>
            <a:pathLst>
              <a:path w="7416877" h="1">
                <a:moveTo>
                  <a:pt x="0" y="0"/>
                </a:moveTo>
                <a:lnTo>
                  <a:pt x="7416876" y="0"/>
                </a:lnTo>
              </a:path>
            </a:pathLst>
          </a:custGeom>
          <a:ln w="12700" cap="flat" cmpd="sng" algn="ctr">
            <a:solidFill>
              <a:srgbClr val="00000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800"/>
          </a:p>
        </p:txBody>
      </p:sp>
      <p:graphicFrame>
        <p:nvGraphicFramePr>
          <p:cNvPr id="13" name="表格 12">
            <a:extLst>
              <a:ext uri="{FF2B5EF4-FFF2-40B4-BE49-F238E27FC236}">
                <a16:creationId xmlns:a16="http://schemas.microsoft.com/office/drawing/2014/main" id="{340B96CE-DB71-4A89-B57D-3102109AB26B}"/>
              </a:ext>
            </a:extLst>
          </p:cNvPr>
          <p:cNvGraphicFramePr>
            <a:graphicFrameLocks noGrp="1"/>
          </p:cNvGraphicFramePr>
          <p:nvPr>
            <p:extLst>
              <p:ext uri="{D42A27DB-BD31-4B8C-83A1-F6EECF244321}">
                <p14:modId xmlns:p14="http://schemas.microsoft.com/office/powerpoint/2010/main" val="1322743989"/>
              </p:ext>
            </p:extLst>
          </p:nvPr>
        </p:nvGraphicFramePr>
        <p:xfrm>
          <a:off x="742755" y="5036340"/>
          <a:ext cx="7416799" cy="865190"/>
        </p:xfrm>
        <a:graphic>
          <a:graphicData uri="http://schemas.openxmlformats.org/drawingml/2006/table">
            <a:tbl>
              <a:tblPr firstRow="1" bandRow="1">
                <a:tableStyleId>{5C22544A-7EE6-4342-B048-85BDC9FD1C3A}</a:tableStyleId>
              </a:tblPr>
              <a:tblGrid>
                <a:gridCol w="917388">
                  <a:extLst>
                    <a:ext uri="{9D8B030D-6E8A-4147-A177-3AD203B41FA5}">
                      <a16:colId xmlns:a16="http://schemas.microsoft.com/office/drawing/2014/main" val="20000"/>
                    </a:ext>
                  </a:extLst>
                </a:gridCol>
                <a:gridCol w="967857">
                  <a:extLst>
                    <a:ext uri="{9D8B030D-6E8A-4147-A177-3AD203B41FA5}">
                      <a16:colId xmlns:a16="http://schemas.microsoft.com/office/drawing/2014/main" val="20001"/>
                    </a:ext>
                  </a:extLst>
                </a:gridCol>
                <a:gridCol w="967857">
                  <a:extLst>
                    <a:ext uri="{9D8B030D-6E8A-4147-A177-3AD203B41FA5}">
                      <a16:colId xmlns:a16="http://schemas.microsoft.com/office/drawing/2014/main" val="20002"/>
                    </a:ext>
                  </a:extLst>
                </a:gridCol>
                <a:gridCol w="967857">
                  <a:extLst>
                    <a:ext uri="{9D8B030D-6E8A-4147-A177-3AD203B41FA5}">
                      <a16:colId xmlns:a16="http://schemas.microsoft.com/office/drawing/2014/main" val="20003"/>
                    </a:ext>
                  </a:extLst>
                </a:gridCol>
                <a:gridCol w="967857">
                  <a:extLst>
                    <a:ext uri="{9D8B030D-6E8A-4147-A177-3AD203B41FA5}">
                      <a16:colId xmlns:a16="http://schemas.microsoft.com/office/drawing/2014/main" val="20004"/>
                    </a:ext>
                  </a:extLst>
                </a:gridCol>
                <a:gridCol w="967857">
                  <a:extLst>
                    <a:ext uri="{9D8B030D-6E8A-4147-A177-3AD203B41FA5}">
                      <a16:colId xmlns:a16="http://schemas.microsoft.com/office/drawing/2014/main" val="20005"/>
                    </a:ext>
                  </a:extLst>
                </a:gridCol>
                <a:gridCol w="830063">
                  <a:extLst>
                    <a:ext uri="{9D8B030D-6E8A-4147-A177-3AD203B41FA5}">
                      <a16:colId xmlns:a16="http://schemas.microsoft.com/office/drawing/2014/main" val="20006"/>
                    </a:ext>
                  </a:extLst>
                </a:gridCol>
                <a:gridCol w="830063">
                  <a:extLst>
                    <a:ext uri="{9D8B030D-6E8A-4147-A177-3AD203B41FA5}">
                      <a16:colId xmlns:a16="http://schemas.microsoft.com/office/drawing/2014/main" val="20007"/>
                    </a:ext>
                  </a:extLst>
                </a:gridCol>
              </a:tblGrid>
              <a:tr h="412007">
                <a:tc>
                  <a:txBody>
                    <a:bodyPr/>
                    <a:lstStyle/>
                    <a:p>
                      <a:endParaRPr lang="zh-CN" altLang="en-US" sz="1100"/>
                    </a:p>
                  </a:txBody>
                  <a:tcPr marL="91439" marR="91439" marT="45779" marB="45779">
                    <a:lnR w="12700" cap="flat" cmpd="sng" algn="ctr">
                      <a:solidFill>
                        <a:srgbClr val="FFFFFF"/>
                      </a:solidFill>
                      <a:prstDash val="solid"/>
                      <a:round/>
                      <a:headEnd type="none" w="med" len="med"/>
                      <a:tailEnd type="none" w="med" len="med"/>
                    </a:lnR>
                    <a:solidFill>
                      <a:srgbClr val="F46C16"/>
                    </a:solidFill>
                  </a:tcPr>
                </a:tc>
                <a:tc>
                  <a:txBody>
                    <a:bodyPr/>
                    <a:lstStyle/>
                    <a:p>
                      <a:pPr>
                        <a:lnSpc>
                          <a:spcPts val="2218"/>
                        </a:lnSpc>
                        <a:spcBef>
                          <a:spcPts val="0"/>
                        </a:spcBef>
                        <a:spcAft>
                          <a:spcPts val="0"/>
                        </a:spcAft>
                      </a:pPr>
                      <a:r>
                        <a:rPr lang="en-US" altLang="zh-CN" sz="2000" b="0" i="0">
                          <a:solidFill>
                            <a:srgbClr val="FFFFFF"/>
                          </a:solidFill>
                          <a:latin typeface="Times New Roman" panose="02020603050405020304" pitchFamily="18" charset="0"/>
                        </a:rPr>
                        <a:t>F(0)</a:t>
                      </a:r>
                      <a:endParaRPr lang="zh-CN" altLang="en-US" sz="2000" b="0" i="0">
                        <a:solidFill>
                          <a:srgbClr val="FFFFFF"/>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F46C16"/>
                    </a:solidFill>
                  </a:tcPr>
                </a:tc>
                <a:tc>
                  <a:txBody>
                    <a:bodyPr/>
                    <a:lstStyle/>
                    <a:p>
                      <a:pPr>
                        <a:lnSpc>
                          <a:spcPts val="2218"/>
                        </a:lnSpc>
                        <a:spcBef>
                          <a:spcPts val="0"/>
                        </a:spcBef>
                        <a:spcAft>
                          <a:spcPts val="0"/>
                        </a:spcAft>
                      </a:pPr>
                      <a:r>
                        <a:rPr lang="en-US" altLang="zh-CN" sz="2000" b="0" i="0">
                          <a:solidFill>
                            <a:srgbClr val="FFFFFF"/>
                          </a:solidFill>
                          <a:latin typeface="Times New Roman" panose="02020603050405020304" pitchFamily="18" charset="0"/>
                        </a:rPr>
                        <a:t>F(1)</a:t>
                      </a:r>
                      <a:endParaRPr lang="zh-CN" altLang="en-US" sz="2000" b="0" i="0">
                        <a:solidFill>
                          <a:srgbClr val="FFFFFF"/>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F46C16"/>
                    </a:solidFill>
                  </a:tcPr>
                </a:tc>
                <a:tc>
                  <a:txBody>
                    <a:bodyPr/>
                    <a:lstStyle/>
                    <a:p>
                      <a:pPr>
                        <a:lnSpc>
                          <a:spcPts val="2218"/>
                        </a:lnSpc>
                        <a:spcBef>
                          <a:spcPts val="0"/>
                        </a:spcBef>
                        <a:spcAft>
                          <a:spcPts val="0"/>
                        </a:spcAft>
                      </a:pPr>
                      <a:r>
                        <a:rPr lang="en-US" altLang="zh-CN" sz="2000" b="0" i="0">
                          <a:solidFill>
                            <a:srgbClr val="FFFFFF"/>
                          </a:solidFill>
                          <a:latin typeface="Times New Roman" panose="02020603050405020304" pitchFamily="18" charset="0"/>
                        </a:rPr>
                        <a:t>F(2)</a:t>
                      </a:r>
                      <a:endParaRPr lang="zh-CN" altLang="en-US" sz="2000" b="0" i="0">
                        <a:solidFill>
                          <a:srgbClr val="FFFFFF"/>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F46C16"/>
                    </a:solidFill>
                  </a:tcPr>
                </a:tc>
                <a:tc>
                  <a:txBody>
                    <a:bodyPr/>
                    <a:lstStyle/>
                    <a:p>
                      <a:pPr>
                        <a:lnSpc>
                          <a:spcPts val="2218"/>
                        </a:lnSpc>
                        <a:spcBef>
                          <a:spcPts val="0"/>
                        </a:spcBef>
                        <a:spcAft>
                          <a:spcPts val="0"/>
                        </a:spcAft>
                      </a:pPr>
                      <a:r>
                        <a:rPr lang="en-US" altLang="zh-CN" sz="2000" b="0" i="0">
                          <a:solidFill>
                            <a:srgbClr val="FFFFFF"/>
                          </a:solidFill>
                          <a:latin typeface="Times New Roman" panose="02020603050405020304" pitchFamily="18" charset="0"/>
                        </a:rPr>
                        <a:t>F(3)</a:t>
                      </a:r>
                      <a:endParaRPr lang="zh-CN" altLang="en-US" sz="2000" b="0" i="0">
                        <a:solidFill>
                          <a:srgbClr val="FFFFFF"/>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F46C16"/>
                    </a:solidFill>
                  </a:tcPr>
                </a:tc>
                <a:tc>
                  <a:txBody>
                    <a:bodyPr/>
                    <a:lstStyle/>
                    <a:p>
                      <a:pPr>
                        <a:lnSpc>
                          <a:spcPts val="2218"/>
                        </a:lnSpc>
                        <a:spcBef>
                          <a:spcPts val="0"/>
                        </a:spcBef>
                        <a:spcAft>
                          <a:spcPts val="0"/>
                        </a:spcAft>
                      </a:pPr>
                      <a:r>
                        <a:rPr lang="en-US" altLang="zh-CN" sz="2000" b="0" i="0">
                          <a:solidFill>
                            <a:srgbClr val="FFFFFF"/>
                          </a:solidFill>
                          <a:latin typeface="Times New Roman" panose="02020603050405020304" pitchFamily="18" charset="0"/>
                        </a:rPr>
                        <a:t>F(4)</a:t>
                      </a:r>
                      <a:endParaRPr lang="zh-CN" altLang="en-US" sz="2000" b="0" i="0">
                        <a:solidFill>
                          <a:srgbClr val="FFFFFF"/>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F46C16"/>
                    </a:solidFill>
                  </a:tcPr>
                </a:tc>
                <a:tc>
                  <a:txBody>
                    <a:bodyPr/>
                    <a:lstStyle/>
                    <a:p>
                      <a:pPr>
                        <a:lnSpc>
                          <a:spcPts val="2218"/>
                        </a:lnSpc>
                        <a:spcBef>
                          <a:spcPts val="0"/>
                        </a:spcBef>
                        <a:spcAft>
                          <a:spcPts val="0"/>
                        </a:spcAft>
                      </a:pPr>
                      <a:r>
                        <a:rPr lang="en-US" altLang="zh-CN" sz="2000" b="0" i="0">
                          <a:solidFill>
                            <a:srgbClr val="FFFFFF"/>
                          </a:solidFill>
                          <a:latin typeface="Times New Roman" panose="02020603050405020304" pitchFamily="18" charset="0"/>
                        </a:rPr>
                        <a:t>F(5)</a:t>
                      </a:r>
                      <a:endParaRPr lang="zh-CN" altLang="en-US" sz="2000" b="0" i="0">
                        <a:solidFill>
                          <a:srgbClr val="FFFFFF"/>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F46C16"/>
                    </a:solidFill>
                  </a:tcPr>
                </a:tc>
                <a:tc>
                  <a:txBody>
                    <a:bodyPr/>
                    <a:lstStyle/>
                    <a:p>
                      <a:pPr>
                        <a:lnSpc>
                          <a:spcPts val="2218"/>
                        </a:lnSpc>
                        <a:spcBef>
                          <a:spcPts val="0"/>
                        </a:spcBef>
                        <a:spcAft>
                          <a:spcPts val="0"/>
                        </a:spcAft>
                      </a:pPr>
                      <a:r>
                        <a:rPr lang="en-US" altLang="zh-CN" sz="2000" b="0" i="0">
                          <a:solidFill>
                            <a:srgbClr val="FFFFFF"/>
                          </a:solidFill>
                          <a:latin typeface="Times New Roman" panose="02020603050405020304" pitchFamily="18" charset="0"/>
                        </a:rPr>
                        <a:t>…</a:t>
                      </a:r>
                      <a:endParaRPr lang="zh-CN" altLang="en-US" sz="2000" b="0" i="0">
                        <a:solidFill>
                          <a:srgbClr val="FFFFFF"/>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F46C16"/>
                    </a:solidFill>
                  </a:tcPr>
                </a:tc>
                <a:extLst>
                  <a:ext uri="{0D108BD9-81ED-4DB2-BD59-A6C34878D82A}">
                    <a16:rowId xmlns:a16="http://schemas.microsoft.com/office/drawing/2014/main" val="10000"/>
                  </a:ext>
                </a:extLst>
              </a:tr>
              <a:tr h="453183">
                <a:tc>
                  <a:txBody>
                    <a:bodyPr/>
                    <a:lstStyle/>
                    <a:p>
                      <a:pPr>
                        <a:lnSpc>
                          <a:spcPts val="2218"/>
                        </a:lnSpc>
                        <a:spcBef>
                          <a:spcPts val="0"/>
                        </a:spcBef>
                        <a:spcAft>
                          <a:spcPts val="0"/>
                        </a:spcAft>
                      </a:pPr>
                      <a:r>
                        <a:rPr lang="en-US" altLang="zh-CN" sz="2000" b="0" i="0">
                          <a:solidFill>
                            <a:srgbClr val="000000"/>
                          </a:solidFill>
                          <a:latin typeface="Times New Roman" panose="02020603050405020304" pitchFamily="18" charset="0"/>
                        </a:rPr>
                        <a:t>fib</a:t>
                      </a:r>
                      <a:endParaRPr lang="zh-CN" altLang="en-US" sz="2000" b="0" i="0">
                        <a:solidFill>
                          <a:srgbClr val="000000"/>
                        </a:solidFill>
                        <a:latin typeface="Times New Roman" panose="02020603050405020304" pitchFamily="18" charset="0"/>
                      </a:endParaRPr>
                    </a:p>
                  </a:txBody>
                  <a:tcPr marL="0" marR="0" marT="0" marB="0">
                    <a:lnR w="12700" cap="flat" cmpd="sng" algn="ctr">
                      <a:solidFill>
                        <a:srgbClr val="FFFFFF"/>
                      </a:solidFill>
                      <a:prstDash val="solid"/>
                      <a:round/>
                      <a:headEnd type="none" w="med" len="med"/>
                      <a:tailEnd type="none" w="med" len="med"/>
                    </a:lnR>
                    <a:solidFill>
                      <a:srgbClr val="CBEAFD"/>
                    </a:solidFill>
                  </a:tcPr>
                </a:tc>
                <a:tc>
                  <a:txBody>
                    <a:bodyPr/>
                    <a:lstStyle/>
                    <a:p>
                      <a:pPr>
                        <a:lnSpc>
                          <a:spcPts val="2218"/>
                        </a:lnSpc>
                        <a:spcBef>
                          <a:spcPts val="0"/>
                        </a:spcBef>
                        <a:spcAft>
                          <a:spcPts val="0"/>
                        </a:spcAft>
                      </a:pPr>
                      <a:r>
                        <a:rPr lang="en-US" altLang="zh-CN" sz="2000" b="0" i="0">
                          <a:solidFill>
                            <a:srgbClr val="000000"/>
                          </a:solidFill>
                          <a:latin typeface="Times New Roman" panose="02020603050405020304" pitchFamily="18" charset="0"/>
                        </a:rPr>
                        <a:t>1</a:t>
                      </a:r>
                      <a:endParaRPr lang="zh-CN" altLang="en-US" sz="2000" b="0" i="0">
                        <a:solidFill>
                          <a:srgbClr val="000000"/>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BEAFD"/>
                    </a:solidFill>
                  </a:tcPr>
                </a:tc>
                <a:tc>
                  <a:txBody>
                    <a:bodyPr/>
                    <a:lstStyle/>
                    <a:p>
                      <a:pPr>
                        <a:lnSpc>
                          <a:spcPts val="2218"/>
                        </a:lnSpc>
                        <a:spcBef>
                          <a:spcPts val="0"/>
                        </a:spcBef>
                        <a:spcAft>
                          <a:spcPts val="0"/>
                        </a:spcAft>
                      </a:pPr>
                      <a:r>
                        <a:rPr lang="en-US" altLang="zh-CN" sz="2000" b="0" i="0">
                          <a:solidFill>
                            <a:srgbClr val="000000"/>
                          </a:solidFill>
                          <a:latin typeface="Times New Roman" panose="02020603050405020304" pitchFamily="18" charset="0"/>
                        </a:rPr>
                        <a:t>1</a:t>
                      </a:r>
                      <a:endParaRPr lang="zh-CN" altLang="en-US" sz="2000" b="0" i="0">
                        <a:solidFill>
                          <a:srgbClr val="000000"/>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BEAFD"/>
                    </a:solidFill>
                  </a:tcPr>
                </a:tc>
                <a:tc>
                  <a:txBody>
                    <a:bodyPr/>
                    <a:lstStyle/>
                    <a:p>
                      <a:pPr>
                        <a:lnSpc>
                          <a:spcPts val="2218"/>
                        </a:lnSpc>
                        <a:spcBef>
                          <a:spcPts val="0"/>
                        </a:spcBef>
                        <a:spcAft>
                          <a:spcPts val="0"/>
                        </a:spcAft>
                      </a:pPr>
                      <a:r>
                        <a:rPr lang="en-US" altLang="zh-CN" sz="2000" b="0" i="0">
                          <a:solidFill>
                            <a:srgbClr val="000000"/>
                          </a:solidFill>
                          <a:latin typeface="Times New Roman" panose="02020603050405020304" pitchFamily="18" charset="0"/>
                        </a:rPr>
                        <a:t>2</a:t>
                      </a:r>
                      <a:endParaRPr lang="zh-CN" altLang="en-US" sz="2000" b="0" i="0">
                        <a:solidFill>
                          <a:srgbClr val="000000"/>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BEAFD"/>
                    </a:solidFill>
                  </a:tcPr>
                </a:tc>
                <a:tc>
                  <a:txBody>
                    <a:bodyPr/>
                    <a:lstStyle/>
                    <a:p>
                      <a:pPr>
                        <a:lnSpc>
                          <a:spcPts val="2218"/>
                        </a:lnSpc>
                        <a:spcBef>
                          <a:spcPts val="0"/>
                        </a:spcBef>
                        <a:spcAft>
                          <a:spcPts val="0"/>
                        </a:spcAft>
                      </a:pPr>
                      <a:r>
                        <a:rPr lang="en-US" altLang="zh-CN" sz="2000" b="0" i="0">
                          <a:solidFill>
                            <a:srgbClr val="000000"/>
                          </a:solidFill>
                          <a:latin typeface="Times New Roman" panose="02020603050405020304" pitchFamily="18" charset="0"/>
                        </a:rPr>
                        <a:t>3</a:t>
                      </a:r>
                      <a:endParaRPr lang="zh-CN" altLang="en-US" sz="2000" b="0" i="0">
                        <a:solidFill>
                          <a:srgbClr val="000000"/>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BEAFD"/>
                    </a:solidFill>
                  </a:tcPr>
                </a:tc>
                <a:tc>
                  <a:txBody>
                    <a:bodyPr/>
                    <a:lstStyle/>
                    <a:p>
                      <a:pPr>
                        <a:lnSpc>
                          <a:spcPts val="2218"/>
                        </a:lnSpc>
                        <a:spcBef>
                          <a:spcPts val="0"/>
                        </a:spcBef>
                        <a:spcAft>
                          <a:spcPts val="0"/>
                        </a:spcAft>
                      </a:pPr>
                      <a:r>
                        <a:rPr lang="en-US" altLang="zh-CN" sz="2000" b="0" i="0">
                          <a:solidFill>
                            <a:srgbClr val="000000"/>
                          </a:solidFill>
                          <a:latin typeface="Times New Roman" panose="02020603050405020304" pitchFamily="18" charset="0"/>
                        </a:rPr>
                        <a:t>5</a:t>
                      </a:r>
                      <a:endParaRPr lang="zh-CN" altLang="en-US" sz="2000" b="0" i="0">
                        <a:solidFill>
                          <a:srgbClr val="000000"/>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BEAFD"/>
                    </a:solidFill>
                  </a:tcPr>
                </a:tc>
                <a:tc>
                  <a:txBody>
                    <a:bodyPr/>
                    <a:lstStyle/>
                    <a:p>
                      <a:pPr>
                        <a:lnSpc>
                          <a:spcPts val="2218"/>
                        </a:lnSpc>
                        <a:spcBef>
                          <a:spcPts val="0"/>
                        </a:spcBef>
                        <a:spcAft>
                          <a:spcPts val="0"/>
                        </a:spcAft>
                      </a:pPr>
                      <a:r>
                        <a:rPr lang="en-US" altLang="zh-CN" sz="2000" b="0" i="0">
                          <a:solidFill>
                            <a:srgbClr val="000000"/>
                          </a:solidFill>
                          <a:latin typeface="Times New Roman" panose="02020603050405020304" pitchFamily="18" charset="0"/>
                        </a:rPr>
                        <a:t>8</a:t>
                      </a:r>
                      <a:endParaRPr lang="zh-CN" altLang="en-US" sz="2000" b="0" i="0">
                        <a:solidFill>
                          <a:srgbClr val="000000"/>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BEAFD"/>
                    </a:solidFill>
                  </a:tcPr>
                </a:tc>
                <a:tc>
                  <a:txBody>
                    <a:bodyPr/>
                    <a:lstStyle/>
                    <a:p>
                      <a:pPr>
                        <a:lnSpc>
                          <a:spcPts val="2218"/>
                        </a:lnSpc>
                        <a:spcBef>
                          <a:spcPts val="0"/>
                        </a:spcBef>
                        <a:spcAft>
                          <a:spcPts val="0"/>
                        </a:spcAft>
                      </a:pPr>
                      <a:r>
                        <a:rPr lang="en-US" altLang="zh-CN" sz="2000" b="0" i="0" dirty="0">
                          <a:solidFill>
                            <a:srgbClr val="000000"/>
                          </a:solidFill>
                          <a:latin typeface="Times New Roman" panose="02020603050405020304" pitchFamily="18" charset="0"/>
                        </a:rPr>
                        <a:t>…</a:t>
                      </a:r>
                      <a:endParaRPr lang="zh-CN" altLang="en-US" sz="2000" b="0" i="0" dirty="0">
                        <a:solidFill>
                          <a:srgbClr val="000000"/>
                        </a:solidFill>
                        <a:latin typeface="Times New Roman" panose="02020603050405020304" pitchFamily="18"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solidFill>
                      <a:srgbClr val="CBEAFD"/>
                    </a:solidFill>
                  </a:tcPr>
                </a:tc>
                <a:extLst>
                  <a:ext uri="{0D108BD9-81ED-4DB2-BD59-A6C34878D82A}">
                    <a16:rowId xmlns:a16="http://schemas.microsoft.com/office/drawing/2014/main" val="10001"/>
                  </a:ext>
                </a:extLst>
              </a:tr>
            </a:tbl>
          </a:graphicData>
        </a:graphic>
      </p:graphicFrame>
      <p:sp>
        <p:nvSpPr>
          <p:cNvPr id="14" name="文本框 13">
            <a:extLst>
              <a:ext uri="{FF2B5EF4-FFF2-40B4-BE49-F238E27FC236}">
                <a16:creationId xmlns:a16="http://schemas.microsoft.com/office/drawing/2014/main" id="{5CAD3224-1522-424C-8177-1050E9C5D896}"/>
              </a:ext>
            </a:extLst>
          </p:cNvPr>
          <p:cNvSpPr txBox="1"/>
          <p:nvPr/>
        </p:nvSpPr>
        <p:spPr>
          <a:xfrm>
            <a:off x="336551" y="860426"/>
            <a:ext cx="823944" cy="371897"/>
          </a:xfrm>
          <a:prstGeom prst="rect">
            <a:avLst/>
          </a:prstGeom>
          <a:noFill/>
        </p:spPr>
        <p:txBody>
          <a:bodyPr wrap="none" lIns="0" tIns="0" rIns="0" bIns="0">
            <a:spAutoFit/>
          </a:bodyPr>
          <a:lstStyle/>
          <a:p>
            <a:pPr>
              <a:lnSpc>
                <a:spcPts val="2879"/>
              </a:lnSpc>
              <a:defRPr/>
            </a:pPr>
            <a:r>
              <a:rPr lang="zh-CN" altLang="en-US" sz="3200" b="1">
                <a:solidFill>
                  <a:srgbClr val="FFFFFF"/>
                </a:solidFill>
                <a:latin typeface="微软雅黑" panose="020B0503020204020204" pitchFamily="34" charset="-122"/>
              </a:rPr>
              <a:t>引子</a:t>
            </a:r>
          </a:p>
        </p:txBody>
      </p:sp>
      <p:sp>
        <p:nvSpPr>
          <p:cNvPr id="15" name="文本框 14">
            <a:extLst>
              <a:ext uri="{FF2B5EF4-FFF2-40B4-BE49-F238E27FC236}">
                <a16:creationId xmlns:a16="http://schemas.microsoft.com/office/drawing/2014/main" id="{ABA46987-15DB-468E-AE65-84417822CD31}"/>
              </a:ext>
            </a:extLst>
          </p:cNvPr>
          <p:cNvSpPr txBox="1"/>
          <p:nvPr/>
        </p:nvSpPr>
        <p:spPr>
          <a:xfrm>
            <a:off x="611188" y="1216720"/>
            <a:ext cx="3516988" cy="342401"/>
          </a:xfrm>
          <a:prstGeom prst="rect">
            <a:avLst/>
          </a:prstGeom>
          <a:noFill/>
        </p:spPr>
        <p:txBody>
          <a:bodyPr wrap="none" lIns="0" tIns="0" rIns="0" bIns="0">
            <a:spAutoFit/>
          </a:bodyPr>
          <a:lstStyle/>
          <a:p>
            <a:pPr>
              <a:lnSpc>
                <a:spcPts val="2627"/>
              </a:lnSpc>
              <a:defRPr/>
            </a:pPr>
            <a:r>
              <a:rPr lang="zh-CN" altLang="en-US" sz="3200" b="1" dirty="0">
                <a:solidFill>
                  <a:schemeClr val="accent5">
                    <a:lumMod val="50000"/>
                  </a:schemeClr>
                </a:solidFill>
                <a:latin typeface="微软雅黑" panose="020B0503020204020204" pitchFamily="34" charset="-122"/>
              </a:rPr>
              <a:t>算法复杂度是 </a:t>
            </a:r>
            <a:r>
              <a:rPr lang="en-US" altLang="zh-CN" sz="3200" b="1" dirty="0">
                <a:solidFill>
                  <a:schemeClr val="accent5">
                    <a:lumMod val="50000"/>
                  </a:schemeClr>
                </a:solidFill>
                <a:latin typeface="微软雅黑" panose="020B0503020204020204" pitchFamily="34" charset="-122"/>
              </a:rPr>
              <a:t>O(n)</a:t>
            </a:r>
            <a:endParaRPr lang="zh-CN" altLang="en-US" sz="3200" b="1" dirty="0">
              <a:solidFill>
                <a:schemeClr val="accent5">
                  <a:lumMod val="50000"/>
                </a:schemeClr>
              </a:solidFill>
              <a:latin typeface="微软雅黑" panose="020B0503020204020204" pitchFamily="34" charset="-122"/>
            </a:endParaRPr>
          </a:p>
        </p:txBody>
      </p:sp>
      <p:sp>
        <p:nvSpPr>
          <p:cNvPr id="16" name="文本框 15">
            <a:extLst>
              <a:ext uri="{FF2B5EF4-FFF2-40B4-BE49-F238E27FC236}">
                <a16:creationId xmlns:a16="http://schemas.microsoft.com/office/drawing/2014/main" id="{01C70ADB-5EE4-416A-A41C-316A17DA929A}"/>
              </a:ext>
            </a:extLst>
          </p:cNvPr>
          <p:cNvSpPr txBox="1"/>
          <p:nvPr/>
        </p:nvSpPr>
        <p:spPr>
          <a:xfrm>
            <a:off x="681038" y="2027328"/>
            <a:ext cx="2526333" cy="1041632"/>
          </a:xfrm>
          <a:prstGeom prst="rect">
            <a:avLst/>
          </a:prstGeom>
          <a:noFill/>
        </p:spPr>
        <p:txBody>
          <a:bodyPr wrap="none" lIns="0" tIns="0" rIns="0" bIns="0">
            <a:spAutoFit/>
          </a:bodyPr>
          <a:lstStyle/>
          <a:p>
            <a:pPr>
              <a:lnSpc>
                <a:spcPct val="150000"/>
              </a:lnSpc>
              <a:defRPr/>
            </a:pPr>
            <a:r>
              <a:rPr lang="en-US" altLang="zh-CN" sz="2400" dirty="0">
                <a:solidFill>
                  <a:srgbClr val="000000"/>
                </a:solidFill>
                <a:latin typeface="Times New Roman" panose="02020603050405020304" pitchFamily="18" charset="0"/>
              </a:rPr>
              <a:t>long </a:t>
            </a:r>
            <a:r>
              <a:rPr lang="en-US" altLang="zh-CN" sz="2400" dirty="0" err="1">
                <a:solidFill>
                  <a:srgbClr val="000000"/>
                </a:solidFill>
                <a:latin typeface="Times New Roman" panose="02020603050405020304" pitchFamily="18" charset="0"/>
              </a:rPr>
              <a:t>fibonacci</a:t>
            </a:r>
            <a:r>
              <a:rPr lang="en-US" altLang="zh-CN" sz="2400" dirty="0">
                <a:solidFill>
                  <a:srgbClr val="000000"/>
                </a:solidFill>
                <a:latin typeface="Times New Roman" panose="02020603050405020304" pitchFamily="18" charset="0"/>
              </a:rPr>
              <a:t>(int n)</a:t>
            </a:r>
          </a:p>
          <a:p>
            <a:pPr>
              <a:lnSpc>
                <a:spcPct val="150000"/>
              </a:lnSpc>
              <a:defRPr/>
            </a:pPr>
            <a:r>
              <a:rPr lang="en-US" altLang="zh-CN"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17" name="文本框 16">
            <a:extLst>
              <a:ext uri="{FF2B5EF4-FFF2-40B4-BE49-F238E27FC236}">
                <a16:creationId xmlns:a16="http://schemas.microsoft.com/office/drawing/2014/main" id="{EB4DC50E-26B4-4199-8CCB-4E1548C79AFF}"/>
              </a:ext>
            </a:extLst>
          </p:cNvPr>
          <p:cNvSpPr txBox="1"/>
          <p:nvPr/>
        </p:nvSpPr>
        <p:spPr>
          <a:xfrm>
            <a:off x="985839" y="2500313"/>
            <a:ext cx="3759042" cy="2215991"/>
          </a:xfrm>
          <a:prstGeom prst="rect">
            <a:avLst/>
          </a:prstGeom>
          <a:noFill/>
        </p:spPr>
        <p:txBody>
          <a:bodyPr wrap="none" lIns="0" tIns="0" rIns="0" bIns="0">
            <a:spAutoFit/>
          </a:bodyPr>
          <a:lstStyle/>
          <a:p>
            <a:pPr>
              <a:defRPr/>
            </a:pPr>
            <a:r>
              <a:rPr lang="en-US" altLang="zh-CN" sz="2400" dirty="0">
                <a:solidFill>
                  <a:srgbClr val="000000"/>
                </a:solidFill>
                <a:latin typeface="Times New Roman" panose="02020603050405020304" pitchFamily="18" charset="0"/>
              </a:rPr>
              <a:t>long* fib = new long[n + 1];</a:t>
            </a:r>
          </a:p>
          <a:p>
            <a:pPr>
              <a:defRPr/>
            </a:pPr>
            <a:r>
              <a:rPr lang="nn-NO" altLang="zh-CN" sz="2400" b="1" dirty="0">
                <a:solidFill>
                  <a:srgbClr val="F77A2D"/>
                </a:solidFill>
                <a:latin typeface="Times New Roman" panose="02020603050405020304" pitchFamily="18" charset="0"/>
              </a:rPr>
              <a:t>for (int i = 2; i &lt;= n; i++)</a:t>
            </a:r>
          </a:p>
          <a:p>
            <a:pPr>
              <a:defRPr/>
            </a:pPr>
            <a:r>
              <a:rPr lang="en-US" altLang="zh-CN" sz="2400" dirty="0">
                <a:solidFill>
                  <a:srgbClr val="000000"/>
                </a:solidFill>
                <a:latin typeface="Times New Roman" panose="02020603050405020304" pitchFamily="18" charset="0"/>
              </a:rPr>
              <a:t>   fib[0] = 1; fib[1] = 1;</a:t>
            </a:r>
          </a:p>
          <a:p>
            <a:pPr>
              <a:defRPr/>
            </a:pPr>
            <a:r>
              <a:rPr lang="en-US" altLang="zh-CN" sz="2400" dirty="0">
                <a:solidFill>
                  <a:srgbClr val="000000"/>
                </a:solidFill>
                <a:latin typeface="Times New Roman" panose="02020603050405020304" pitchFamily="18" charset="0"/>
              </a:rPr>
              <a:t>   return fib[n];</a:t>
            </a:r>
          </a:p>
          <a:p>
            <a:pPr>
              <a:defRPr/>
            </a:pPr>
            <a:r>
              <a:rPr lang="nn-NO" altLang="zh-CN" sz="2400" b="1" dirty="0">
                <a:solidFill>
                  <a:srgbClr val="F77A2D"/>
                </a:solidFill>
                <a:latin typeface="Times New Roman" panose="02020603050405020304" pitchFamily="18" charset="0"/>
              </a:rPr>
              <a:t>   fib[i] = fib[i - 1] + fib[i - 2];</a:t>
            </a:r>
            <a:endParaRPr lang="zh-CN" altLang="en-US" sz="2400" dirty="0">
              <a:solidFill>
                <a:srgbClr val="000000"/>
              </a:solidFill>
              <a:latin typeface="Times New Roman" panose="02020603050405020304" pitchFamily="18" charset="0"/>
            </a:endParaRPr>
          </a:p>
          <a:p>
            <a:pPr>
              <a:defRPr/>
            </a:pPr>
            <a:endParaRPr lang="zh-CN" altLang="en-US" sz="2400" dirty="0">
              <a:solidFill>
                <a:srgbClr val="000000"/>
              </a:solidFill>
              <a:latin typeface="Times New Roman" panose="02020603050405020304" pitchFamily="18" charset="0"/>
            </a:endParaRPr>
          </a:p>
        </p:txBody>
      </p:sp>
      <p:sp>
        <p:nvSpPr>
          <p:cNvPr id="20" name="文本框 19">
            <a:extLst>
              <a:ext uri="{FF2B5EF4-FFF2-40B4-BE49-F238E27FC236}">
                <a16:creationId xmlns:a16="http://schemas.microsoft.com/office/drawing/2014/main" id="{0DA55CB8-CEA5-4404-B3B0-D0AD49460B8A}"/>
              </a:ext>
            </a:extLst>
          </p:cNvPr>
          <p:cNvSpPr txBox="1"/>
          <p:nvPr/>
        </p:nvSpPr>
        <p:spPr>
          <a:xfrm>
            <a:off x="681039" y="4237510"/>
            <a:ext cx="147476" cy="487634"/>
          </a:xfrm>
          <a:prstGeom prst="rect">
            <a:avLst/>
          </a:prstGeom>
          <a:noFill/>
        </p:spPr>
        <p:txBody>
          <a:bodyPr wrap="none" lIns="0" tIns="0" rIns="0" bIns="0">
            <a:spAutoFit/>
          </a:bodyPr>
          <a:lstStyle/>
          <a:p>
            <a:pPr>
              <a:lnSpc>
                <a:spcPct val="150000"/>
              </a:lnSpc>
              <a:defRPr/>
            </a:pPr>
            <a:r>
              <a:rPr lang="en-US" altLang="zh-CN" sz="2400">
                <a:solidFill>
                  <a:srgbClr val="000000"/>
                </a:solidFill>
                <a:latin typeface="Times New Roman" panose="02020603050405020304" pitchFamily="18" charset="0"/>
              </a:rPr>
              <a:t>}</a:t>
            </a:r>
            <a:endParaRPr lang="zh-CN" altLang="en-US" sz="2400">
              <a:solidFill>
                <a:srgbClr val="000000"/>
              </a:solidFill>
              <a:latin typeface="Times New Roman" panose="02020603050405020304" pitchFamily="18" charset="0"/>
            </a:endParaRPr>
          </a:p>
        </p:txBody>
      </p:sp>
      <p:sp>
        <p:nvSpPr>
          <p:cNvPr id="21" name="文本框 20">
            <a:extLst>
              <a:ext uri="{FF2B5EF4-FFF2-40B4-BE49-F238E27FC236}">
                <a16:creationId xmlns:a16="http://schemas.microsoft.com/office/drawing/2014/main" id="{A936339D-D9AC-4238-9A43-4FD39B35EA4C}"/>
              </a:ext>
            </a:extLst>
          </p:cNvPr>
          <p:cNvSpPr txBox="1"/>
          <p:nvPr/>
        </p:nvSpPr>
        <p:spPr>
          <a:xfrm>
            <a:off x="487363" y="332656"/>
            <a:ext cx="4584526" cy="584775"/>
          </a:xfrm>
          <a:prstGeom prst="rect">
            <a:avLst/>
          </a:prstGeom>
          <a:noFill/>
        </p:spPr>
        <p:txBody>
          <a:bodyPr wrap="square">
            <a:spAutoFit/>
          </a:bodyPr>
          <a:lstStyle/>
          <a:p>
            <a:r>
              <a:rPr lang="zh-CN" altLang="en-US" sz="3200" b="1" dirty="0">
                <a:solidFill>
                  <a:schemeClr val="accent5">
                    <a:lumMod val="50000"/>
                  </a:schemeClr>
                </a:solidFill>
                <a:latin typeface="微软雅黑" panose="020B0503020204020204" pitchFamily="34" charset="-122"/>
              </a:rPr>
              <a:t>引子</a:t>
            </a:r>
            <a:endParaRPr lang="zh-CN" altLang="en-US" sz="3200"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0CE07077-AFE9-4D65-A854-B604332A4668}"/>
              </a:ext>
            </a:extLst>
          </p:cNvPr>
          <p:cNvSpPr/>
          <p:nvPr/>
        </p:nvSpPr>
        <p:spPr>
          <a:xfrm>
            <a:off x="4201319" y="4503738"/>
            <a:ext cx="0" cy="1363663"/>
          </a:xfrm>
          <a:custGeom>
            <a:avLst/>
            <a:gdLst/>
            <a:ahLst/>
            <a:cxnLst/>
            <a:rect l="0" t="0" r="0" b="0"/>
            <a:pathLst>
              <a:path w="1" h="1363600">
                <a:moveTo>
                  <a:pt x="0" y="0"/>
                </a:moveTo>
                <a:lnTo>
                  <a:pt x="0" y="1363599"/>
                </a:lnTo>
              </a:path>
            </a:pathLst>
          </a:custGeom>
          <a:ln w="25400" cap="flat" cmpd="sng" algn="ctr">
            <a:solidFill>
              <a:srgbClr val="948A5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4" name="任意多边形: 形状 3">
            <a:extLst>
              <a:ext uri="{FF2B5EF4-FFF2-40B4-BE49-F238E27FC236}">
                <a16:creationId xmlns:a16="http://schemas.microsoft.com/office/drawing/2014/main" id="{B1561132-35B2-48DA-B484-4C97A7C5A468}"/>
              </a:ext>
            </a:extLst>
          </p:cNvPr>
          <p:cNvSpPr/>
          <p:nvPr/>
        </p:nvSpPr>
        <p:spPr>
          <a:xfrm>
            <a:off x="3842545" y="4954589"/>
            <a:ext cx="142875" cy="142875"/>
          </a:xfrm>
          <a:custGeom>
            <a:avLst/>
            <a:gdLst/>
            <a:ahLst/>
            <a:cxnLst/>
            <a:rect l="0" t="0" r="0" b="0"/>
            <a:pathLst>
              <a:path w="142876" h="142876">
                <a:moveTo>
                  <a:pt x="0" y="0"/>
                </a:moveTo>
                <a:lnTo>
                  <a:pt x="142875" y="71437"/>
                </a:lnTo>
                <a:lnTo>
                  <a:pt x="0" y="142875"/>
                </a:lnTo>
                <a:close/>
              </a:path>
            </a:pathLst>
          </a:custGeom>
          <a:solidFill>
            <a:srgbClr val="00B0F0"/>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任意多边形: 形状 4">
            <a:extLst>
              <a:ext uri="{FF2B5EF4-FFF2-40B4-BE49-F238E27FC236}">
                <a16:creationId xmlns:a16="http://schemas.microsoft.com/office/drawing/2014/main" id="{BC731C08-F46B-48C8-A1D1-0D9FC82C4016}"/>
              </a:ext>
            </a:extLst>
          </p:cNvPr>
          <p:cNvSpPr/>
          <p:nvPr/>
        </p:nvSpPr>
        <p:spPr>
          <a:xfrm>
            <a:off x="6722269" y="4954589"/>
            <a:ext cx="142875" cy="142875"/>
          </a:xfrm>
          <a:custGeom>
            <a:avLst/>
            <a:gdLst/>
            <a:ahLst/>
            <a:cxnLst/>
            <a:rect l="0" t="0" r="0" b="0"/>
            <a:pathLst>
              <a:path w="142876" h="142876">
                <a:moveTo>
                  <a:pt x="0" y="0"/>
                </a:moveTo>
                <a:lnTo>
                  <a:pt x="142875" y="71437"/>
                </a:lnTo>
                <a:lnTo>
                  <a:pt x="0" y="142875"/>
                </a:lnTo>
                <a:close/>
              </a:path>
            </a:pathLst>
          </a:custGeom>
          <a:solidFill>
            <a:srgbClr val="00B0F0"/>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任意多边形: 形状 5">
            <a:extLst>
              <a:ext uri="{FF2B5EF4-FFF2-40B4-BE49-F238E27FC236}">
                <a16:creationId xmlns:a16="http://schemas.microsoft.com/office/drawing/2014/main" id="{DC6ACF6A-9C40-44E5-9893-C9D98D14A979}"/>
              </a:ext>
            </a:extLst>
          </p:cNvPr>
          <p:cNvSpPr/>
          <p:nvPr/>
        </p:nvSpPr>
        <p:spPr>
          <a:xfrm>
            <a:off x="5282407" y="4348164"/>
            <a:ext cx="142875" cy="142875"/>
          </a:xfrm>
          <a:custGeom>
            <a:avLst/>
            <a:gdLst/>
            <a:ahLst/>
            <a:cxnLst/>
            <a:rect l="0" t="0" r="0" b="0"/>
            <a:pathLst>
              <a:path w="142876" h="142876">
                <a:moveTo>
                  <a:pt x="0" y="0"/>
                </a:moveTo>
                <a:lnTo>
                  <a:pt x="142875" y="71374"/>
                </a:lnTo>
                <a:lnTo>
                  <a:pt x="0" y="142875"/>
                </a:lnTo>
                <a:close/>
              </a:path>
            </a:pathLst>
          </a:custGeom>
          <a:solidFill>
            <a:srgbClr val="006600"/>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151" name="图片 7">
            <a:extLst>
              <a:ext uri="{FF2B5EF4-FFF2-40B4-BE49-F238E27FC236}">
                <a16:creationId xmlns:a16="http://schemas.microsoft.com/office/drawing/2014/main" id="{8B29E20D-02AA-43C8-9E68-2291D61A62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357" y="4337051"/>
            <a:ext cx="24511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图片 9">
            <a:extLst>
              <a:ext uri="{FF2B5EF4-FFF2-40B4-BE49-F238E27FC236}">
                <a16:creationId xmlns:a16="http://schemas.microsoft.com/office/drawing/2014/main" id="{B31B99EF-4348-42B3-84C0-50C39677304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556" y="4946651"/>
            <a:ext cx="2463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1">
            <a:extLst>
              <a:ext uri="{FF2B5EF4-FFF2-40B4-BE49-F238E27FC236}">
                <a16:creationId xmlns:a16="http://schemas.microsoft.com/office/drawing/2014/main" id="{DC107DB7-D045-4923-8BAF-D82271793DA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2456" y="4946651"/>
            <a:ext cx="2463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 name="文本框 12">
            <a:extLst>
              <a:ext uri="{FF2B5EF4-FFF2-40B4-BE49-F238E27FC236}">
                <a16:creationId xmlns:a16="http://schemas.microsoft.com/office/drawing/2014/main" id="{01BD741B-ED20-44F2-9CF1-2E310EDD1EFF}"/>
              </a:ext>
            </a:extLst>
          </p:cNvPr>
          <p:cNvSpPr txBox="1">
            <a:spLocks noChangeArrowheads="1"/>
          </p:cNvSpPr>
          <p:nvPr/>
        </p:nvSpPr>
        <p:spPr bwMode="auto">
          <a:xfrm>
            <a:off x="1621631" y="4641852"/>
            <a:ext cx="1295226" cy="87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584200" algn="l"/>
              </a:tabLst>
              <a:defRPr>
                <a:solidFill>
                  <a:schemeClr val="tx1"/>
                </a:solidFill>
                <a:latin typeface="等线" panose="02010600030101010101" pitchFamily="2" charset="-122"/>
                <a:ea typeface="等线" panose="02010600030101010101" pitchFamily="2" charset="-122"/>
              </a:defRPr>
            </a:lvl1pPr>
            <a:lvl2pPr marL="742950" indent="-285750">
              <a:tabLst>
                <a:tab pos="584200" algn="l"/>
              </a:tabLst>
              <a:defRPr>
                <a:solidFill>
                  <a:schemeClr val="tx1"/>
                </a:solidFill>
                <a:latin typeface="等线" panose="02010600030101010101" pitchFamily="2" charset="-122"/>
                <a:ea typeface="等线" panose="02010600030101010101" pitchFamily="2" charset="-122"/>
              </a:defRPr>
            </a:lvl2pPr>
            <a:lvl3pPr marL="1143000" indent="-228600">
              <a:tabLst>
                <a:tab pos="584200" algn="l"/>
              </a:tabLst>
              <a:defRPr>
                <a:solidFill>
                  <a:schemeClr val="tx1"/>
                </a:solidFill>
                <a:latin typeface="等线" panose="02010600030101010101" pitchFamily="2" charset="-122"/>
                <a:ea typeface="等线" panose="02010600030101010101" pitchFamily="2" charset="-122"/>
              </a:defRPr>
            </a:lvl3pPr>
            <a:lvl4pPr marL="1600200" indent="-228600">
              <a:tabLst>
                <a:tab pos="584200" algn="l"/>
              </a:tabLst>
              <a:defRPr>
                <a:solidFill>
                  <a:schemeClr val="tx1"/>
                </a:solidFill>
                <a:latin typeface="等线" panose="02010600030101010101" pitchFamily="2" charset="-122"/>
                <a:ea typeface="等线" panose="02010600030101010101" pitchFamily="2" charset="-122"/>
              </a:defRPr>
            </a:lvl4pPr>
            <a:lvl5pPr marL="2057400" indent="-228600">
              <a:tabLst>
                <a:tab pos="584200"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584200"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584200"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584200"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584200" algn="l"/>
              </a:tabLst>
              <a:defRPr>
                <a:solidFill>
                  <a:schemeClr val="tx1"/>
                </a:solidFill>
                <a:latin typeface="等线" panose="02010600030101010101" pitchFamily="2" charset="-122"/>
                <a:ea typeface="等线" panose="02010600030101010101" pitchFamily="2" charset="-122"/>
              </a:defRPr>
            </a:lvl9pPr>
          </a:lstStyle>
          <a:p>
            <a:pPr>
              <a:lnSpc>
                <a:spcPts val="2663"/>
              </a:lnSpc>
            </a:pPr>
            <a:r>
              <a:rPr lang="en-US" altLang="zh-CN"/>
              <a:t>	</a:t>
            </a:r>
            <a:r>
              <a:rPr lang="en-US" altLang="zh-CN" b="1" i="1">
                <a:solidFill>
                  <a:srgbClr val="000000"/>
                </a:solidFill>
                <a:latin typeface="Times New Roman" panose="02020603050405020304" pitchFamily="18" charset="0"/>
              </a:rPr>
              <a:t>leftsum</a:t>
            </a:r>
          </a:p>
          <a:p>
            <a:pPr>
              <a:lnSpc>
                <a:spcPts val="1000"/>
              </a:lnSpc>
            </a:pPr>
            <a:endParaRPr lang="en-US" altLang="zh-CN" b="1" i="1">
              <a:solidFill>
                <a:srgbClr val="000000"/>
              </a:solidFill>
              <a:latin typeface="Times New Roman" panose="02020603050405020304" pitchFamily="18" charset="0"/>
            </a:endParaRPr>
          </a:p>
          <a:p>
            <a:pPr>
              <a:lnSpc>
                <a:spcPts val="3625"/>
              </a:lnSpc>
            </a:pPr>
            <a:r>
              <a:rPr lang="en-US" altLang="zh-CN" b="1" i="1">
                <a:solidFill>
                  <a:srgbClr val="000000"/>
                </a:solidFill>
                <a:latin typeface="Times New Roman" panose="02020603050405020304" pitchFamily="18" charset="0"/>
              </a:rPr>
              <a:t>A</a:t>
            </a:r>
            <a:r>
              <a:rPr lang="en-US" altLang="zh-CN" b="1">
                <a:solidFill>
                  <a:srgbClr val="000000"/>
                </a:solidFill>
                <a:latin typeface="Times New Roman" panose="02020603050405020304" pitchFamily="18" charset="0"/>
              </a:rPr>
              <a:t>[1]   …</a:t>
            </a:r>
            <a:endParaRPr lang="zh-CN" altLang="en-US" b="1">
              <a:solidFill>
                <a:srgbClr val="000000"/>
              </a:solidFill>
              <a:latin typeface="Times New Roman" panose="02020603050405020304" pitchFamily="18" charset="0"/>
            </a:endParaRPr>
          </a:p>
        </p:txBody>
      </p:sp>
      <p:sp>
        <p:nvSpPr>
          <p:cNvPr id="6155" name="文本框 13">
            <a:extLst>
              <a:ext uri="{FF2B5EF4-FFF2-40B4-BE49-F238E27FC236}">
                <a16:creationId xmlns:a16="http://schemas.microsoft.com/office/drawing/2014/main" id="{DA528282-7680-4F31-9F2A-2AD3ADBCBDF6}"/>
              </a:ext>
            </a:extLst>
          </p:cNvPr>
          <p:cNvSpPr txBox="1">
            <a:spLocks noChangeArrowheads="1"/>
          </p:cNvSpPr>
          <p:nvPr/>
        </p:nvSpPr>
        <p:spPr bwMode="auto">
          <a:xfrm>
            <a:off x="3474245" y="5229226"/>
            <a:ext cx="423193"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663"/>
              </a:lnSpc>
            </a:pPr>
            <a:r>
              <a:rPr lang="en-US" altLang="zh-CN" b="1" i="1">
                <a:solidFill>
                  <a:srgbClr val="000000"/>
                </a:solidFill>
                <a:latin typeface="Times New Roman" panose="02020603050405020304" pitchFamily="18" charset="0"/>
              </a:rPr>
              <a:t>A</a:t>
            </a:r>
            <a:r>
              <a:rPr lang="en-US" altLang="zh-CN" b="1">
                <a:solidFill>
                  <a:srgbClr val="000000"/>
                </a:solidFill>
                <a:latin typeface="Times New Roman" panose="02020603050405020304" pitchFamily="18" charset="0"/>
              </a:rPr>
              <a:t>[</a:t>
            </a:r>
            <a:r>
              <a:rPr lang="en-US" altLang="zh-CN" b="1" i="1">
                <a:solidFill>
                  <a:srgbClr val="000000"/>
                </a:solidFill>
                <a:latin typeface="Times New Roman" panose="02020603050405020304" pitchFamily="18" charset="0"/>
              </a:rPr>
              <a:t>k</a:t>
            </a:r>
            <a:r>
              <a:rPr lang="en-US" altLang="zh-CN" b="1">
                <a:solidFill>
                  <a:srgbClr val="000000"/>
                </a:solidFill>
                <a:latin typeface="Times New Roman" panose="02020603050405020304" pitchFamily="18" charset="0"/>
              </a:rPr>
              <a:t>]</a:t>
            </a:r>
            <a:endParaRPr lang="zh-CN" altLang="en-US" b="1">
              <a:solidFill>
                <a:srgbClr val="000000"/>
              </a:solidFill>
              <a:latin typeface="Times New Roman" panose="02020603050405020304" pitchFamily="18" charset="0"/>
            </a:endParaRPr>
          </a:p>
        </p:txBody>
      </p:sp>
      <p:sp>
        <p:nvSpPr>
          <p:cNvPr id="6156" name="文本框 14">
            <a:extLst>
              <a:ext uri="{FF2B5EF4-FFF2-40B4-BE49-F238E27FC236}">
                <a16:creationId xmlns:a16="http://schemas.microsoft.com/office/drawing/2014/main" id="{1E1D1B24-D7E4-4C74-995F-B3B6CD5EDB80}"/>
              </a:ext>
            </a:extLst>
          </p:cNvPr>
          <p:cNvSpPr txBox="1">
            <a:spLocks noChangeArrowheads="1"/>
          </p:cNvSpPr>
          <p:nvPr/>
        </p:nvSpPr>
        <p:spPr bwMode="auto">
          <a:xfrm>
            <a:off x="4491833" y="4641852"/>
            <a:ext cx="1513235" cy="87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647700" algn="l"/>
              </a:tabLst>
              <a:defRPr>
                <a:solidFill>
                  <a:schemeClr val="tx1"/>
                </a:solidFill>
                <a:latin typeface="等线" panose="02010600030101010101" pitchFamily="2" charset="-122"/>
                <a:ea typeface="等线" panose="02010600030101010101" pitchFamily="2" charset="-122"/>
              </a:defRPr>
            </a:lvl1pPr>
            <a:lvl2pPr marL="742950" indent="-285750">
              <a:tabLst>
                <a:tab pos="647700" algn="l"/>
              </a:tabLst>
              <a:defRPr>
                <a:solidFill>
                  <a:schemeClr val="tx1"/>
                </a:solidFill>
                <a:latin typeface="等线" panose="02010600030101010101" pitchFamily="2" charset="-122"/>
                <a:ea typeface="等线" panose="02010600030101010101" pitchFamily="2" charset="-122"/>
              </a:defRPr>
            </a:lvl2pPr>
            <a:lvl3pPr marL="1143000" indent="-228600">
              <a:tabLst>
                <a:tab pos="647700" algn="l"/>
              </a:tabLst>
              <a:defRPr>
                <a:solidFill>
                  <a:schemeClr val="tx1"/>
                </a:solidFill>
                <a:latin typeface="等线" panose="02010600030101010101" pitchFamily="2" charset="-122"/>
                <a:ea typeface="等线" panose="02010600030101010101" pitchFamily="2" charset="-122"/>
              </a:defRPr>
            </a:lvl3pPr>
            <a:lvl4pPr marL="1600200" indent="-228600">
              <a:tabLst>
                <a:tab pos="647700" algn="l"/>
              </a:tabLst>
              <a:defRPr>
                <a:solidFill>
                  <a:schemeClr val="tx1"/>
                </a:solidFill>
                <a:latin typeface="等线" panose="02010600030101010101" pitchFamily="2" charset="-122"/>
                <a:ea typeface="等线" panose="02010600030101010101" pitchFamily="2" charset="-122"/>
              </a:defRPr>
            </a:lvl4pPr>
            <a:lvl5pPr marL="2057400" indent="-228600">
              <a:tabLst>
                <a:tab pos="647700"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647700"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647700"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647700"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647700" algn="l"/>
              </a:tabLst>
              <a:defRPr>
                <a:solidFill>
                  <a:schemeClr val="tx1"/>
                </a:solidFill>
                <a:latin typeface="等线" panose="02010600030101010101" pitchFamily="2" charset="-122"/>
                <a:ea typeface="等线" panose="02010600030101010101" pitchFamily="2" charset="-122"/>
              </a:defRPr>
            </a:lvl9pPr>
          </a:lstStyle>
          <a:p>
            <a:pPr>
              <a:lnSpc>
                <a:spcPts val="2663"/>
              </a:lnSpc>
            </a:pPr>
            <a:r>
              <a:rPr lang="en-US" altLang="zh-CN"/>
              <a:t>	</a:t>
            </a:r>
            <a:r>
              <a:rPr lang="en-US" altLang="zh-CN" b="1" i="1">
                <a:solidFill>
                  <a:srgbClr val="000000"/>
                </a:solidFill>
                <a:latin typeface="Times New Roman" panose="02020603050405020304" pitchFamily="18" charset="0"/>
              </a:rPr>
              <a:t>rightsum</a:t>
            </a:r>
          </a:p>
          <a:p>
            <a:pPr>
              <a:lnSpc>
                <a:spcPts val="1000"/>
              </a:lnSpc>
            </a:pPr>
            <a:endParaRPr lang="en-US" altLang="zh-CN" b="1" i="1">
              <a:solidFill>
                <a:srgbClr val="000000"/>
              </a:solidFill>
              <a:latin typeface="Times New Roman" panose="02020603050405020304" pitchFamily="18" charset="0"/>
            </a:endParaRPr>
          </a:p>
          <a:p>
            <a:pPr>
              <a:lnSpc>
                <a:spcPts val="3625"/>
              </a:lnSpc>
            </a:pPr>
            <a:r>
              <a:rPr lang="en-US" altLang="zh-CN" b="1" i="1">
                <a:solidFill>
                  <a:srgbClr val="000000"/>
                </a:solidFill>
                <a:latin typeface="Times New Roman" panose="02020603050405020304" pitchFamily="18" charset="0"/>
              </a:rPr>
              <a:t>A</a:t>
            </a:r>
            <a:r>
              <a:rPr lang="en-US" altLang="zh-CN" b="1">
                <a:solidFill>
                  <a:srgbClr val="000000"/>
                </a:solidFill>
                <a:latin typeface="Times New Roman" panose="02020603050405020304" pitchFamily="18" charset="0"/>
              </a:rPr>
              <a:t>[</a:t>
            </a:r>
            <a:r>
              <a:rPr lang="en-US" altLang="zh-CN" b="1" i="1">
                <a:solidFill>
                  <a:srgbClr val="000000"/>
                </a:solidFill>
                <a:latin typeface="Times New Roman" panose="02020603050405020304" pitchFamily="18" charset="0"/>
              </a:rPr>
              <a:t>k</a:t>
            </a:r>
            <a:r>
              <a:rPr lang="en-US" altLang="zh-CN" b="1">
                <a:solidFill>
                  <a:srgbClr val="000000"/>
                </a:solidFill>
                <a:latin typeface="Times New Roman" panose="02020603050405020304" pitchFamily="18" charset="0"/>
              </a:rPr>
              <a:t>+1]   …</a:t>
            </a:r>
            <a:endParaRPr lang="zh-CN" altLang="en-US" b="1">
              <a:solidFill>
                <a:srgbClr val="000000"/>
              </a:solidFill>
              <a:latin typeface="Times New Roman" panose="02020603050405020304" pitchFamily="18" charset="0"/>
            </a:endParaRPr>
          </a:p>
        </p:txBody>
      </p:sp>
      <p:sp>
        <p:nvSpPr>
          <p:cNvPr id="6157" name="文本框 15">
            <a:extLst>
              <a:ext uri="{FF2B5EF4-FFF2-40B4-BE49-F238E27FC236}">
                <a16:creationId xmlns:a16="http://schemas.microsoft.com/office/drawing/2014/main" id="{EDF6909E-4085-4566-B950-0E312F17F9D6}"/>
              </a:ext>
            </a:extLst>
          </p:cNvPr>
          <p:cNvSpPr txBox="1">
            <a:spLocks noChangeArrowheads="1"/>
          </p:cNvSpPr>
          <p:nvPr/>
        </p:nvSpPr>
        <p:spPr bwMode="auto">
          <a:xfrm>
            <a:off x="6290470" y="5229226"/>
            <a:ext cx="436017"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663"/>
              </a:lnSpc>
            </a:pPr>
            <a:r>
              <a:rPr lang="en-US" altLang="zh-CN" b="1" i="1" dirty="0">
                <a:solidFill>
                  <a:srgbClr val="000000"/>
                </a:solidFill>
                <a:latin typeface="Times New Roman" panose="02020603050405020304" pitchFamily="18" charset="0"/>
              </a:rPr>
              <a:t>A</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n</a:t>
            </a:r>
            <a:r>
              <a:rPr lang="en-US" altLang="zh-CN" b="1" dirty="0">
                <a:solidFill>
                  <a:srgbClr val="000000"/>
                </a:solidFill>
                <a:latin typeface="Times New Roman" panose="02020603050405020304" pitchFamily="18" charset="0"/>
              </a:rPr>
              <a:t>]</a:t>
            </a:r>
            <a:endParaRPr lang="zh-CN" altLang="en-US" b="1" dirty="0">
              <a:solidFill>
                <a:srgbClr val="000000"/>
              </a:solidFill>
              <a:latin typeface="Times New Roman" panose="02020603050405020304" pitchFamily="18" charset="0"/>
            </a:endParaRPr>
          </a:p>
        </p:txBody>
      </p:sp>
      <p:sp>
        <p:nvSpPr>
          <p:cNvPr id="17" name="文本框 16">
            <a:extLst>
              <a:ext uri="{FF2B5EF4-FFF2-40B4-BE49-F238E27FC236}">
                <a16:creationId xmlns:a16="http://schemas.microsoft.com/office/drawing/2014/main" id="{22BCEF43-DFE8-4568-9BD5-86AE31977C89}"/>
              </a:ext>
            </a:extLst>
          </p:cNvPr>
          <p:cNvSpPr txBox="1"/>
          <p:nvPr/>
        </p:nvSpPr>
        <p:spPr>
          <a:xfrm>
            <a:off x="1710532" y="974725"/>
            <a:ext cx="5741788" cy="3423630"/>
          </a:xfrm>
          <a:prstGeom prst="rect">
            <a:avLst/>
          </a:prstGeom>
          <a:noFill/>
        </p:spPr>
        <p:txBody>
          <a:bodyPr wrap="square" lIns="0" tIns="0" rIns="0" bIns="0">
            <a:spAutoFit/>
          </a:bodyPr>
          <a:lstStyle/>
          <a:p>
            <a:pPr fontAlgn="auto">
              <a:lnSpc>
                <a:spcPts val="4427"/>
              </a:lnSpc>
              <a:spcBef>
                <a:spcPts val="0"/>
              </a:spcBef>
              <a:spcAft>
                <a:spcPts val="0"/>
              </a:spcAft>
              <a:tabLst>
                <a:tab pos="76198" algn="l"/>
                <a:tab pos="1142971" algn="l"/>
                <a:tab pos="2158946" algn="l"/>
              </a:tabLst>
              <a:defRPr/>
            </a:pPr>
            <a:r>
              <a:rPr lang="zh-CN" altLang="en-US" dirty="0">
                <a:latin typeface="+mn-lt"/>
                <a:ea typeface="+mn-ea"/>
              </a:rPr>
              <a:t>	</a:t>
            </a:r>
            <a:r>
              <a:rPr lang="zh-CN" altLang="en-US" sz="1400" dirty="0">
                <a:latin typeface="+mn-lt"/>
                <a:ea typeface="+mn-ea"/>
              </a:rPr>
              <a:t>	</a:t>
            </a:r>
            <a:r>
              <a:rPr lang="zh-CN" altLang="en-US" sz="3200" b="1" dirty="0">
                <a:solidFill>
                  <a:srgbClr val="C00000"/>
                </a:solidFill>
                <a:latin typeface="Times New Roman" panose="02020603050405020304" pitchFamily="18" charset="0"/>
                <a:ea typeface="+mn-ea"/>
              </a:rPr>
              <a:t>算法</a:t>
            </a:r>
            <a:r>
              <a:rPr lang="en-US" altLang="zh-CN" sz="3200" b="1" dirty="0">
                <a:solidFill>
                  <a:srgbClr val="C00000"/>
                </a:solidFill>
                <a:latin typeface="Times New Roman" panose="02020603050405020304" pitchFamily="18" charset="0"/>
                <a:ea typeface="+mn-ea"/>
              </a:rPr>
              <a:t>2 </a:t>
            </a:r>
            <a:r>
              <a:rPr lang="zh-CN" altLang="en-US" sz="3200" b="1" dirty="0">
                <a:solidFill>
                  <a:srgbClr val="C00000"/>
                </a:solidFill>
                <a:latin typeface="Times New Roman" panose="02020603050405020304" pitchFamily="18" charset="0"/>
                <a:ea typeface="+mn-ea"/>
              </a:rPr>
              <a:t>分治策略</a:t>
            </a:r>
          </a:p>
          <a:p>
            <a:pPr fontAlgn="auto">
              <a:lnSpc>
                <a:spcPts val="3125"/>
              </a:lnSpc>
              <a:spcBef>
                <a:spcPts val="0"/>
              </a:spcBef>
              <a:spcAft>
                <a:spcPts val="0"/>
              </a:spcAft>
              <a:tabLst>
                <a:tab pos="76198" algn="l"/>
                <a:tab pos="1142971" algn="l"/>
                <a:tab pos="2158946" algn="l"/>
              </a:tabLst>
              <a:defRPr/>
            </a:pPr>
            <a:r>
              <a:rPr lang="zh-CN" altLang="en-US" sz="2000" b="1" dirty="0">
                <a:solidFill>
                  <a:srgbClr val="000000"/>
                </a:solidFill>
                <a:latin typeface="Times New Roman" panose="02020603050405020304" pitchFamily="18" charset="0"/>
                <a:ea typeface="+mn-ea"/>
              </a:rPr>
              <a:t>将序列分成左右两半，中间分点</a:t>
            </a:r>
            <a:r>
              <a:rPr lang="en-US" altLang="zh-CN" sz="2000" b="1" i="1" dirty="0">
                <a:solidFill>
                  <a:srgbClr val="000000"/>
                </a:solidFill>
                <a:latin typeface="Times New Roman" panose="02020603050405020304" pitchFamily="18" charset="0"/>
                <a:ea typeface="+mn-ea"/>
              </a:rPr>
              <a:t>center</a:t>
            </a:r>
          </a:p>
          <a:p>
            <a:pPr fontAlgn="auto">
              <a:lnSpc>
                <a:spcPts val="3183"/>
              </a:lnSpc>
              <a:spcBef>
                <a:spcPts val="0"/>
              </a:spcBef>
              <a:spcAft>
                <a:spcPts val="0"/>
              </a:spcAft>
              <a:tabLst>
                <a:tab pos="76198" algn="l"/>
                <a:tab pos="1142971" algn="l"/>
                <a:tab pos="2158946" algn="l"/>
              </a:tabLst>
              <a:defRPr/>
            </a:pPr>
            <a:r>
              <a:rPr lang="zh-CN" altLang="en-US" sz="2000" b="1" dirty="0">
                <a:solidFill>
                  <a:srgbClr val="000000"/>
                </a:solidFill>
                <a:latin typeface="Times New Roman" panose="02020603050405020304" pitchFamily="18" charset="0"/>
                <a:ea typeface="+mn-ea"/>
              </a:rPr>
              <a:t>递归计算左段最大子段和 </a:t>
            </a:r>
            <a:r>
              <a:rPr lang="en-US" altLang="zh-CN" sz="2000" b="1" i="1" dirty="0" err="1">
                <a:solidFill>
                  <a:srgbClr val="000000"/>
                </a:solidFill>
                <a:latin typeface="Times New Roman" panose="02020603050405020304" pitchFamily="18" charset="0"/>
                <a:ea typeface="+mn-ea"/>
              </a:rPr>
              <a:t>leftsum</a:t>
            </a:r>
            <a:endParaRPr lang="en-US" altLang="zh-CN" sz="2000" b="1" i="1" dirty="0">
              <a:solidFill>
                <a:srgbClr val="000000"/>
              </a:solidFill>
              <a:latin typeface="Times New Roman" panose="02020603050405020304" pitchFamily="18" charset="0"/>
              <a:ea typeface="+mn-ea"/>
            </a:endParaRPr>
          </a:p>
          <a:p>
            <a:pPr fontAlgn="auto">
              <a:lnSpc>
                <a:spcPts val="3180"/>
              </a:lnSpc>
              <a:spcBef>
                <a:spcPts val="0"/>
              </a:spcBef>
              <a:spcAft>
                <a:spcPts val="0"/>
              </a:spcAft>
              <a:tabLst>
                <a:tab pos="76198" algn="l"/>
                <a:tab pos="1142971" algn="l"/>
                <a:tab pos="2158946" algn="l"/>
              </a:tabLst>
              <a:defRPr/>
            </a:pPr>
            <a:r>
              <a:rPr lang="zh-CN" altLang="en-US" sz="2000" b="1" dirty="0">
                <a:solidFill>
                  <a:srgbClr val="000000"/>
                </a:solidFill>
                <a:latin typeface="Times New Roman" panose="02020603050405020304" pitchFamily="18" charset="0"/>
                <a:ea typeface="+mn-ea"/>
              </a:rPr>
              <a:t>递归计算右段最大子段和 </a:t>
            </a:r>
            <a:r>
              <a:rPr lang="en-US" altLang="zh-CN" sz="2000" b="1" i="1" dirty="0" err="1">
                <a:solidFill>
                  <a:srgbClr val="000000"/>
                </a:solidFill>
                <a:latin typeface="Times New Roman" panose="02020603050405020304" pitchFamily="18" charset="0"/>
                <a:ea typeface="+mn-ea"/>
              </a:rPr>
              <a:t>rightsum</a:t>
            </a:r>
            <a:endParaRPr lang="en-US" altLang="zh-CN" sz="2000" b="1" i="1" dirty="0">
              <a:solidFill>
                <a:srgbClr val="000000"/>
              </a:solidFill>
              <a:latin typeface="Times New Roman" panose="02020603050405020304" pitchFamily="18" charset="0"/>
              <a:ea typeface="+mn-ea"/>
            </a:endParaRPr>
          </a:p>
          <a:p>
            <a:pPr fontAlgn="auto">
              <a:lnSpc>
                <a:spcPts val="3597"/>
              </a:lnSpc>
              <a:spcBef>
                <a:spcPts val="0"/>
              </a:spcBef>
              <a:spcAft>
                <a:spcPts val="0"/>
              </a:spcAft>
              <a:tabLst>
                <a:tab pos="76198" algn="l"/>
                <a:tab pos="1142971" algn="l"/>
                <a:tab pos="2158946" algn="l"/>
              </a:tabLst>
              <a:defRPr/>
            </a:pPr>
            <a:r>
              <a:rPr lang="en-US" altLang="zh-CN" b="1" i="1" dirty="0">
                <a:solidFill>
                  <a:srgbClr val="000000"/>
                </a:solidFill>
                <a:latin typeface="Times New Roman" panose="02020603050405020304" pitchFamily="18" charset="0"/>
                <a:ea typeface="+mn-ea"/>
              </a:rPr>
              <a:t>	</a:t>
            </a:r>
            <a:r>
              <a:rPr lang="en-US" altLang="zh-CN" sz="2403" b="1" i="1" dirty="0">
                <a:solidFill>
                  <a:srgbClr val="000000"/>
                </a:solidFill>
                <a:latin typeface="Times New Roman" panose="02020603050405020304" pitchFamily="18" charset="0"/>
                <a:ea typeface="+mn-ea"/>
              </a:rPr>
              <a:t>center </a:t>
            </a:r>
            <a:r>
              <a:rPr lang="zh-CN" altLang="en-US" sz="2403" b="1" dirty="0">
                <a:solidFill>
                  <a:srgbClr val="000000"/>
                </a:solidFill>
                <a:latin typeface="Times New Roman" panose="02020603050405020304" pitchFamily="18" charset="0"/>
                <a:ea typeface="+mn-ea"/>
              </a:rPr>
              <a:t>到</a:t>
            </a:r>
            <a:r>
              <a:rPr lang="en-US" altLang="zh-CN" sz="2403" b="1" i="1" dirty="0">
                <a:solidFill>
                  <a:srgbClr val="000000"/>
                </a:solidFill>
                <a:latin typeface="Times New Roman" panose="02020603050405020304" pitchFamily="18" charset="0"/>
                <a:ea typeface="+mn-ea"/>
              </a:rPr>
              <a:t>a</a:t>
            </a:r>
            <a:r>
              <a:rPr lang="en-US" altLang="zh-CN" sz="1599" b="1" dirty="0">
                <a:solidFill>
                  <a:srgbClr val="000000"/>
                </a:solidFill>
                <a:latin typeface="Times New Roman" panose="02020603050405020304" pitchFamily="18" charset="0"/>
                <a:ea typeface="+mn-ea"/>
              </a:rPr>
              <a:t>1</a:t>
            </a:r>
            <a:r>
              <a:rPr lang="zh-CN" altLang="en-US" sz="2403" b="1" dirty="0">
                <a:solidFill>
                  <a:srgbClr val="000000"/>
                </a:solidFill>
                <a:latin typeface="Times New Roman" panose="02020603050405020304" pitchFamily="18" charset="0"/>
                <a:ea typeface="+mn-ea"/>
              </a:rPr>
              <a:t>的最大和 </a:t>
            </a:r>
            <a:r>
              <a:rPr lang="en-US" altLang="zh-CN" sz="2403" b="1" i="1" dirty="0">
                <a:solidFill>
                  <a:srgbClr val="000000"/>
                </a:solidFill>
                <a:latin typeface="Times New Roman" panose="02020603050405020304" pitchFamily="18" charset="0"/>
                <a:ea typeface="+mn-ea"/>
              </a:rPr>
              <a:t>S</a:t>
            </a:r>
            <a:r>
              <a:rPr lang="en-US" altLang="zh-CN" sz="1599" b="1" dirty="0">
                <a:solidFill>
                  <a:srgbClr val="000000"/>
                </a:solidFill>
                <a:latin typeface="Times New Roman" panose="02020603050405020304" pitchFamily="18" charset="0"/>
                <a:ea typeface="+mn-ea"/>
              </a:rPr>
              <a:t>1</a:t>
            </a:r>
            <a:r>
              <a:rPr lang="en-US" altLang="zh-CN" sz="2403" b="1" dirty="0">
                <a:solidFill>
                  <a:srgbClr val="000000"/>
                </a:solidFill>
                <a:latin typeface="Times New Roman" panose="02020603050405020304" pitchFamily="18" charset="0"/>
                <a:ea typeface="+mn-ea"/>
              </a:rPr>
              <a:t>, </a:t>
            </a:r>
            <a:r>
              <a:rPr lang="en-US" altLang="zh-CN" sz="2403" b="1" i="1" dirty="0">
                <a:solidFill>
                  <a:srgbClr val="000000"/>
                </a:solidFill>
                <a:latin typeface="Times New Roman" panose="02020603050405020304" pitchFamily="18" charset="0"/>
                <a:ea typeface="+mn-ea"/>
              </a:rPr>
              <a:t>k</a:t>
            </a:r>
            <a:r>
              <a:rPr lang="en-US" altLang="zh-CN" sz="2403" b="1" dirty="0">
                <a:solidFill>
                  <a:srgbClr val="000000"/>
                </a:solidFill>
                <a:latin typeface="Times New Roman" panose="02020603050405020304" pitchFamily="18" charset="0"/>
                <a:ea typeface="+mn-ea"/>
              </a:rPr>
              <a:t>=</a:t>
            </a:r>
            <a:r>
              <a:rPr lang="en-US" altLang="zh-CN" sz="2403" b="1" i="1" dirty="0">
                <a:solidFill>
                  <a:srgbClr val="000000"/>
                </a:solidFill>
                <a:latin typeface="Times New Roman" panose="02020603050405020304" pitchFamily="18" charset="0"/>
                <a:ea typeface="+mn-ea"/>
              </a:rPr>
              <a:t>center</a:t>
            </a:r>
          </a:p>
          <a:p>
            <a:pPr fontAlgn="auto">
              <a:lnSpc>
                <a:spcPts val="3179"/>
              </a:lnSpc>
              <a:spcBef>
                <a:spcPts val="0"/>
              </a:spcBef>
              <a:spcAft>
                <a:spcPts val="0"/>
              </a:spcAft>
              <a:tabLst>
                <a:tab pos="76198" algn="l"/>
                <a:tab pos="1142971" algn="l"/>
                <a:tab pos="2158946" algn="l"/>
              </a:tabLst>
              <a:defRPr/>
            </a:pPr>
            <a:r>
              <a:rPr lang="en-US" altLang="zh-CN" sz="2403" b="1" i="1" dirty="0">
                <a:solidFill>
                  <a:srgbClr val="000000"/>
                </a:solidFill>
                <a:latin typeface="Times New Roman" panose="02020603050405020304" pitchFamily="18" charset="0"/>
                <a:ea typeface="+mn-ea"/>
              </a:rPr>
              <a:t>	</a:t>
            </a:r>
            <a:r>
              <a:rPr lang="en-US" altLang="zh-CN" sz="2400" b="1" i="1" dirty="0">
                <a:solidFill>
                  <a:srgbClr val="000000"/>
                </a:solidFill>
                <a:latin typeface="Times New Roman" panose="02020603050405020304" pitchFamily="18" charset="0"/>
                <a:ea typeface="+mn-ea"/>
              </a:rPr>
              <a:t>center </a:t>
            </a:r>
            <a:r>
              <a:rPr lang="en-US" altLang="zh-CN" sz="2400" b="1" dirty="0">
                <a:solidFill>
                  <a:srgbClr val="000000"/>
                </a:solidFill>
                <a:latin typeface="Times New Roman" panose="02020603050405020304" pitchFamily="18" charset="0"/>
                <a:ea typeface="+mn-ea"/>
              </a:rPr>
              <a:t>+1 </a:t>
            </a:r>
            <a:r>
              <a:rPr lang="zh-CN" altLang="en-US" sz="2400" b="1" dirty="0">
                <a:solidFill>
                  <a:srgbClr val="000000"/>
                </a:solidFill>
                <a:latin typeface="Times New Roman" panose="02020603050405020304" pitchFamily="18" charset="0"/>
                <a:ea typeface="+mn-ea"/>
              </a:rPr>
              <a:t>到 </a:t>
            </a:r>
            <a:r>
              <a:rPr lang="en-US" altLang="zh-CN" sz="3200" b="1" i="1" dirty="0">
                <a:solidFill>
                  <a:srgbClr val="000000"/>
                </a:solidFill>
                <a:latin typeface="Times New Roman" panose="02020603050405020304" pitchFamily="18" charset="0"/>
                <a:ea typeface="+mn-ea"/>
              </a:rPr>
              <a:t>a</a:t>
            </a:r>
            <a:r>
              <a:rPr lang="en-US" altLang="zh-CN" sz="2400" b="1" i="1" dirty="0">
                <a:solidFill>
                  <a:srgbClr val="000000"/>
                </a:solidFill>
                <a:latin typeface="Times New Roman" panose="02020603050405020304" pitchFamily="18" charset="0"/>
                <a:ea typeface="+mn-ea"/>
              </a:rPr>
              <a:t>n</a:t>
            </a:r>
            <a:r>
              <a:rPr lang="en-US" altLang="zh-CN" b="1" i="1" dirty="0">
                <a:solidFill>
                  <a:srgbClr val="000000"/>
                </a:solidFill>
                <a:latin typeface="Times New Roman" panose="02020603050405020304" pitchFamily="18" charset="0"/>
                <a:ea typeface="+mn-ea"/>
              </a:rPr>
              <a:t> </a:t>
            </a:r>
            <a:r>
              <a:rPr lang="zh-CN" altLang="en-US" sz="2400" b="1" dirty="0">
                <a:solidFill>
                  <a:srgbClr val="000000"/>
                </a:solidFill>
                <a:latin typeface="Times New Roman" panose="02020603050405020304" pitchFamily="18" charset="0"/>
                <a:ea typeface="+mn-ea"/>
              </a:rPr>
              <a:t>的最大和 </a:t>
            </a:r>
            <a:r>
              <a:rPr lang="en-US" altLang="zh-CN" sz="2400" b="1" i="1" dirty="0">
                <a:solidFill>
                  <a:srgbClr val="000000"/>
                </a:solidFill>
                <a:latin typeface="Times New Roman" panose="02020603050405020304" pitchFamily="18" charset="0"/>
                <a:ea typeface="+mn-ea"/>
              </a:rPr>
              <a:t>S</a:t>
            </a:r>
            <a:r>
              <a:rPr lang="en-US" altLang="zh-CN" b="1" dirty="0">
                <a:solidFill>
                  <a:srgbClr val="000000"/>
                </a:solidFill>
                <a:latin typeface="Times New Roman" panose="02020603050405020304" pitchFamily="18" charset="0"/>
                <a:ea typeface="+mn-ea"/>
              </a:rPr>
              <a:t>2</a:t>
            </a:r>
          </a:p>
          <a:p>
            <a:pPr fontAlgn="auto">
              <a:lnSpc>
                <a:spcPts val="3147"/>
              </a:lnSpc>
              <a:spcBef>
                <a:spcPts val="0"/>
              </a:spcBef>
              <a:spcAft>
                <a:spcPts val="0"/>
              </a:spcAft>
              <a:tabLst>
                <a:tab pos="76198" algn="l"/>
                <a:tab pos="1142971" algn="l"/>
                <a:tab pos="2158946" algn="l"/>
              </a:tabLst>
              <a:defRPr/>
            </a:pPr>
            <a:r>
              <a:rPr lang="en-US" altLang="zh-CN" sz="1596" b="1" dirty="0">
                <a:solidFill>
                  <a:srgbClr val="000000"/>
                </a:solidFill>
                <a:latin typeface="Times New Roman" panose="02020603050405020304" pitchFamily="18" charset="0"/>
                <a:ea typeface="+mn-ea"/>
              </a:rPr>
              <a:t>	</a:t>
            </a:r>
            <a:r>
              <a:rPr lang="en-US" altLang="zh-CN" sz="2400" b="1" dirty="0">
                <a:solidFill>
                  <a:srgbClr val="000000"/>
                </a:solidFill>
                <a:latin typeface="Times New Roman" panose="02020603050405020304" pitchFamily="18" charset="0"/>
                <a:ea typeface="+mn-ea"/>
              </a:rPr>
              <a:t>max { </a:t>
            </a:r>
            <a:r>
              <a:rPr lang="en-US" altLang="zh-CN" sz="2400" b="1" i="1" dirty="0" err="1">
                <a:solidFill>
                  <a:srgbClr val="000000"/>
                </a:solidFill>
                <a:latin typeface="Times New Roman" panose="02020603050405020304" pitchFamily="18" charset="0"/>
                <a:ea typeface="+mn-ea"/>
              </a:rPr>
              <a:t>leftsum</a:t>
            </a:r>
            <a:r>
              <a:rPr lang="en-US" altLang="zh-CN" sz="2400" b="1" dirty="0">
                <a:solidFill>
                  <a:srgbClr val="000000"/>
                </a:solidFill>
                <a:latin typeface="Times New Roman" panose="02020603050405020304" pitchFamily="18" charset="0"/>
                <a:ea typeface="+mn-ea"/>
              </a:rPr>
              <a:t>, </a:t>
            </a:r>
            <a:r>
              <a:rPr lang="en-US" altLang="zh-CN" sz="2400" b="1" i="1" dirty="0" err="1">
                <a:solidFill>
                  <a:srgbClr val="000000"/>
                </a:solidFill>
                <a:latin typeface="Times New Roman" panose="02020603050405020304" pitchFamily="18" charset="0"/>
                <a:ea typeface="+mn-ea"/>
              </a:rPr>
              <a:t>rightsum</a:t>
            </a:r>
            <a:r>
              <a:rPr lang="en-US" altLang="zh-CN" sz="2400" b="1" dirty="0">
                <a:solidFill>
                  <a:srgbClr val="000000"/>
                </a:solidFill>
                <a:latin typeface="Times New Roman" panose="02020603050405020304" pitchFamily="18" charset="0"/>
                <a:ea typeface="+mn-ea"/>
              </a:rPr>
              <a:t>, </a:t>
            </a:r>
            <a:r>
              <a:rPr lang="en-US" altLang="zh-CN" sz="2400" b="1" i="1" dirty="0">
                <a:solidFill>
                  <a:srgbClr val="000000"/>
                </a:solidFill>
                <a:latin typeface="Times New Roman" panose="02020603050405020304" pitchFamily="18" charset="0"/>
                <a:ea typeface="+mn-ea"/>
              </a:rPr>
              <a:t>S</a:t>
            </a:r>
            <a:r>
              <a:rPr lang="en-US" altLang="zh-CN" b="1" dirty="0">
                <a:solidFill>
                  <a:srgbClr val="000000"/>
                </a:solidFill>
                <a:latin typeface="Times New Roman" panose="02020603050405020304" pitchFamily="18" charset="0"/>
                <a:ea typeface="+mn-ea"/>
              </a:rPr>
              <a:t>1</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S</a:t>
            </a:r>
            <a:r>
              <a:rPr lang="en-US" altLang="zh-CN" b="1" dirty="0">
                <a:solidFill>
                  <a:srgbClr val="000000"/>
                </a:solidFill>
                <a:latin typeface="Times New Roman" panose="02020603050405020304" pitchFamily="18" charset="0"/>
                <a:ea typeface="+mn-ea"/>
              </a:rPr>
              <a:t>2 </a:t>
            </a:r>
            <a:r>
              <a:rPr lang="en-US" altLang="zh-CN" sz="2400" b="1" dirty="0">
                <a:solidFill>
                  <a:srgbClr val="000000"/>
                </a:solidFill>
                <a:latin typeface="Times New Roman" panose="02020603050405020304" pitchFamily="18" charset="0"/>
                <a:ea typeface="+mn-ea"/>
              </a:rPr>
              <a:t>}</a:t>
            </a:r>
          </a:p>
          <a:p>
            <a:pPr fontAlgn="auto">
              <a:lnSpc>
                <a:spcPts val="3300"/>
              </a:lnSpc>
              <a:spcBef>
                <a:spcPts val="0"/>
              </a:spcBef>
              <a:spcAft>
                <a:spcPts val="0"/>
              </a:spcAft>
              <a:tabLst>
                <a:tab pos="76198" algn="l"/>
                <a:tab pos="1142971" algn="l"/>
                <a:tab pos="2158946" algn="l"/>
              </a:tabLst>
              <a:defRPr/>
            </a:pPr>
            <a:r>
              <a:rPr lang="en-US" altLang="zh-CN" b="1" dirty="0">
                <a:solidFill>
                  <a:srgbClr val="000000"/>
                </a:solidFill>
                <a:latin typeface="Times New Roman" panose="02020603050405020304" pitchFamily="18" charset="0"/>
                <a:ea typeface="+mn-ea"/>
              </a:rPr>
              <a:t>			</a:t>
            </a:r>
            <a:r>
              <a:rPr lang="en-US" altLang="zh-CN" b="1" i="1" dirty="0">
                <a:solidFill>
                  <a:srgbClr val="000000"/>
                </a:solidFill>
                <a:latin typeface="Times New Roman" panose="02020603050405020304" pitchFamily="18" charset="0"/>
                <a:ea typeface="+mn-ea"/>
              </a:rPr>
              <a:t>S</a:t>
            </a:r>
            <a:r>
              <a:rPr lang="en-US" altLang="zh-CN" sz="1596" b="1" dirty="0">
                <a:solidFill>
                  <a:srgbClr val="000000"/>
                </a:solidFill>
                <a:latin typeface="Times New Roman" panose="02020603050405020304" pitchFamily="18" charset="0"/>
                <a:ea typeface="+mn-ea"/>
              </a:rPr>
              <a:t>1</a:t>
            </a:r>
            <a:r>
              <a:rPr lang="en-US" altLang="zh-CN" b="1" dirty="0">
                <a:solidFill>
                  <a:srgbClr val="000000"/>
                </a:solidFill>
                <a:latin typeface="Times New Roman" panose="02020603050405020304" pitchFamily="18" charset="0"/>
                <a:ea typeface="+mn-ea"/>
              </a:rPr>
              <a:t>+</a:t>
            </a:r>
            <a:r>
              <a:rPr lang="en-US" altLang="zh-CN" b="1" i="1" dirty="0">
                <a:solidFill>
                  <a:srgbClr val="000000"/>
                </a:solidFill>
                <a:latin typeface="Times New Roman" panose="02020603050405020304" pitchFamily="18" charset="0"/>
                <a:ea typeface="+mn-ea"/>
              </a:rPr>
              <a:t>S</a:t>
            </a:r>
            <a:r>
              <a:rPr lang="en-US" altLang="zh-CN" sz="1596" b="1" dirty="0">
                <a:solidFill>
                  <a:srgbClr val="000000"/>
                </a:solidFill>
                <a:latin typeface="Times New Roman" panose="02020603050405020304" pitchFamily="18" charset="0"/>
                <a:ea typeface="+mn-ea"/>
              </a:rPr>
              <a:t>2</a:t>
            </a:r>
            <a:endParaRPr lang="zh-CN" altLang="en-US" sz="1596" b="1" dirty="0">
              <a:solidFill>
                <a:srgbClr val="000000"/>
              </a:solidFill>
              <a:latin typeface="Times New Roman" panose="02020603050405020304" pitchFamily="18" charset="0"/>
              <a:ea typeface="+mn-ea"/>
            </a:endParaRPr>
          </a:p>
        </p:txBody>
      </p:sp>
      <p:sp>
        <p:nvSpPr>
          <p:cNvPr id="18" name="文本框 17">
            <a:extLst>
              <a:ext uri="{FF2B5EF4-FFF2-40B4-BE49-F238E27FC236}">
                <a16:creationId xmlns:a16="http://schemas.microsoft.com/office/drawing/2014/main" id="{2D45D9A7-1C7C-478C-ADE9-723B1D6826E6}"/>
              </a:ext>
            </a:extLst>
          </p:cNvPr>
          <p:cNvSpPr txBox="1"/>
          <p:nvPr/>
        </p:nvSpPr>
        <p:spPr>
          <a:xfrm>
            <a:off x="6282531" y="5619751"/>
            <a:ext cx="89768" cy="205184"/>
          </a:xfrm>
          <a:prstGeom prst="rect">
            <a:avLst/>
          </a:prstGeom>
          <a:noFill/>
        </p:spPr>
        <p:txBody>
          <a:bodyPr wrap="none" lIns="0" tIns="0" rIns="0" bIns="0">
            <a:spAutoFit/>
          </a:bodyPr>
          <a:lstStyle/>
          <a:p>
            <a:pPr fontAlgn="auto">
              <a:lnSpc>
                <a:spcPts val="1565"/>
              </a:lnSpc>
              <a:spcBef>
                <a:spcPts val="0"/>
              </a:spcBef>
              <a:spcAft>
                <a:spcPts val="0"/>
              </a:spcAft>
              <a:defRPr/>
            </a:pPr>
            <a:r>
              <a:rPr lang="en-US" altLang="zh-CN" sz="1404" b="1">
                <a:solidFill>
                  <a:srgbClr val="7F7F7F"/>
                </a:solidFill>
                <a:latin typeface="Times New Roman" panose="02020603050405020304" pitchFamily="18" charset="0"/>
                <a:ea typeface="+mn-ea"/>
              </a:rPr>
              <a:t>5</a:t>
            </a:r>
            <a:endParaRPr lang="zh-CN" altLang="en-US" sz="1404" b="1">
              <a:solidFill>
                <a:srgbClr val="7F7F7F"/>
              </a:solidFill>
              <a:latin typeface="Times New Roman" panose="02020603050405020304" pitchFamily="18" charset="0"/>
              <a:ea typeface="+mn-ea"/>
            </a:endParaRPr>
          </a:p>
        </p:txBody>
      </p:sp>
      <p:sp>
        <p:nvSpPr>
          <p:cNvPr id="16" name="文本框 15">
            <a:extLst>
              <a:ext uri="{FF2B5EF4-FFF2-40B4-BE49-F238E27FC236}">
                <a16:creationId xmlns:a16="http://schemas.microsoft.com/office/drawing/2014/main" id="{6E885914-3475-4808-BA22-95D4255B2C36}"/>
              </a:ext>
            </a:extLst>
          </p:cNvPr>
          <p:cNvSpPr txBox="1"/>
          <p:nvPr/>
        </p:nvSpPr>
        <p:spPr>
          <a:xfrm>
            <a:off x="454025" y="390933"/>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spTree>
    <p:extLst>
      <p:ext uri="{BB962C8B-B14F-4D97-AF65-F5344CB8AC3E}">
        <p14:creationId xmlns:p14="http://schemas.microsoft.com/office/powerpoint/2010/main" val="4163354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82E5B8-0DBF-457C-AE2B-FBFBDCFF41BF}"/>
              </a:ext>
            </a:extLst>
          </p:cNvPr>
          <p:cNvSpPr txBox="1"/>
          <p:nvPr/>
        </p:nvSpPr>
        <p:spPr>
          <a:xfrm>
            <a:off x="454025" y="390933"/>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pic>
        <p:nvPicPr>
          <p:cNvPr id="10" name="图片 9">
            <a:extLst>
              <a:ext uri="{FF2B5EF4-FFF2-40B4-BE49-F238E27FC236}">
                <a16:creationId xmlns:a16="http://schemas.microsoft.com/office/drawing/2014/main" id="{0277C1B3-2469-4CEA-B2E6-9F315E583A74}"/>
              </a:ext>
            </a:extLst>
          </p:cNvPr>
          <p:cNvPicPr>
            <a:picLocks noChangeAspect="1"/>
          </p:cNvPicPr>
          <p:nvPr/>
        </p:nvPicPr>
        <p:blipFill>
          <a:blip r:embed="rId3"/>
          <a:stretch>
            <a:fillRect/>
          </a:stretch>
        </p:blipFill>
        <p:spPr>
          <a:xfrm>
            <a:off x="1403648" y="1228825"/>
            <a:ext cx="5836890" cy="4400350"/>
          </a:xfrm>
          <a:prstGeom prst="rect">
            <a:avLst/>
          </a:prstGeom>
        </p:spPr>
      </p:pic>
    </p:spTree>
    <p:extLst>
      <p:ext uri="{BB962C8B-B14F-4D97-AF65-F5344CB8AC3E}">
        <p14:creationId xmlns:p14="http://schemas.microsoft.com/office/powerpoint/2010/main" val="36980685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16BFF05E-3896-4577-A442-A4BC4B838B36}"/>
              </a:ext>
            </a:extLst>
          </p:cNvPr>
          <p:cNvSpPr/>
          <p:nvPr/>
        </p:nvSpPr>
        <p:spPr>
          <a:xfrm>
            <a:off x="0" y="857251"/>
            <a:ext cx="9144000" cy="5143500"/>
          </a:xfrm>
          <a:custGeom>
            <a:avLst/>
            <a:gdLst/>
            <a:ahLst/>
            <a:cxnLst/>
            <a:rect l="0" t="0" r="0" b="0"/>
            <a:pathLst>
              <a:path w="9144001" h="5143501">
                <a:moveTo>
                  <a:pt x="0" y="5143500"/>
                </a:moveTo>
                <a:lnTo>
                  <a:pt x="9144000" y="5143500"/>
                </a:lnTo>
                <a:lnTo>
                  <a:pt x="9144000" y="0"/>
                </a:lnTo>
                <a:lnTo>
                  <a:pt x="0" y="0"/>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文本框 2">
            <a:extLst>
              <a:ext uri="{FF2B5EF4-FFF2-40B4-BE49-F238E27FC236}">
                <a16:creationId xmlns:a16="http://schemas.microsoft.com/office/drawing/2014/main" id="{60DE9106-F99B-4BBA-834C-5E089271AEBD}"/>
              </a:ext>
            </a:extLst>
          </p:cNvPr>
          <p:cNvSpPr txBox="1"/>
          <p:nvPr/>
        </p:nvSpPr>
        <p:spPr>
          <a:xfrm>
            <a:off x="6305343" y="5619751"/>
            <a:ext cx="89768" cy="205184"/>
          </a:xfrm>
          <a:prstGeom prst="rect">
            <a:avLst/>
          </a:prstGeom>
          <a:noFill/>
        </p:spPr>
        <p:txBody>
          <a:bodyPr wrap="none" lIns="0" tIns="0" rIns="0" bIns="0">
            <a:spAutoFit/>
          </a:bodyPr>
          <a:lstStyle/>
          <a:p>
            <a:pPr fontAlgn="auto">
              <a:lnSpc>
                <a:spcPts val="1565"/>
              </a:lnSpc>
              <a:spcBef>
                <a:spcPts val="0"/>
              </a:spcBef>
              <a:spcAft>
                <a:spcPts val="0"/>
              </a:spcAft>
              <a:defRPr/>
            </a:pPr>
            <a:r>
              <a:rPr lang="en-US" altLang="zh-CN" sz="1404" b="1">
                <a:solidFill>
                  <a:srgbClr val="7F7F7F"/>
                </a:solidFill>
                <a:latin typeface="Times New Roman" panose="02020603050405020304" pitchFamily="18" charset="0"/>
                <a:ea typeface="+mn-ea"/>
              </a:rPr>
              <a:t>7</a:t>
            </a:r>
            <a:endParaRPr lang="zh-CN" altLang="en-US" sz="1404" b="1">
              <a:solidFill>
                <a:srgbClr val="7F7F7F"/>
              </a:solidFill>
              <a:latin typeface="Times New Roman" panose="02020603050405020304" pitchFamily="18" charset="0"/>
              <a:ea typeface="+mn-ea"/>
            </a:endParaRPr>
          </a:p>
        </p:txBody>
      </p:sp>
      <p:sp>
        <p:nvSpPr>
          <p:cNvPr id="4" name="文本框 3">
            <a:extLst>
              <a:ext uri="{FF2B5EF4-FFF2-40B4-BE49-F238E27FC236}">
                <a16:creationId xmlns:a16="http://schemas.microsoft.com/office/drawing/2014/main" id="{18758D6B-839F-43B3-93D4-7B98178CEF8F}"/>
              </a:ext>
            </a:extLst>
          </p:cNvPr>
          <p:cNvSpPr txBox="1"/>
          <p:nvPr/>
        </p:nvSpPr>
        <p:spPr>
          <a:xfrm>
            <a:off x="827584" y="1222272"/>
            <a:ext cx="7687095" cy="3898503"/>
          </a:xfrm>
          <a:prstGeom prst="rect">
            <a:avLst/>
          </a:prstGeom>
          <a:noFill/>
        </p:spPr>
        <p:txBody>
          <a:bodyPr wrap="square" lIns="0" tIns="0" rIns="0" bIns="0">
            <a:spAutoFit/>
          </a:bodyPr>
          <a:lstStyle/>
          <a:p>
            <a:pPr fontAlgn="auto">
              <a:lnSpc>
                <a:spcPts val="3996"/>
              </a:lnSpc>
              <a:spcBef>
                <a:spcPts val="0"/>
              </a:spcBef>
              <a:spcAft>
                <a:spcPts val="0"/>
              </a:spcAft>
              <a:tabLst>
                <a:tab pos="685783" algn="l"/>
                <a:tab pos="761981" algn="l"/>
                <a:tab pos="1257269" algn="l"/>
              </a:tabLst>
              <a:defRPr/>
            </a:pPr>
            <a:r>
              <a:rPr lang="zh-CN" altLang="en-US" sz="2000" dirty="0">
                <a:latin typeface="+mn-lt"/>
                <a:ea typeface="+mn-ea"/>
              </a:rPr>
              <a:t>			</a:t>
            </a:r>
            <a:r>
              <a:rPr lang="zh-CN" altLang="en-US" sz="4000" b="1" dirty="0">
                <a:solidFill>
                  <a:srgbClr val="C00000"/>
                </a:solidFill>
                <a:latin typeface="Times New Roman" panose="02020603050405020304" pitchFamily="18" charset="0"/>
                <a:ea typeface="+mn-ea"/>
              </a:rPr>
              <a:t>时间复杂度</a:t>
            </a:r>
          </a:p>
          <a:p>
            <a:pPr fontAlgn="auto">
              <a:lnSpc>
                <a:spcPts val="1000"/>
              </a:lnSpc>
              <a:spcBef>
                <a:spcPts val="0"/>
              </a:spcBef>
              <a:spcAft>
                <a:spcPts val="0"/>
              </a:spcAft>
              <a:tabLst>
                <a:tab pos="685783" algn="l"/>
                <a:tab pos="761981" algn="l"/>
                <a:tab pos="1257269" algn="l"/>
              </a:tabLst>
              <a:defRPr/>
            </a:pPr>
            <a:endParaRPr lang="zh-CN" altLang="en-US" sz="4400" b="1" dirty="0">
              <a:solidFill>
                <a:srgbClr val="C00000"/>
              </a:solidFill>
              <a:latin typeface="Times New Roman" panose="02020603050405020304" pitchFamily="18" charset="0"/>
              <a:ea typeface="+mn-ea"/>
            </a:endParaRPr>
          </a:p>
          <a:p>
            <a:pPr fontAlgn="auto">
              <a:lnSpc>
                <a:spcPts val="3895"/>
              </a:lnSpc>
              <a:spcBef>
                <a:spcPts val="0"/>
              </a:spcBef>
              <a:spcAft>
                <a:spcPts val="0"/>
              </a:spcAft>
              <a:tabLst>
                <a:tab pos="685783" algn="l"/>
                <a:tab pos="761981" algn="l"/>
                <a:tab pos="1257269" algn="l"/>
              </a:tabLst>
              <a:defRPr/>
            </a:pPr>
            <a:r>
              <a:rPr lang="zh-CN" altLang="en-US" sz="2400" b="1" dirty="0">
                <a:solidFill>
                  <a:srgbClr val="000000"/>
                </a:solidFill>
                <a:latin typeface="Times New Roman" panose="02020603050405020304" pitchFamily="18" charset="0"/>
                <a:ea typeface="+mn-ea"/>
              </a:rPr>
              <a:t>计算 从</a:t>
            </a:r>
            <a:r>
              <a:rPr lang="en-US" altLang="zh-CN" sz="2400" b="1" i="1" dirty="0">
                <a:solidFill>
                  <a:srgbClr val="000000"/>
                </a:solidFill>
                <a:latin typeface="Times New Roman" panose="02020603050405020304" pitchFamily="18" charset="0"/>
                <a:ea typeface="+mn-ea"/>
              </a:rPr>
              <a:t>k </a:t>
            </a:r>
            <a:r>
              <a:rPr lang="en-US" altLang="zh-CN" sz="2400" b="1" dirty="0">
                <a:solidFill>
                  <a:srgbClr val="000000"/>
                </a:solidFill>
                <a:latin typeface="Times New Roman" panose="02020603050405020304" pitchFamily="18" charset="0"/>
                <a:ea typeface="+mn-ea"/>
              </a:rPr>
              <a:t>= </a:t>
            </a:r>
            <a:r>
              <a:rPr lang="en-US" altLang="zh-CN" sz="2400" b="1" i="1" dirty="0">
                <a:solidFill>
                  <a:srgbClr val="000000"/>
                </a:solidFill>
                <a:latin typeface="Times New Roman" panose="02020603050405020304" pitchFamily="18" charset="0"/>
                <a:ea typeface="+mn-ea"/>
              </a:rPr>
              <a:t>center </a:t>
            </a:r>
            <a:r>
              <a:rPr lang="zh-CN" altLang="en-US" sz="2400" b="1" dirty="0">
                <a:solidFill>
                  <a:srgbClr val="000000"/>
                </a:solidFill>
                <a:latin typeface="Times New Roman" panose="02020603050405020304" pitchFamily="18" charset="0"/>
                <a:ea typeface="+mn-ea"/>
              </a:rPr>
              <a:t>开始到 </a:t>
            </a:r>
            <a:r>
              <a:rPr lang="en-US" altLang="zh-CN" sz="2400" b="1" i="1" dirty="0">
                <a:solidFill>
                  <a:srgbClr val="000000"/>
                </a:solidFill>
                <a:latin typeface="Times New Roman" panose="02020603050405020304" pitchFamily="18" charset="0"/>
                <a:ea typeface="+mn-ea"/>
              </a:rPr>
              <a:t>a</a:t>
            </a:r>
            <a:r>
              <a:rPr lang="en-US" altLang="zh-CN" sz="1400" b="1" dirty="0">
                <a:solidFill>
                  <a:srgbClr val="000000"/>
                </a:solidFill>
                <a:latin typeface="Times New Roman" panose="02020603050405020304" pitchFamily="18" charset="0"/>
                <a:ea typeface="+mn-ea"/>
              </a:rPr>
              <a:t>1</a:t>
            </a:r>
            <a:r>
              <a:rPr lang="zh-CN" altLang="en-US" sz="2400" b="1" dirty="0">
                <a:solidFill>
                  <a:srgbClr val="000000"/>
                </a:solidFill>
                <a:latin typeface="Times New Roman" panose="02020603050405020304" pitchFamily="18" charset="0"/>
                <a:ea typeface="+mn-ea"/>
              </a:rPr>
              <a:t>方向的最大和，每次加</a:t>
            </a:r>
            <a:r>
              <a:rPr lang="en-US" altLang="zh-CN" sz="2400" b="1" dirty="0">
                <a:solidFill>
                  <a:srgbClr val="000000"/>
                </a:solidFill>
                <a:latin typeface="Times New Roman" panose="02020603050405020304" pitchFamily="18" charset="0"/>
                <a:ea typeface="+mn-ea"/>
              </a:rPr>
              <a:t>1</a:t>
            </a:r>
            <a:r>
              <a:rPr lang="zh-CN" altLang="en-US" sz="2400" b="1" dirty="0">
                <a:solidFill>
                  <a:srgbClr val="000000"/>
                </a:solidFill>
                <a:latin typeface="Times New Roman" panose="02020603050405020304" pitchFamily="18" charset="0"/>
                <a:ea typeface="+mn-ea"/>
              </a:rPr>
              <a:t>个元素，得到</a:t>
            </a:r>
            <a:r>
              <a:rPr lang="en-US" altLang="zh-CN" sz="2400" b="1" dirty="0">
                <a:solidFill>
                  <a:srgbClr val="000000"/>
                </a:solidFill>
                <a:latin typeface="Times New Roman" panose="02020603050405020304" pitchFamily="18" charset="0"/>
                <a:ea typeface="+mn-ea"/>
              </a:rPr>
              <a:t>:</a:t>
            </a:r>
            <a:endParaRPr lang="zh-CN" altLang="en-US" sz="2400" b="1" dirty="0">
              <a:solidFill>
                <a:srgbClr val="000000"/>
              </a:solidFill>
              <a:latin typeface="Times New Roman" panose="02020603050405020304" pitchFamily="18" charset="0"/>
              <a:ea typeface="+mn-ea"/>
            </a:endParaRPr>
          </a:p>
          <a:p>
            <a:pPr fontAlgn="auto">
              <a:lnSpc>
                <a:spcPts val="3423"/>
              </a:lnSpc>
              <a:spcBef>
                <a:spcPts val="0"/>
              </a:spcBef>
              <a:spcAft>
                <a:spcPts val="0"/>
              </a:spcAft>
              <a:tabLst>
                <a:tab pos="685783" algn="l"/>
                <a:tab pos="761981" algn="l"/>
                <a:tab pos="1257269" algn="l"/>
              </a:tabLst>
              <a:defRPr/>
            </a:pPr>
            <a:r>
              <a:rPr lang="en-US" altLang="zh-CN" sz="2400" b="1" i="1" dirty="0">
                <a:solidFill>
                  <a:srgbClr val="000000"/>
                </a:solidFill>
                <a:latin typeface="Times New Roman" panose="02020603050405020304" pitchFamily="18" charset="0"/>
                <a:ea typeface="+mn-ea"/>
              </a:rPr>
              <a:t>A</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k</a:t>
            </a:r>
            <a:r>
              <a:rPr lang="en-US" altLang="zh-CN" sz="2400" b="1" dirty="0">
                <a:solidFill>
                  <a:srgbClr val="000000"/>
                </a:solidFill>
                <a:latin typeface="Times New Roman" panose="02020603050405020304" pitchFamily="18" charset="0"/>
                <a:ea typeface="+mn-ea"/>
              </a:rPr>
              <a:t>], </a:t>
            </a:r>
            <a:r>
              <a:rPr lang="en-US" altLang="zh-CN" sz="2400" b="1" i="1" dirty="0">
                <a:solidFill>
                  <a:srgbClr val="000000"/>
                </a:solidFill>
                <a:latin typeface="Times New Roman" panose="02020603050405020304" pitchFamily="18" charset="0"/>
                <a:ea typeface="+mn-ea"/>
              </a:rPr>
              <a:t>A</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k</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A</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k</a:t>
            </a:r>
            <a:r>
              <a:rPr lang="en-US" altLang="zh-CN" sz="2400" b="1" dirty="0">
                <a:solidFill>
                  <a:srgbClr val="000000"/>
                </a:solidFill>
                <a:latin typeface="Times New Roman" panose="02020603050405020304" pitchFamily="18" charset="0"/>
                <a:ea typeface="+mn-ea"/>
              </a:rPr>
              <a:t>-1], </a:t>
            </a:r>
            <a:r>
              <a:rPr lang="en-US" altLang="zh-CN" sz="2400" b="1" i="1" dirty="0">
                <a:solidFill>
                  <a:srgbClr val="000000"/>
                </a:solidFill>
                <a:latin typeface="Times New Roman" panose="02020603050405020304" pitchFamily="18" charset="0"/>
                <a:ea typeface="+mn-ea"/>
              </a:rPr>
              <a:t>A</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k</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A</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k</a:t>
            </a:r>
            <a:r>
              <a:rPr lang="en-US" altLang="zh-CN" sz="2400" b="1" dirty="0">
                <a:solidFill>
                  <a:srgbClr val="000000"/>
                </a:solidFill>
                <a:latin typeface="Times New Roman" panose="02020603050405020304" pitchFamily="18" charset="0"/>
                <a:ea typeface="+mn-ea"/>
              </a:rPr>
              <a:t>-1]+</a:t>
            </a:r>
            <a:r>
              <a:rPr lang="en-US" altLang="zh-CN" sz="2400" b="1" i="1" dirty="0">
                <a:solidFill>
                  <a:srgbClr val="000000"/>
                </a:solidFill>
                <a:latin typeface="Times New Roman" panose="02020603050405020304" pitchFamily="18" charset="0"/>
                <a:ea typeface="+mn-ea"/>
              </a:rPr>
              <a:t>A</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k</a:t>
            </a:r>
            <a:r>
              <a:rPr lang="en-US" altLang="zh-CN" sz="2400" b="1" dirty="0">
                <a:solidFill>
                  <a:srgbClr val="000000"/>
                </a:solidFill>
                <a:latin typeface="Times New Roman" panose="02020603050405020304" pitchFamily="18" charset="0"/>
                <a:ea typeface="+mn-ea"/>
              </a:rPr>
              <a:t>-2], ... , </a:t>
            </a:r>
            <a:r>
              <a:rPr lang="en-US" altLang="zh-CN" sz="2400" b="1" i="1" dirty="0">
                <a:solidFill>
                  <a:srgbClr val="000000"/>
                </a:solidFill>
                <a:latin typeface="Times New Roman" panose="02020603050405020304" pitchFamily="18" charset="0"/>
                <a:ea typeface="+mn-ea"/>
              </a:rPr>
              <a:t>A</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k</a:t>
            </a:r>
            <a:r>
              <a:rPr lang="en-US" altLang="zh-CN" sz="2400" b="1" dirty="0">
                <a:solidFill>
                  <a:srgbClr val="000000"/>
                </a:solidFill>
                <a:latin typeface="Times New Roman" panose="02020603050405020304" pitchFamily="18" charset="0"/>
                <a:ea typeface="+mn-ea"/>
              </a:rPr>
              <a:t>]+... +</a:t>
            </a:r>
            <a:r>
              <a:rPr lang="en-US" altLang="zh-CN" sz="2400" b="1" i="1" dirty="0">
                <a:solidFill>
                  <a:srgbClr val="000000"/>
                </a:solidFill>
                <a:latin typeface="Times New Roman" panose="02020603050405020304" pitchFamily="18" charset="0"/>
                <a:ea typeface="+mn-ea"/>
              </a:rPr>
              <a:t>A</a:t>
            </a:r>
            <a:r>
              <a:rPr lang="en-US" altLang="zh-CN" sz="2400" b="1" dirty="0">
                <a:solidFill>
                  <a:srgbClr val="000000"/>
                </a:solidFill>
                <a:latin typeface="Times New Roman" panose="02020603050405020304" pitchFamily="18" charset="0"/>
                <a:ea typeface="+mn-ea"/>
              </a:rPr>
              <a:t>[1]</a:t>
            </a:r>
          </a:p>
          <a:p>
            <a:pPr fontAlgn="auto">
              <a:lnSpc>
                <a:spcPts val="3492"/>
              </a:lnSpc>
              <a:spcBef>
                <a:spcPts val="0"/>
              </a:spcBef>
              <a:spcAft>
                <a:spcPts val="0"/>
              </a:spcAft>
              <a:tabLst>
                <a:tab pos="685783" algn="l"/>
                <a:tab pos="761981" algn="l"/>
                <a:tab pos="1257269" algn="l"/>
              </a:tabLst>
              <a:defRPr/>
            </a:pPr>
            <a:r>
              <a:rPr lang="zh-CN" altLang="en-US" sz="2400" b="1" dirty="0">
                <a:solidFill>
                  <a:srgbClr val="000000"/>
                </a:solidFill>
                <a:latin typeface="Times New Roman" panose="02020603050405020304" pitchFamily="18" charset="0"/>
                <a:ea typeface="+mn-ea"/>
              </a:rPr>
              <a:t>比较上述的最大和，时间为</a:t>
            </a:r>
            <a:r>
              <a:rPr lang="en-US" altLang="zh-CN" sz="2400" b="1" i="1" dirty="0">
                <a:solidFill>
                  <a:srgbClr val="000000"/>
                </a:solidFill>
                <a:latin typeface="Times New Roman" panose="02020603050405020304" pitchFamily="18" charset="0"/>
                <a:ea typeface="+mn-ea"/>
              </a:rPr>
              <a:t>O</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n</a:t>
            </a:r>
            <a:r>
              <a:rPr lang="en-US" altLang="zh-CN" sz="2400" b="1" dirty="0">
                <a:solidFill>
                  <a:srgbClr val="000000"/>
                </a:solidFill>
                <a:latin typeface="Times New Roman" panose="02020603050405020304" pitchFamily="18" charset="0"/>
                <a:ea typeface="+mn-ea"/>
              </a:rPr>
              <a:t>) </a:t>
            </a:r>
            <a:r>
              <a:rPr lang="zh-CN" altLang="en-US" sz="2400" b="1" dirty="0">
                <a:solidFill>
                  <a:srgbClr val="000000"/>
                </a:solidFill>
                <a:latin typeface="Times New Roman" panose="02020603050405020304" pitchFamily="18" charset="0"/>
                <a:ea typeface="+mn-ea"/>
              </a:rPr>
              <a:t>，</a:t>
            </a:r>
          </a:p>
          <a:p>
            <a:pPr fontAlgn="auto">
              <a:lnSpc>
                <a:spcPts val="3459"/>
              </a:lnSpc>
              <a:spcBef>
                <a:spcPts val="0"/>
              </a:spcBef>
              <a:spcAft>
                <a:spcPts val="0"/>
              </a:spcAft>
              <a:tabLst>
                <a:tab pos="685783" algn="l"/>
                <a:tab pos="761981" algn="l"/>
                <a:tab pos="1257269" algn="l"/>
              </a:tabLst>
              <a:defRPr/>
            </a:pPr>
            <a:r>
              <a:rPr lang="zh-CN" altLang="en-US" sz="2400" b="1" dirty="0">
                <a:solidFill>
                  <a:srgbClr val="000000"/>
                </a:solidFill>
                <a:latin typeface="Times New Roman" panose="02020603050405020304" pitchFamily="18" charset="0"/>
                <a:ea typeface="+mn-ea"/>
              </a:rPr>
              <a:t>右半边也是</a:t>
            </a:r>
            <a:r>
              <a:rPr lang="en-US" altLang="zh-CN" sz="2400" b="1" i="1" dirty="0">
                <a:solidFill>
                  <a:srgbClr val="000000"/>
                </a:solidFill>
                <a:latin typeface="Times New Roman" panose="02020603050405020304" pitchFamily="18" charset="0"/>
                <a:ea typeface="+mn-ea"/>
              </a:rPr>
              <a:t>O </a:t>
            </a:r>
            <a:r>
              <a:rPr lang="en-US" altLang="zh-CN"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n</a:t>
            </a:r>
            <a:r>
              <a:rPr lang="en-US" altLang="zh-CN" sz="2400" b="1" dirty="0">
                <a:solidFill>
                  <a:srgbClr val="000000"/>
                </a:solidFill>
                <a:latin typeface="Times New Roman" panose="02020603050405020304" pitchFamily="18" charset="0"/>
                <a:ea typeface="+mn-ea"/>
              </a:rPr>
              <a:t>)</a:t>
            </a:r>
          </a:p>
          <a:p>
            <a:pPr fontAlgn="auto">
              <a:lnSpc>
                <a:spcPts val="1000"/>
              </a:lnSpc>
              <a:spcBef>
                <a:spcPts val="0"/>
              </a:spcBef>
              <a:spcAft>
                <a:spcPts val="0"/>
              </a:spcAft>
              <a:tabLst>
                <a:tab pos="685783" algn="l"/>
                <a:tab pos="761981" algn="l"/>
                <a:tab pos="1257269" algn="l"/>
              </a:tabLst>
              <a:defRPr/>
            </a:pPr>
            <a:endParaRPr lang="en-US" altLang="zh-CN" sz="2400" b="1" dirty="0">
              <a:solidFill>
                <a:srgbClr val="000000"/>
              </a:solidFill>
              <a:latin typeface="Times New Roman" panose="02020603050405020304" pitchFamily="18" charset="0"/>
              <a:ea typeface="+mn-ea"/>
            </a:endParaRPr>
          </a:p>
          <a:p>
            <a:pPr fontAlgn="auto">
              <a:lnSpc>
                <a:spcPts val="2684"/>
              </a:lnSpc>
              <a:spcBef>
                <a:spcPts val="0"/>
              </a:spcBef>
              <a:spcAft>
                <a:spcPts val="0"/>
              </a:spcAft>
              <a:tabLst>
                <a:tab pos="685783" algn="l"/>
                <a:tab pos="761981" algn="l"/>
                <a:tab pos="1257269" algn="l"/>
              </a:tabLst>
              <a:defRPr/>
            </a:pPr>
            <a:r>
              <a:rPr lang="en-US" altLang="zh-CN" sz="2400" b="1" dirty="0">
                <a:solidFill>
                  <a:srgbClr val="000000"/>
                </a:solidFill>
                <a:latin typeface="Times New Roman" panose="02020603050405020304" pitchFamily="18" charset="0"/>
                <a:ea typeface="+mn-ea"/>
              </a:rPr>
              <a:t>	</a:t>
            </a:r>
            <a:r>
              <a:rPr lang="en-US" altLang="zh-CN" sz="2800" b="1" dirty="0">
                <a:solidFill>
                  <a:srgbClr val="000000"/>
                </a:solidFill>
                <a:latin typeface="Times New Roman" panose="02020603050405020304" pitchFamily="18" charset="0"/>
                <a:ea typeface="+mn-ea"/>
              </a:rPr>
              <a:t>	</a:t>
            </a:r>
            <a:r>
              <a:rPr lang="en-US" altLang="zh-CN" sz="3200" b="1" i="1" dirty="0">
                <a:solidFill>
                  <a:srgbClr val="000000"/>
                </a:solidFill>
                <a:latin typeface="Times New Roman" panose="02020603050405020304" pitchFamily="18" charset="0"/>
                <a:ea typeface="+mn-ea"/>
              </a:rPr>
              <a:t>T </a:t>
            </a:r>
            <a:r>
              <a:rPr lang="en-US" altLang="zh-CN" sz="3200" b="1" dirty="0">
                <a:solidFill>
                  <a:srgbClr val="000000"/>
                </a:solidFill>
                <a:latin typeface="Times New Roman" panose="02020603050405020304" pitchFamily="18" charset="0"/>
                <a:ea typeface="+mn-ea"/>
              </a:rPr>
              <a:t>(</a:t>
            </a:r>
            <a:r>
              <a:rPr lang="en-US" altLang="zh-CN" sz="3200" b="1" i="1" dirty="0">
                <a:solidFill>
                  <a:srgbClr val="000000"/>
                </a:solidFill>
                <a:latin typeface="Times New Roman" panose="02020603050405020304" pitchFamily="18" charset="0"/>
                <a:ea typeface="+mn-ea"/>
              </a:rPr>
              <a:t>n</a:t>
            </a:r>
            <a:r>
              <a:rPr lang="en-US" altLang="zh-CN" sz="3200" b="1" dirty="0">
                <a:solidFill>
                  <a:srgbClr val="000000"/>
                </a:solidFill>
                <a:latin typeface="Times New Roman" panose="02020603050405020304" pitchFamily="18" charset="0"/>
                <a:ea typeface="+mn-ea"/>
              </a:rPr>
              <a:t>) = 2</a:t>
            </a:r>
            <a:r>
              <a:rPr lang="en-US" altLang="zh-CN" sz="3200" b="1" i="1" dirty="0">
                <a:solidFill>
                  <a:srgbClr val="000000"/>
                </a:solidFill>
                <a:latin typeface="Times New Roman" panose="02020603050405020304" pitchFamily="18" charset="0"/>
                <a:ea typeface="+mn-ea"/>
              </a:rPr>
              <a:t>T </a:t>
            </a:r>
            <a:r>
              <a:rPr lang="en-US" altLang="zh-CN" sz="3200" b="1" dirty="0">
                <a:solidFill>
                  <a:srgbClr val="000000"/>
                </a:solidFill>
                <a:latin typeface="Times New Roman" panose="02020603050405020304" pitchFamily="18" charset="0"/>
                <a:ea typeface="+mn-ea"/>
              </a:rPr>
              <a:t>(</a:t>
            </a:r>
            <a:r>
              <a:rPr lang="en-US" altLang="zh-CN" sz="3200" b="1" i="1" dirty="0">
                <a:solidFill>
                  <a:srgbClr val="000000"/>
                </a:solidFill>
                <a:latin typeface="Times New Roman" panose="02020603050405020304" pitchFamily="18" charset="0"/>
                <a:ea typeface="+mn-ea"/>
              </a:rPr>
              <a:t>n</a:t>
            </a:r>
            <a:r>
              <a:rPr lang="en-US" altLang="zh-CN" sz="3200" b="1" dirty="0">
                <a:solidFill>
                  <a:srgbClr val="000000"/>
                </a:solidFill>
                <a:latin typeface="Times New Roman" panose="02020603050405020304" pitchFamily="18" charset="0"/>
                <a:ea typeface="+mn-ea"/>
              </a:rPr>
              <a:t>/2) + </a:t>
            </a:r>
            <a:r>
              <a:rPr lang="en-US" altLang="zh-CN" sz="3200" b="1" i="1" dirty="0">
                <a:solidFill>
                  <a:srgbClr val="000000"/>
                </a:solidFill>
                <a:latin typeface="Times New Roman" panose="02020603050405020304" pitchFamily="18" charset="0"/>
                <a:ea typeface="+mn-ea"/>
              </a:rPr>
              <a:t>O </a:t>
            </a:r>
            <a:r>
              <a:rPr lang="en-US" altLang="zh-CN" sz="3200" b="1" dirty="0">
                <a:solidFill>
                  <a:srgbClr val="000000"/>
                </a:solidFill>
                <a:latin typeface="Times New Roman" panose="02020603050405020304" pitchFamily="18" charset="0"/>
                <a:ea typeface="+mn-ea"/>
              </a:rPr>
              <a:t>(</a:t>
            </a:r>
            <a:r>
              <a:rPr lang="en-US" altLang="zh-CN" sz="3200" b="1" i="1" dirty="0">
                <a:solidFill>
                  <a:srgbClr val="000000"/>
                </a:solidFill>
                <a:latin typeface="Times New Roman" panose="02020603050405020304" pitchFamily="18" charset="0"/>
                <a:ea typeface="+mn-ea"/>
              </a:rPr>
              <a:t>n</a:t>
            </a:r>
            <a:r>
              <a:rPr lang="en-US" altLang="zh-CN" sz="3200" b="1" dirty="0">
                <a:solidFill>
                  <a:srgbClr val="000000"/>
                </a:solidFill>
                <a:latin typeface="Times New Roman" panose="02020603050405020304" pitchFamily="18" charset="0"/>
                <a:ea typeface="+mn-ea"/>
              </a:rPr>
              <a:t>)</a:t>
            </a:r>
          </a:p>
          <a:p>
            <a:pPr fontAlgn="auto">
              <a:lnSpc>
                <a:spcPts val="3459"/>
              </a:lnSpc>
              <a:spcBef>
                <a:spcPts val="0"/>
              </a:spcBef>
              <a:spcAft>
                <a:spcPts val="0"/>
              </a:spcAft>
              <a:tabLst>
                <a:tab pos="685783" algn="l"/>
                <a:tab pos="761981" algn="l"/>
                <a:tab pos="1257269" algn="l"/>
              </a:tabLst>
              <a:defRPr/>
            </a:pPr>
            <a:r>
              <a:rPr lang="en-US" altLang="zh-CN" sz="2400" b="1" dirty="0">
                <a:solidFill>
                  <a:srgbClr val="000000"/>
                </a:solidFill>
                <a:latin typeface="Times New Roman" panose="02020603050405020304" pitchFamily="18" charset="0"/>
                <a:ea typeface="+mn-ea"/>
              </a:rPr>
              <a:t>		</a:t>
            </a:r>
            <a:r>
              <a:rPr lang="en-US" altLang="zh-CN" sz="3200" b="1" i="1" dirty="0">
                <a:solidFill>
                  <a:srgbClr val="000000"/>
                </a:solidFill>
                <a:latin typeface="Times New Roman" panose="02020603050405020304" pitchFamily="18" charset="0"/>
                <a:ea typeface="+mn-ea"/>
              </a:rPr>
              <a:t>T </a:t>
            </a:r>
            <a:r>
              <a:rPr lang="en-US" altLang="zh-CN" sz="3200" b="1" dirty="0">
                <a:solidFill>
                  <a:srgbClr val="000000"/>
                </a:solidFill>
                <a:latin typeface="Times New Roman" panose="02020603050405020304" pitchFamily="18" charset="0"/>
                <a:ea typeface="+mn-ea"/>
              </a:rPr>
              <a:t>(</a:t>
            </a:r>
            <a:r>
              <a:rPr lang="en-US" altLang="zh-CN" sz="3200" b="1" i="1" dirty="0">
                <a:solidFill>
                  <a:srgbClr val="000000"/>
                </a:solidFill>
                <a:latin typeface="Times New Roman" panose="02020603050405020304" pitchFamily="18" charset="0"/>
                <a:ea typeface="+mn-ea"/>
              </a:rPr>
              <a:t>c</a:t>
            </a:r>
            <a:r>
              <a:rPr lang="en-US" altLang="zh-CN" sz="3200" b="1" dirty="0">
                <a:solidFill>
                  <a:srgbClr val="000000"/>
                </a:solidFill>
                <a:latin typeface="Times New Roman" panose="02020603050405020304" pitchFamily="18" charset="0"/>
                <a:ea typeface="+mn-ea"/>
              </a:rPr>
              <a:t>) = </a:t>
            </a:r>
            <a:r>
              <a:rPr lang="en-US" altLang="zh-CN" sz="3200" b="1" i="1" dirty="0">
                <a:solidFill>
                  <a:srgbClr val="000000"/>
                </a:solidFill>
                <a:latin typeface="Times New Roman" panose="02020603050405020304" pitchFamily="18" charset="0"/>
                <a:ea typeface="+mn-ea"/>
              </a:rPr>
              <a:t>O </a:t>
            </a:r>
            <a:r>
              <a:rPr lang="en-US" altLang="zh-CN" sz="3200" b="1" dirty="0">
                <a:solidFill>
                  <a:srgbClr val="000000"/>
                </a:solidFill>
                <a:latin typeface="Times New Roman" panose="02020603050405020304" pitchFamily="18" charset="0"/>
                <a:ea typeface="+mn-ea"/>
              </a:rPr>
              <a:t>(1)</a:t>
            </a:r>
            <a:endParaRPr lang="zh-CN" altLang="en-US" sz="3200" b="1" dirty="0">
              <a:solidFill>
                <a:srgbClr val="000000"/>
              </a:solidFill>
              <a:latin typeface="Times New Roman" panose="02020603050405020304" pitchFamily="18" charset="0"/>
              <a:ea typeface="+mn-ea"/>
            </a:endParaRPr>
          </a:p>
        </p:txBody>
      </p:sp>
      <p:sp>
        <p:nvSpPr>
          <p:cNvPr id="8197" name="文本框 4">
            <a:extLst>
              <a:ext uri="{FF2B5EF4-FFF2-40B4-BE49-F238E27FC236}">
                <a16:creationId xmlns:a16="http://schemas.microsoft.com/office/drawing/2014/main" id="{9053E732-8E84-4B9E-9BBF-4C5D37CEF1BC}"/>
              </a:ext>
            </a:extLst>
          </p:cNvPr>
          <p:cNvSpPr txBox="1">
            <a:spLocks noChangeArrowheads="1"/>
          </p:cNvSpPr>
          <p:nvPr/>
        </p:nvSpPr>
        <p:spPr bwMode="auto">
          <a:xfrm>
            <a:off x="1547664" y="5312671"/>
            <a:ext cx="276357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663"/>
              </a:lnSpc>
            </a:pPr>
            <a:r>
              <a:rPr lang="pt-BR" altLang="zh-CN" sz="2800" b="1" i="1" dirty="0">
                <a:solidFill>
                  <a:srgbClr val="000000"/>
                </a:solidFill>
                <a:latin typeface="Times New Roman" panose="02020603050405020304" pitchFamily="18" charset="0"/>
              </a:rPr>
              <a:t>T </a:t>
            </a:r>
            <a:r>
              <a:rPr lang="pt-BR" altLang="zh-CN" sz="2800" b="1" dirty="0">
                <a:solidFill>
                  <a:srgbClr val="000000"/>
                </a:solidFill>
                <a:latin typeface="Times New Roman" panose="02020603050405020304" pitchFamily="18" charset="0"/>
              </a:rPr>
              <a:t>(</a:t>
            </a:r>
            <a:r>
              <a:rPr lang="pt-BR" altLang="zh-CN" sz="2800" b="1" i="1" dirty="0">
                <a:solidFill>
                  <a:srgbClr val="000000"/>
                </a:solidFill>
                <a:latin typeface="Times New Roman" panose="02020603050405020304" pitchFamily="18" charset="0"/>
              </a:rPr>
              <a:t>n</a:t>
            </a:r>
            <a:r>
              <a:rPr lang="pt-BR" altLang="zh-CN" sz="2800" b="1" dirty="0">
                <a:solidFill>
                  <a:srgbClr val="000000"/>
                </a:solidFill>
                <a:latin typeface="Times New Roman" panose="02020603050405020304" pitchFamily="18" charset="0"/>
              </a:rPr>
              <a:t>) = </a:t>
            </a:r>
            <a:r>
              <a:rPr lang="pt-BR" altLang="zh-CN" sz="2800" b="1" i="1" dirty="0">
                <a:solidFill>
                  <a:srgbClr val="000000"/>
                </a:solidFill>
                <a:latin typeface="Times New Roman" panose="02020603050405020304" pitchFamily="18" charset="0"/>
              </a:rPr>
              <a:t>O </a:t>
            </a:r>
            <a:r>
              <a:rPr lang="pt-BR" altLang="zh-CN" sz="2800" b="1" dirty="0">
                <a:solidFill>
                  <a:srgbClr val="000000"/>
                </a:solidFill>
                <a:latin typeface="Times New Roman" panose="02020603050405020304" pitchFamily="18" charset="0"/>
              </a:rPr>
              <a:t>(</a:t>
            </a:r>
            <a:r>
              <a:rPr lang="pt-BR" altLang="zh-CN" sz="2800" b="1" i="1" dirty="0">
                <a:solidFill>
                  <a:srgbClr val="000000"/>
                </a:solidFill>
                <a:latin typeface="Times New Roman" panose="02020603050405020304" pitchFamily="18" charset="0"/>
              </a:rPr>
              <a:t>n </a:t>
            </a:r>
            <a:r>
              <a:rPr lang="pt-BR" altLang="zh-CN" sz="2800" b="1" dirty="0">
                <a:solidFill>
                  <a:srgbClr val="000000"/>
                </a:solidFill>
                <a:latin typeface="Times New Roman" panose="02020603050405020304" pitchFamily="18" charset="0"/>
              </a:rPr>
              <a:t>log </a:t>
            </a:r>
            <a:r>
              <a:rPr lang="pt-BR" altLang="zh-CN" sz="2800" b="1" i="1" dirty="0">
                <a:solidFill>
                  <a:srgbClr val="000000"/>
                </a:solidFill>
                <a:latin typeface="Times New Roman" panose="02020603050405020304" pitchFamily="18" charset="0"/>
              </a:rPr>
              <a:t>n</a:t>
            </a:r>
            <a:r>
              <a:rPr lang="pt-BR" altLang="zh-CN" sz="2800" b="1" dirty="0">
                <a:solidFill>
                  <a:srgbClr val="000000"/>
                </a:solidFill>
                <a:latin typeface="Times New Roman" panose="02020603050405020304" pitchFamily="18" charset="0"/>
              </a:rPr>
              <a:t>)</a:t>
            </a:r>
            <a:endParaRPr lang="zh-CN" altLang="en-US" sz="2800" b="1" dirty="0">
              <a:solidFill>
                <a:srgbClr val="000000"/>
              </a:solidFill>
              <a:latin typeface="Times New Roman" panose="02020603050405020304" pitchFamily="18" charset="0"/>
            </a:endParaRPr>
          </a:p>
        </p:txBody>
      </p:sp>
      <p:sp>
        <p:nvSpPr>
          <p:cNvPr id="6" name="文本框 5">
            <a:extLst>
              <a:ext uri="{FF2B5EF4-FFF2-40B4-BE49-F238E27FC236}">
                <a16:creationId xmlns:a16="http://schemas.microsoft.com/office/drawing/2014/main" id="{52F86F0E-109A-42AF-9526-361DADE40B59}"/>
              </a:ext>
            </a:extLst>
          </p:cNvPr>
          <p:cNvSpPr txBox="1"/>
          <p:nvPr/>
        </p:nvSpPr>
        <p:spPr>
          <a:xfrm>
            <a:off x="454025" y="390933"/>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spTree>
    <p:extLst>
      <p:ext uri="{BB962C8B-B14F-4D97-AF65-F5344CB8AC3E}">
        <p14:creationId xmlns:p14="http://schemas.microsoft.com/office/powerpoint/2010/main" val="13385722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CA1AA82-E468-4FE2-A3E9-944CE2CA4E47}"/>
              </a:ext>
            </a:extLst>
          </p:cNvPr>
          <p:cNvSpPr txBox="1"/>
          <p:nvPr/>
        </p:nvSpPr>
        <p:spPr>
          <a:xfrm>
            <a:off x="454025" y="390933"/>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pic>
        <p:nvPicPr>
          <p:cNvPr id="3" name="图片 2">
            <a:extLst>
              <a:ext uri="{FF2B5EF4-FFF2-40B4-BE49-F238E27FC236}">
                <a16:creationId xmlns:a16="http://schemas.microsoft.com/office/drawing/2014/main" id="{13E1F2FA-5FB1-493E-B5E5-BF14D93C6D1F}"/>
              </a:ext>
            </a:extLst>
          </p:cNvPr>
          <p:cNvPicPr>
            <a:picLocks noChangeAspect="1"/>
          </p:cNvPicPr>
          <p:nvPr/>
        </p:nvPicPr>
        <p:blipFill>
          <a:blip r:embed="rId3"/>
          <a:stretch>
            <a:fillRect/>
          </a:stretch>
        </p:blipFill>
        <p:spPr>
          <a:xfrm>
            <a:off x="1054819" y="1124744"/>
            <a:ext cx="7034361" cy="4912357"/>
          </a:xfrm>
          <a:prstGeom prst="rect">
            <a:avLst/>
          </a:prstGeom>
        </p:spPr>
      </p:pic>
    </p:spTree>
    <p:extLst>
      <p:ext uri="{BB962C8B-B14F-4D97-AF65-F5344CB8AC3E}">
        <p14:creationId xmlns:p14="http://schemas.microsoft.com/office/powerpoint/2010/main" val="9788442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9B0BC07-6FAE-438A-803A-1D1E4DA881FF}"/>
              </a:ext>
            </a:extLst>
          </p:cNvPr>
          <p:cNvSpPr txBox="1"/>
          <p:nvPr/>
        </p:nvSpPr>
        <p:spPr>
          <a:xfrm>
            <a:off x="4968875" y="5619751"/>
            <a:ext cx="89768" cy="205184"/>
          </a:xfrm>
          <a:prstGeom prst="rect">
            <a:avLst/>
          </a:prstGeom>
          <a:noFill/>
        </p:spPr>
        <p:txBody>
          <a:bodyPr wrap="none" lIns="0" tIns="0" rIns="0" bIns="0">
            <a:spAutoFit/>
          </a:bodyPr>
          <a:lstStyle/>
          <a:p>
            <a:pPr fontAlgn="auto">
              <a:lnSpc>
                <a:spcPts val="1565"/>
              </a:lnSpc>
              <a:spcBef>
                <a:spcPts val="0"/>
              </a:spcBef>
              <a:spcAft>
                <a:spcPts val="0"/>
              </a:spcAft>
              <a:defRPr/>
            </a:pPr>
            <a:r>
              <a:rPr lang="en-US" altLang="zh-CN" sz="1404" b="1">
                <a:solidFill>
                  <a:srgbClr val="7F7F7F"/>
                </a:solidFill>
                <a:latin typeface="Times New Roman" panose="02020603050405020304" pitchFamily="18" charset="0"/>
                <a:ea typeface="+mn-ea"/>
              </a:rPr>
              <a:t>9</a:t>
            </a:r>
            <a:endParaRPr lang="zh-CN" altLang="en-US" sz="1404" b="1">
              <a:solidFill>
                <a:srgbClr val="7F7F7F"/>
              </a:solidFill>
              <a:latin typeface="Times New Roman" panose="02020603050405020304" pitchFamily="18" charset="0"/>
              <a:ea typeface="+mn-ea"/>
            </a:endParaRPr>
          </a:p>
        </p:txBody>
      </p:sp>
      <p:sp>
        <p:nvSpPr>
          <p:cNvPr id="10" name="文本框 9">
            <a:extLst>
              <a:ext uri="{FF2B5EF4-FFF2-40B4-BE49-F238E27FC236}">
                <a16:creationId xmlns:a16="http://schemas.microsoft.com/office/drawing/2014/main" id="{72FFC57C-B938-491F-A57F-23EF97B9A9D6}"/>
              </a:ext>
            </a:extLst>
          </p:cNvPr>
          <p:cNvSpPr txBox="1"/>
          <p:nvPr/>
        </p:nvSpPr>
        <p:spPr>
          <a:xfrm>
            <a:off x="454025" y="390933"/>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pic>
        <p:nvPicPr>
          <p:cNvPr id="5" name="图片 4">
            <a:extLst>
              <a:ext uri="{FF2B5EF4-FFF2-40B4-BE49-F238E27FC236}">
                <a16:creationId xmlns:a16="http://schemas.microsoft.com/office/drawing/2014/main" id="{6CEC855A-1088-445E-B23D-DD680B6B1A51}"/>
              </a:ext>
            </a:extLst>
          </p:cNvPr>
          <p:cNvPicPr>
            <a:picLocks noChangeAspect="1"/>
          </p:cNvPicPr>
          <p:nvPr/>
        </p:nvPicPr>
        <p:blipFill>
          <a:blip r:embed="rId3"/>
          <a:stretch>
            <a:fillRect/>
          </a:stretch>
        </p:blipFill>
        <p:spPr>
          <a:xfrm>
            <a:off x="1151620" y="1311783"/>
            <a:ext cx="6840760" cy="4546654"/>
          </a:xfrm>
          <a:prstGeom prst="rect">
            <a:avLst/>
          </a:prstGeom>
        </p:spPr>
      </p:pic>
    </p:spTree>
    <p:extLst>
      <p:ext uri="{BB962C8B-B14F-4D97-AF65-F5344CB8AC3E}">
        <p14:creationId xmlns:p14="http://schemas.microsoft.com/office/powerpoint/2010/main" val="40286772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8CFA153-8344-4A69-99A0-050DBD62DCF7}"/>
              </a:ext>
            </a:extLst>
          </p:cNvPr>
          <p:cNvSpPr txBox="1"/>
          <p:nvPr/>
        </p:nvSpPr>
        <p:spPr>
          <a:xfrm>
            <a:off x="454025" y="390933"/>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pic>
        <p:nvPicPr>
          <p:cNvPr id="3" name="图片 2">
            <a:extLst>
              <a:ext uri="{FF2B5EF4-FFF2-40B4-BE49-F238E27FC236}">
                <a16:creationId xmlns:a16="http://schemas.microsoft.com/office/drawing/2014/main" id="{0F32950C-4DB2-4654-8112-2836EC908BFD}"/>
              </a:ext>
            </a:extLst>
          </p:cNvPr>
          <p:cNvPicPr>
            <a:picLocks noChangeAspect="1"/>
          </p:cNvPicPr>
          <p:nvPr/>
        </p:nvPicPr>
        <p:blipFill>
          <a:blip r:embed="rId3"/>
          <a:stretch>
            <a:fillRect/>
          </a:stretch>
        </p:blipFill>
        <p:spPr>
          <a:xfrm>
            <a:off x="1619672" y="1268760"/>
            <a:ext cx="5434220" cy="4739803"/>
          </a:xfrm>
          <a:prstGeom prst="rect">
            <a:avLst/>
          </a:prstGeom>
        </p:spPr>
      </p:pic>
    </p:spTree>
    <p:extLst>
      <p:ext uri="{BB962C8B-B14F-4D97-AF65-F5344CB8AC3E}">
        <p14:creationId xmlns:p14="http://schemas.microsoft.com/office/powerpoint/2010/main" val="2230624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31217F-99EA-4BD4-81AE-EE949CEC3008}"/>
              </a:ext>
            </a:extLst>
          </p:cNvPr>
          <p:cNvSpPr txBox="1"/>
          <p:nvPr/>
        </p:nvSpPr>
        <p:spPr>
          <a:xfrm>
            <a:off x="2424113" y="1222375"/>
            <a:ext cx="1029128" cy="512961"/>
          </a:xfrm>
          <a:prstGeom prst="rect">
            <a:avLst/>
          </a:prstGeom>
          <a:noFill/>
        </p:spPr>
        <p:txBody>
          <a:bodyPr wrap="none" lIns="0" tIns="0" rIns="0" bIns="0">
            <a:spAutoFit/>
          </a:bodyPr>
          <a:lstStyle/>
          <a:p>
            <a:pPr fontAlgn="auto">
              <a:lnSpc>
                <a:spcPts val="3999"/>
              </a:lnSpc>
              <a:spcBef>
                <a:spcPts val="0"/>
              </a:spcBef>
              <a:spcAft>
                <a:spcPts val="0"/>
              </a:spcAft>
              <a:defRPr/>
            </a:pPr>
            <a:r>
              <a:rPr lang="zh-CN" altLang="en-US" sz="3999" b="1">
                <a:solidFill>
                  <a:srgbClr val="C00000"/>
                </a:solidFill>
                <a:latin typeface="Times New Roman" panose="02020603050405020304" pitchFamily="18" charset="0"/>
                <a:ea typeface="+mn-ea"/>
              </a:rPr>
              <a:t>小结</a:t>
            </a:r>
          </a:p>
        </p:txBody>
      </p:sp>
      <p:sp>
        <p:nvSpPr>
          <p:cNvPr id="12292" name="文本框 3">
            <a:extLst>
              <a:ext uri="{FF2B5EF4-FFF2-40B4-BE49-F238E27FC236}">
                <a16:creationId xmlns:a16="http://schemas.microsoft.com/office/drawing/2014/main" id="{56502E67-0304-4209-B534-C551DE9BCD8A}"/>
              </a:ext>
            </a:extLst>
          </p:cNvPr>
          <p:cNvSpPr txBox="1">
            <a:spLocks noChangeArrowheads="1"/>
          </p:cNvSpPr>
          <p:nvPr/>
        </p:nvSpPr>
        <p:spPr bwMode="auto">
          <a:xfrm>
            <a:off x="396875" y="1900239"/>
            <a:ext cx="5241820" cy="965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688"/>
              </a:lnSpc>
            </a:pPr>
            <a:r>
              <a:rPr lang="en-US" altLang="zh-CN" sz="2800">
                <a:solidFill>
                  <a:srgbClr val="000000"/>
                </a:solidFill>
                <a:latin typeface="Times New Roman" panose="02020603050405020304" pitchFamily="18" charset="0"/>
              </a:rPr>
              <a:t>• </a:t>
            </a:r>
            <a:r>
              <a:rPr lang="zh-CN" altLang="en-US" sz="2800" b="1">
                <a:solidFill>
                  <a:srgbClr val="000000"/>
                </a:solidFill>
                <a:latin typeface="Times New Roman" panose="02020603050405020304" pitchFamily="18" charset="0"/>
              </a:rPr>
              <a:t>几个算法：蛮力</a:t>
            </a:r>
            <a:r>
              <a:rPr lang="en-US" altLang="zh-CN" sz="2800" b="1">
                <a:solidFill>
                  <a:srgbClr val="000000"/>
                </a:solidFill>
                <a:latin typeface="Times New Roman" panose="02020603050405020304" pitchFamily="18" charset="0"/>
              </a:rPr>
              <a:t>, </a:t>
            </a:r>
            <a:r>
              <a:rPr lang="zh-CN" altLang="en-US" sz="2800" b="1">
                <a:solidFill>
                  <a:srgbClr val="000000"/>
                </a:solidFill>
                <a:latin typeface="Times New Roman" panose="02020603050405020304" pitchFamily="18" charset="0"/>
              </a:rPr>
              <a:t>分治</a:t>
            </a:r>
            <a:r>
              <a:rPr lang="en-US" altLang="zh-CN" sz="2800" b="1">
                <a:solidFill>
                  <a:srgbClr val="000000"/>
                </a:solidFill>
                <a:latin typeface="Times New Roman" panose="02020603050405020304" pitchFamily="18" charset="0"/>
              </a:rPr>
              <a:t>, </a:t>
            </a:r>
            <a:r>
              <a:rPr lang="zh-CN" altLang="en-US" sz="2800" b="1">
                <a:solidFill>
                  <a:srgbClr val="000000"/>
                </a:solidFill>
                <a:latin typeface="Times New Roman" panose="02020603050405020304" pitchFamily="18" charset="0"/>
              </a:rPr>
              <a:t>动态规划</a:t>
            </a:r>
          </a:p>
          <a:p>
            <a:pPr>
              <a:lnSpc>
                <a:spcPts val="1000"/>
              </a:lnSpc>
            </a:pPr>
            <a:endParaRPr lang="zh-CN" altLang="en-US" sz="2800" b="1">
              <a:solidFill>
                <a:srgbClr val="000000"/>
              </a:solidFill>
              <a:latin typeface="Times New Roman" panose="02020603050405020304" pitchFamily="18" charset="0"/>
            </a:endParaRPr>
          </a:p>
          <a:p>
            <a:pPr>
              <a:lnSpc>
                <a:spcPts val="1000"/>
              </a:lnSpc>
            </a:pPr>
            <a:endParaRPr lang="zh-CN" altLang="en-US" sz="2800" b="1">
              <a:solidFill>
                <a:srgbClr val="000000"/>
              </a:solidFill>
              <a:latin typeface="Times New Roman" panose="02020603050405020304" pitchFamily="18" charset="0"/>
            </a:endParaRPr>
          </a:p>
          <a:p>
            <a:pPr>
              <a:lnSpc>
                <a:spcPts val="2763"/>
              </a:lnSpc>
            </a:pPr>
            <a:r>
              <a:rPr lang="en-US" altLang="zh-CN" sz="2800">
                <a:solidFill>
                  <a:srgbClr val="000000"/>
                </a:solidFill>
                <a:latin typeface="Times New Roman" panose="02020603050405020304" pitchFamily="18" charset="0"/>
              </a:rPr>
              <a:t>• </a:t>
            </a:r>
            <a:r>
              <a:rPr lang="zh-CN" altLang="en-US" sz="2800" b="1">
                <a:solidFill>
                  <a:srgbClr val="000000"/>
                </a:solidFill>
                <a:latin typeface="Times New Roman" panose="02020603050405020304" pitchFamily="18" charset="0"/>
              </a:rPr>
              <a:t>动态归划算法：</a:t>
            </a:r>
          </a:p>
        </p:txBody>
      </p:sp>
      <p:sp>
        <p:nvSpPr>
          <p:cNvPr id="5" name="文本框 4">
            <a:extLst>
              <a:ext uri="{FF2B5EF4-FFF2-40B4-BE49-F238E27FC236}">
                <a16:creationId xmlns:a16="http://schemas.microsoft.com/office/drawing/2014/main" id="{0B3B0968-18EF-479A-9C2E-EB11DEA23943}"/>
              </a:ext>
            </a:extLst>
          </p:cNvPr>
          <p:cNvSpPr txBox="1"/>
          <p:nvPr/>
        </p:nvSpPr>
        <p:spPr>
          <a:xfrm>
            <a:off x="700088" y="2943226"/>
            <a:ext cx="1538883" cy="369332"/>
          </a:xfrm>
          <a:prstGeom prst="rect">
            <a:avLst/>
          </a:prstGeom>
          <a:noFill/>
        </p:spPr>
        <p:txBody>
          <a:bodyPr wrap="none" lIns="0" tIns="0" rIns="0" bIns="0">
            <a:spAutoFit/>
          </a:bodyPr>
          <a:lstStyle/>
          <a:p>
            <a:pPr fontAlgn="auto">
              <a:spcBef>
                <a:spcPts val="0"/>
              </a:spcBef>
              <a:spcAft>
                <a:spcPts val="0"/>
              </a:spcAft>
              <a:defRPr/>
            </a:pPr>
            <a:r>
              <a:rPr lang="zh-CN" altLang="en-US" sz="2400" dirty="0">
                <a:solidFill>
                  <a:srgbClr val="000000"/>
                </a:solidFill>
                <a:latin typeface="Times New Roman" panose="02020603050405020304" pitchFamily="18" charset="0"/>
                <a:ea typeface="+mn-ea"/>
              </a:rPr>
              <a:t>子问题界定</a:t>
            </a:r>
          </a:p>
        </p:txBody>
      </p:sp>
      <p:sp>
        <p:nvSpPr>
          <p:cNvPr id="6" name="文本框 5">
            <a:extLst>
              <a:ext uri="{FF2B5EF4-FFF2-40B4-BE49-F238E27FC236}">
                <a16:creationId xmlns:a16="http://schemas.microsoft.com/office/drawing/2014/main" id="{1BB1AF7D-42CC-4210-B3C0-4C5085CBE0CA}"/>
              </a:ext>
            </a:extLst>
          </p:cNvPr>
          <p:cNvSpPr txBox="1"/>
          <p:nvPr/>
        </p:nvSpPr>
        <p:spPr>
          <a:xfrm>
            <a:off x="673100" y="3604297"/>
            <a:ext cx="6707212" cy="738664"/>
          </a:xfrm>
          <a:prstGeom prst="rect">
            <a:avLst/>
          </a:prstGeom>
          <a:noFill/>
        </p:spPr>
        <p:txBody>
          <a:bodyPr wrap="square" lIns="0" tIns="0" rIns="0" bIns="0">
            <a:spAutoFit/>
          </a:bodyPr>
          <a:lstStyle/>
          <a:p>
            <a:pPr fontAlgn="auto">
              <a:spcBef>
                <a:spcPts val="0"/>
              </a:spcBef>
              <a:spcAft>
                <a:spcPts val="0"/>
              </a:spcAft>
              <a:defRPr/>
            </a:pPr>
            <a:r>
              <a:rPr lang="zh-CN" altLang="en-US" sz="2400" dirty="0">
                <a:solidFill>
                  <a:srgbClr val="000000"/>
                </a:solidFill>
                <a:latin typeface="Times New Roman" panose="02020603050405020304" pitchFamily="18" charset="0"/>
                <a:ea typeface="+mn-ea"/>
              </a:rPr>
              <a:t>列优化函数的递推方程和边界条件</a:t>
            </a:r>
          </a:p>
          <a:p>
            <a:pPr fontAlgn="auto">
              <a:spcBef>
                <a:spcPts val="0"/>
              </a:spcBef>
              <a:spcAft>
                <a:spcPts val="0"/>
              </a:spcAft>
              <a:defRPr/>
            </a:pPr>
            <a:r>
              <a:rPr lang="en-US" altLang="zh-CN" sz="2400" dirty="0">
                <a:solidFill>
                  <a:srgbClr val="000000"/>
                </a:solidFill>
                <a:latin typeface="Times New Roman" panose="02020603050405020304" pitchFamily="18" charset="0"/>
                <a:ea typeface="+mn-ea"/>
              </a:rPr>
              <a:t>(</a:t>
            </a:r>
            <a:r>
              <a:rPr lang="zh-CN" altLang="en-US" sz="2400" dirty="0">
                <a:solidFill>
                  <a:srgbClr val="C00000"/>
                </a:solidFill>
                <a:latin typeface="Times New Roman" panose="02020603050405020304" pitchFamily="18" charset="0"/>
                <a:ea typeface="+mn-ea"/>
              </a:rPr>
              <a:t>不一定是原问题的优化函数</a:t>
            </a:r>
            <a:r>
              <a:rPr lang="en-US" altLang="zh-CN" sz="2400" dirty="0">
                <a:solidFill>
                  <a:srgbClr val="000000"/>
                </a:solidFill>
                <a:latin typeface="Times New Roman" panose="02020603050405020304" pitchFamily="18" charset="0"/>
                <a:ea typeface="+mn-ea"/>
              </a:rPr>
              <a:t>)</a:t>
            </a:r>
            <a:endParaRPr lang="zh-CN" altLang="en-US" sz="2400" dirty="0">
              <a:solidFill>
                <a:srgbClr val="000000"/>
              </a:solidFill>
              <a:latin typeface="Times New Roman" panose="02020603050405020304" pitchFamily="18" charset="0"/>
              <a:ea typeface="+mn-ea"/>
            </a:endParaRPr>
          </a:p>
        </p:txBody>
      </p:sp>
      <p:sp>
        <p:nvSpPr>
          <p:cNvPr id="7" name="文本框 6">
            <a:extLst>
              <a:ext uri="{FF2B5EF4-FFF2-40B4-BE49-F238E27FC236}">
                <a16:creationId xmlns:a16="http://schemas.microsoft.com/office/drawing/2014/main" id="{33FD1ADD-25AE-4058-9E7C-E3495A14658C}"/>
              </a:ext>
            </a:extLst>
          </p:cNvPr>
          <p:cNvSpPr txBox="1"/>
          <p:nvPr/>
        </p:nvSpPr>
        <p:spPr>
          <a:xfrm>
            <a:off x="673100" y="4532274"/>
            <a:ext cx="4591000" cy="369332"/>
          </a:xfrm>
          <a:prstGeom prst="rect">
            <a:avLst/>
          </a:prstGeom>
          <a:noFill/>
        </p:spPr>
        <p:txBody>
          <a:bodyPr wrap="none" lIns="0" tIns="0" rIns="0" bIns="0">
            <a:spAutoFit/>
          </a:bodyPr>
          <a:lstStyle/>
          <a:p>
            <a:pPr fontAlgn="auto">
              <a:spcBef>
                <a:spcPts val="0"/>
              </a:spcBef>
              <a:spcAft>
                <a:spcPts val="0"/>
              </a:spcAft>
              <a:defRPr/>
            </a:pPr>
            <a:r>
              <a:rPr lang="zh-CN" altLang="en-US" sz="2400" dirty="0">
                <a:solidFill>
                  <a:srgbClr val="000000"/>
                </a:solidFill>
                <a:latin typeface="Times New Roman" panose="02020603050405020304" pitchFamily="18" charset="0"/>
                <a:ea typeface="+mn-ea"/>
              </a:rPr>
              <a:t>自底向上计算，设计备忘录 </a:t>
            </a:r>
            <a:r>
              <a:rPr lang="en-US" altLang="zh-CN" sz="2400" dirty="0">
                <a:solidFill>
                  <a:srgbClr val="000000"/>
                </a:solidFill>
                <a:latin typeface="Times New Roman" panose="02020603050405020304" pitchFamily="18" charset="0"/>
                <a:ea typeface="+mn-ea"/>
              </a:rPr>
              <a:t>(</a:t>
            </a:r>
            <a:r>
              <a:rPr lang="zh-CN" altLang="en-US" sz="2400" dirty="0">
                <a:solidFill>
                  <a:srgbClr val="000000"/>
                </a:solidFill>
                <a:latin typeface="Times New Roman" panose="02020603050405020304" pitchFamily="18" charset="0"/>
                <a:ea typeface="+mn-ea"/>
              </a:rPr>
              <a:t>表格</a:t>
            </a:r>
            <a:r>
              <a:rPr lang="en-US" altLang="zh-CN" sz="2400" dirty="0">
                <a:solidFill>
                  <a:srgbClr val="000000"/>
                </a:solidFill>
                <a:latin typeface="Times New Roman" panose="02020603050405020304" pitchFamily="18" charset="0"/>
                <a:ea typeface="+mn-ea"/>
              </a:rPr>
              <a:t>)</a:t>
            </a:r>
            <a:endParaRPr lang="zh-CN" altLang="en-US" sz="2400" dirty="0">
              <a:solidFill>
                <a:srgbClr val="000000"/>
              </a:solidFill>
              <a:latin typeface="Times New Roman" panose="02020603050405020304" pitchFamily="18" charset="0"/>
              <a:ea typeface="+mn-ea"/>
            </a:endParaRPr>
          </a:p>
        </p:txBody>
      </p:sp>
      <p:sp>
        <p:nvSpPr>
          <p:cNvPr id="8" name="文本框 7">
            <a:extLst>
              <a:ext uri="{FF2B5EF4-FFF2-40B4-BE49-F238E27FC236}">
                <a16:creationId xmlns:a16="http://schemas.microsoft.com/office/drawing/2014/main" id="{54293E9E-CBC9-46D2-9533-69FC704177C7}"/>
              </a:ext>
            </a:extLst>
          </p:cNvPr>
          <p:cNvSpPr txBox="1"/>
          <p:nvPr/>
        </p:nvSpPr>
        <p:spPr>
          <a:xfrm>
            <a:off x="673100" y="5204738"/>
            <a:ext cx="6995244" cy="738664"/>
          </a:xfrm>
          <a:prstGeom prst="rect">
            <a:avLst/>
          </a:prstGeom>
          <a:noFill/>
        </p:spPr>
        <p:txBody>
          <a:bodyPr wrap="square" lIns="0" tIns="0" rIns="0" bIns="0">
            <a:spAutoFit/>
          </a:bodyPr>
          <a:lstStyle/>
          <a:p>
            <a:pPr fontAlgn="auto">
              <a:spcBef>
                <a:spcPts val="0"/>
              </a:spcBef>
              <a:spcAft>
                <a:spcPts val="0"/>
              </a:spcAft>
              <a:defRPr/>
            </a:pPr>
            <a:r>
              <a:rPr lang="zh-CN" altLang="en-US" sz="2400" dirty="0">
                <a:solidFill>
                  <a:srgbClr val="000000"/>
                </a:solidFill>
                <a:latin typeface="Times New Roman" panose="02020603050405020304" pitchFamily="18" charset="0"/>
                <a:ea typeface="+mn-ea"/>
              </a:rPr>
              <a:t>如何根据动态规划的解找原问题的解</a:t>
            </a:r>
            <a:endParaRPr lang="en-US" altLang="zh-CN" sz="2400" dirty="0">
              <a:solidFill>
                <a:srgbClr val="000000"/>
              </a:solidFill>
              <a:latin typeface="Times New Roman" panose="02020603050405020304" pitchFamily="18" charset="0"/>
              <a:ea typeface="+mn-ea"/>
            </a:endParaRPr>
          </a:p>
          <a:p>
            <a:pPr fontAlgn="auto">
              <a:spcBef>
                <a:spcPts val="0"/>
              </a:spcBef>
              <a:spcAft>
                <a:spcPts val="0"/>
              </a:spcAft>
              <a:defRPr/>
            </a:pPr>
            <a:r>
              <a:rPr lang="zh-CN" altLang="en-US" sz="2400" dirty="0">
                <a:solidFill>
                  <a:srgbClr val="000000"/>
                </a:solidFill>
                <a:latin typeface="Times New Roman" panose="02020603050405020304" pitchFamily="18" charset="0"/>
                <a:ea typeface="+mn-ea"/>
              </a:rPr>
              <a:t>时间复杂度估计</a:t>
            </a:r>
          </a:p>
        </p:txBody>
      </p:sp>
      <p:sp>
        <p:nvSpPr>
          <p:cNvPr id="9" name="文本框 8">
            <a:extLst>
              <a:ext uri="{FF2B5EF4-FFF2-40B4-BE49-F238E27FC236}">
                <a16:creationId xmlns:a16="http://schemas.microsoft.com/office/drawing/2014/main" id="{AB036C20-BEE2-47FC-80CC-1D6D331F1728}"/>
              </a:ext>
            </a:extLst>
          </p:cNvPr>
          <p:cNvSpPr txBox="1"/>
          <p:nvPr/>
        </p:nvSpPr>
        <p:spPr>
          <a:xfrm>
            <a:off x="4968875" y="5619751"/>
            <a:ext cx="169598" cy="205184"/>
          </a:xfrm>
          <a:prstGeom prst="rect">
            <a:avLst/>
          </a:prstGeom>
          <a:noFill/>
        </p:spPr>
        <p:txBody>
          <a:bodyPr wrap="none" lIns="0" tIns="0" rIns="0" bIns="0">
            <a:spAutoFit/>
          </a:bodyPr>
          <a:lstStyle/>
          <a:p>
            <a:pPr fontAlgn="auto">
              <a:lnSpc>
                <a:spcPts val="1565"/>
              </a:lnSpc>
              <a:spcBef>
                <a:spcPts val="0"/>
              </a:spcBef>
              <a:spcAft>
                <a:spcPts val="0"/>
              </a:spcAft>
              <a:defRPr/>
            </a:pPr>
            <a:r>
              <a:rPr lang="en-US" altLang="zh-CN" sz="1404" b="1">
                <a:solidFill>
                  <a:srgbClr val="7F7F7F"/>
                </a:solidFill>
                <a:latin typeface="Times New Roman" panose="02020603050405020304" pitchFamily="18" charset="0"/>
                <a:ea typeface="+mn-ea"/>
              </a:rPr>
              <a:t>11</a:t>
            </a:r>
            <a:endParaRPr lang="zh-CN" altLang="en-US" sz="1404" b="1">
              <a:solidFill>
                <a:srgbClr val="7F7F7F"/>
              </a:solidFill>
              <a:latin typeface="Times New Roman" panose="02020603050405020304" pitchFamily="18" charset="0"/>
              <a:ea typeface="+mn-ea"/>
            </a:endParaRPr>
          </a:p>
        </p:txBody>
      </p:sp>
      <p:sp>
        <p:nvSpPr>
          <p:cNvPr id="10" name="文本框 9">
            <a:extLst>
              <a:ext uri="{FF2B5EF4-FFF2-40B4-BE49-F238E27FC236}">
                <a16:creationId xmlns:a16="http://schemas.microsoft.com/office/drawing/2014/main" id="{278C6472-2BDC-4078-86F9-E184A27F8429}"/>
              </a:ext>
            </a:extLst>
          </p:cNvPr>
          <p:cNvSpPr txBox="1"/>
          <p:nvPr/>
        </p:nvSpPr>
        <p:spPr>
          <a:xfrm>
            <a:off x="454025" y="390933"/>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spTree>
    <p:extLst>
      <p:ext uri="{BB962C8B-B14F-4D97-AF65-F5344CB8AC3E}">
        <p14:creationId xmlns:p14="http://schemas.microsoft.com/office/powerpoint/2010/main" val="28304936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5E7B4-382E-E1DD-13B8-BDAF05A76DC2}"/>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72681ECF-7697-D728-F174-9087F46A539B}"/>
              </a:ext>
            </a:extLst>
          </p:cNvPr>
          <p:cNvSpPr txBox="1"/>
          <p:nvPr/>
        </p:nvSpPr>
        <p:spPr>
          <a:xfrm>
            <a:off x="647564" y="898120"/>
            <a:ext cx="7848872" cy="5747856"/>
          </a:xfrm>
          <a:prstGeom prst="rect">
            <a:avLst/>
          </a:prstGeom>
          <a:noFill/>
        </p:spPr>
        <p:txBody>
          <a:bodyPr wrap="square" lIns="0" tIns="0" rIns="0" bIns="0">
            <a:spAutoFit/>
          </a:bodyPr>
          <a:lstStyle/>
          <a:p>
            <a:pPr fontAlgn="auto">
              <a:lnSpc>
                <a:spcPct val="150000"/>
              </a:lnSpc>
              <a:spcBef>
                <a:spcPts val="0"/>
              </a:spcBef>
              <a:spcAft>
                <a:spcPts val="0"/>
              </a:spcAft>
              <a:defRPr/>
            </a:pPr>
            <a:r>
              <a:rPr lang="zh-CN" altLang="en-US" sz="2800" dirty="0">
                <a:solidFill>
                  <a:srgbClr val="000000"/>
                </a:solidFill>
                <a:latin typeface="Times New Roman" panose="02020603050405020304" pitchFamily="18" charset="0"/>
                <a:ea typeface="+mn-ea"/>
              </a:rPr>
              <a:t>如何根据动态规划的解找原问题的解</a:t>
            </a:r>
            <a:r>
              <a:rPr lang="en-US" altLang="zh-CN" sz="2800" dirty="0">
                <a:solidFill>
                  <a:srgbClr val="000000"/>
                </a:solidFill>
                <a:latin typeface="Times New Roman" panose="02020603050405020304" pitchFamily="18" charset="0"/>
                <a:ea typeface="+mn-ea"/>
              </a:rPr>
              <a:t>:</a:t>
            </a:r>
          </a:p>
          <a:p>
            <a:pPr marL="457200" indent="-457200" fontAlgn="auto">
              <a:lnSpc>
                <a:spcPct val="150000"/>
              </a:lnSpc>
              <a:spcBef>
                <a:spcPts val="0"/>
              </a:spcBef>
              <a:spcAft>
                <a:spcPts val="0"/>
              </a:spcAft>
              <a:buFont typeface="Arial" panose="020B0604020202020204" pitchFamily="34" charset="0"/>
              <a:buChar char="•"/>
              <a:defRPr/>
            </a:pPr>
            <a:r>
              <a:rPr lang="zh-CN" altLang="en-US" sz="2800" i="0" dirty="0">
                <a:effectLst/>
                <a:latin typeface="Inter"/>
              </a:rPr>
              <a:t>伪代码只记录了子段最后位置 </a:t>
            </a:r>
            <a:r>
              <a:rPr lang="en-US" altLang="zh-CN" sz="2800" dirty="0"/>
              <a:t>c</a:t>
            </a:r>
            <a:r>
              <a:rPr lang="zh-CN" altLang="en-US" sz="2800" i="0" dirty="0">
                <a:effectLst/>
                <a:latin typeface="Inter"/>
              </a:rPr>
              <a:t> 。</a:t>
            </a:r>
            <a:endParaRPr lang="en-US" altLang="zh-CN" sz="2800" i="0" dirty="0">
              <a:effectLst/>
              <a:latin typeface="Inter"/>
            </a:endParaRPr>
          </a:p>
          <a:p>
            <a:pPr marL="457200" indent="-457200" fontAlgn="auto">
              <a:lnSpc>
                <a:spcPct val="150000"/>
              </a:lnSpc>
              <a:spcBef>
                <a:spcPts val="0"/>
              </a:spcBef>
              <a:spcAft>
                <a:spcPts val="0"/>
              </a:spcAft>
              <a:buFont typeface="Arial" panose="020B0604020202020204" pitchFamily="34" charset="0"/>
              <a:buChar char="•"/>
              <a:defRPr/>
            </a:pPr>
            <a:r>
              <a:rPr lang="zh-CN" altLang="en-US" sz="2800" i="0" dirty="0">
                <a:effectLst/>
                <a:latin typeface="Inter"/>
              </a:rPr>
              <a:t>要找到起始位置，从位置 </a:t>
            </a:r>
            <a:r>
              <a:rPr lang="en-US" altLang="zh-CN" sz="2800" dirty="0"/>
              <a:t>c</a:t>
            </a:r>
            <a:r>
              <a:rPr lang="zh-CN" altLang="en-US" sz="2800" i="0" dirty="0">
                <a:effectLst/>
                <a:latin typeface="Inter"/>
              </a:rPr>
              <a:t> 向前回溯。</a:t>
            </a:r>
            <a:endParaRPr lang="en-US" altLang="zh-CN" sz="2800" i="0" dirty="0">
              <a:effectLst/>
              <a:latin typeface="Inter"/>
            </a:endParaRPr>
          </a:p>
          <a:p>
            <a:pPr marL="457200" indent="-457200" fontAlgn="auto">
              <a:lnSpc>
                <a:spcPct val="150000"/>
              </a:lnSpc>
              <a:spcBef>
                <a:spcPts val="0"/>
              </a:spcBef>
              <a:spcAft>
                <a:spcPts val="0"/>
              </a:spcAft>
              <a:buFont typeface="Arial" panose="020B0604020202020204" pitchFamily="34" charset="0"/>
              <a:buChar char="•"/>
              <a:defRPr/>
            </a:pPr>
            <a:r>
              <a:rPr lang="zh-CN" altLang="en-US" sz="2800" i="0" dirty="0">
                <a:effectLst/>
                <a:latin typeface="Inter"/>
              </a:rPr>
              <a:t>从 </a:t>
            </a:r>
            <a:r>
              <a:rPr lang="en-US" altLang="zh-CN" sz="2800" dirty="0"/>
              <a:t>c</a:t>
            </a:r>
            <a:r>
              <a:rPr lang="zh-CN" altLang="en-US" sz="2800" i="0" dirty="0">
                <a:effectLst/>
                <a:latin typeface="Inter"/>
              </a:rPr>
              <a:t> 开始向前遍历数组，当累加和等于 </a:t>
            </a:r>
            <a:r>
              <a:rPr lang="en-US" altLang="zh-CN" sz="2800" dirty="0"/>
              <a:t>sum</a:t>
            </a:r>
            <a:r>
              <a:rPr lang="zh-CN" altLang="en-US" sz="2800" i="0" dirty="0">
                <a:effectLst/>
                <a:latin typeface="Inter"/>
              </a:rPr>
              <a:t> 时，对应的位置就是子段起始位置。</a:t>
            </a:r>
            <a:endParaRPr lang="en-US" altLang="zh-CN" sz="2800" i="0" dirty="0">
              <a:effectLst/>
              <a:latin typeface="Inter"/>
            </a:endParaRPr>
          </a:p>
          <a:p>
            <a:pPr marL="457200" indent="-457200" fontAlgn="auto">
              <a:lnSpc>
                <a:spcPct val="150000"/>
              </a:lnSpc>
              <a:spcBef>
                <a:spcPts val="0"/>
              </a:spcBef>
              <a:spcAft>
                <a:spcPts val="0"/>
              </a:spcAft>
              <a:buFont typeface="Arial" panose="020B0604020202020204" pitchFamily="34" charset="0"/>
              <a:buChar char="•"/>
              <a:defRPr/>
            </a:pPr>
            <a:r>
              <a:rPr lang="zh-CN" altLang="en-US" sz="2800" i="0" dirty="0">
                <a:effectLst/>
                <a:latin typeface="Inter"/>
              </a:rPr>
              <a:t>例如，假设数组 </a:t>
            </a:r>
            <a:r>
              <a:rPr lang="en-US" altLang="zh-CN" sz="2800" dirty="0"/>
              <a:t>A = [1, -2, 3, 4, -5]</a:t>
            </a:r>
            <a:r>
              <a:rPr lang="zh-CN" altLang="en-US" sz="2800" i="0" dirty="0">
                <a:effectLst/>
                <a:latin typeface="Inter"/>
              </a:rPr>
              <a:t> ，得到 </a:t>
            </a:r>
            <a:r>
              <a:rPr lang="en-US" altLang="zh-CN" sz="2800" dirty="0"/>
              <a:t>sum = 7</a:t>
            </a:r>
            <a:r>
              <a:rPr lang="zh-CN" altLang="en-US" sz="2800" i="0" dirty="0">
                <a:effectLst/>
                <a:latin typeface="Inter"/>
              </a:rPr>
              <a:t> ，</a:t>
            </a:r>
            <a:r>
              <a:rPr lang="en-US" altLang="zh-CN" sz="2800" dirty="0"/>
              <a:t>c = 3</a:t>
            </a:r>
            <a:r>
              <a:rPr lang="zh-CN" altLang="en-US" sz="2800" i="0" dirty="0">
                <a:effectLst/>
                <a:latin typeface="Inter"/>
              </a:rPr>
              <a:t>（假设数组下标从 </a:t>
            </a:r>
            <a:r>
              <a:rPr lang="en-US" altLang="zh-CN" sz="2800" i="0" dirty="0">
                <a:effectLst/>
                <a:latin typeface="Inter"/>
              </a:rPr>
              <a:t>0 </a:t>
            </a:r>
            <a:r>
              <a:rPr lang="zh-CN" altLang="en-US" sz="2800" i="0" dirty="0">
                <a:effectLst/>
                <a:latin typeface="Inter"/>
              </a:rPr>
              <a:t>开始 ），从 </a:t>
            </a:r>
            <a:r>
              <a:rPr lang="en-US" altLang="zh-CN" sz="2800" dirty="0"/>
              <a:t>A[3]</a:t>
            </a:r>
            <a:r>
              <a:rPr lang="zh-CN" altLang="en-US" sz="2800" i="0" dirty="0">
                <a:effectLst/>
                <a:latin typeface="Inter"/>
              </a:rPr>
              <a:t> 往前累加，当累加到 </a:t>
            </a:r>
            <a:r>
              <a:rPr lang="en-US" altLang="zh-CN" sz="2800" dirty="0"/>
              <a:t>A[1]</a:t>
            </a:r>
            <a:r>
              <a:rPr lang="zh-CN" altLang="en-US" sz="2800" i="0" dirty="0">
                <a:effectLst/>
                <a:latin typeface="Inter"/>
              </a:rPr>
              <a:t> 时和为 </a:t>
            </a:r>
            <a:r>
              <a:rPr lang="en-US" altLang="zh-CN" sz="2800" i="0" dirty="0">
                <a:effectLst/>
                <a:latin typeface="Inter"/>
              </a:rPr>
              <a:t>7</a:t>
            </a:r>
            <a:r>
              <a:rPr lang="zh-CN" altLang="en-US" sz="2800" i="0" dirty="0">
                <a:effectLst/>
                <a:latin typeface="Inter"/>
              </a:rPr>
              <a:t>，那么子段就是 </a:t>
            </a:r>
            <a:r>
              <a:rPr lang="en-US" altLang="zh-CN" sz="2800" dirty="0"/>
              <a:t>A[1]</a:t>
            </a:r>
            <a:r>
              <a:rPr lang="zh-CN" altLang="en-US" sz="2800" i="0" dirty="0">
                <a:effectLst/>
                <a:latin typeface="Inter"/>
              </a:rPr>
              <a:t> 到 </a:t>
            </a:r>
            <a:r>
              <a:rPr lang="en-US" altLang="zh-CN" sz="2800" dirty="0"/>
              <a:t>A[3]</a:t>
            </a:r>
            <a:r>
              <a:rPr lang="zh-CN" altLang="en-US" sz="2800" i="0" dirty="0">
                <a:effectLst/>
                <a:latin typeface="Inter"/>
              </a:rPr>
              <a:t> 。</a:t>
            </a:r>
            <a:endParaRPr lang="zh-CN" altLang="en-US" sz="4000" dirty="0">
              <a:solidFill>
                <a:srgbClr val="000000"/>
              </a:solidFill>
              <a:latin typeface="Times New Roman" panose="02020603050405020304" pitchFamily="18" charset="0"/>
              <a:ea typeface="+mn-ea"/>
            </a:endParaRPr>
          </a:p>
        </p:txBody>
      </p:sp>
      <p:sp>
        <p:nvSpPr>
          <p:cNvPr id="9" name="文本框 8">
            <a:extLst>
              <a:ext uri="{FF2B5EF4-FFF2-40B4-BE49-F238E27FC236}">
                <a16:creationId xmlns:a16="http://schemas.microsoft.com/office/drawing/2014/main" id="{AA985DC5-D8C3-779A-C155-1325B88458FC}"/>
              </a:ext>
            </a:extLst>
          </p:cNvPr>
          <p:cNvSpPr txBox="1"/>
          <p:nvPr/>
        </p:nvSpPr>
        <p:spPr>
          <a:xfrm>
            <a:off x="4968875" y="5619751"/>
            <a:ext cx="169598" cy="205184"/>
          </a:xfrm>
          <a:prstGeom prst="rect">
            <a:avLst/>
          </a:prstGeom>
          <a:noFill/>
        </p:spPr>
        <p:txBody>
          <a:bodyPr wrap="none" lIns="0" tIns="0" rIns="0" bIns="0">
            <a:spAutoFit/>
          </a:bodyPr>
          <a:lstStyle/>
          <a:p>
            <a:pPr fontAlgn="auto">
              <a:lnSpc>
                <a:spcPts val="1565"/>
              </a:lnSpc>
              <a:spcBef>
                <a:spcPts val="0"/>
              </a:spcBef>
              <a:spcAft>
                <a:spcPts val="0"/>
              </a:spcAft>
              <a:defRPr/>
            </a:pPr>
            <a:r>
              <a:rPr lang="en-US" altLang="zh-CN" sz="1404" b="1">
                <a:solidFill>
                  <a:srgbClr val="7F7F7F"/>
                </a:solidFill>
                <a:latin typeface="Times New Roman" panose="02020603050405020304" pitchFamily="18" charset="0"/>
                <a:ea typeface="+mn-ea"/>
              </a:rPr>
              <a:t>11</a:t>
            </a:r>
            <a:endParaRPr lang="zh-CN" altLang="en-US" sz="1404" b="1">
              <a:solidFill>
                <a:srgbClr val="7F7F7F"/>
              </a:solidFill>
              <a:latin typeface="Times New Roman" panose="02020603050405020304" pitchFamily="18" charset="0"/>
              <a:ea typeface="+mn-ea"/>
            </a:endParaRPr>
          </a:p>
        </p:txBody>
      </p:sp>
      <p:sp>
        <p:nvSpPr>
          <p:cNvPr id="10" name="文本框 9">
            <a:extLst>
              <a:ext uri="{FF2B5EF4-FFF2-40B4-BE49-F238E27FC236}">
                <a16:creationId xmlns:a16="http://schemas.microsoft.com/office/drawing/2014/main" id="{6212AFD1-7574-7251-72CD-77DE9B3E88EA}"/>
              </a:ext>
            </a:extLst>
          </p:cNvPr>
          <p:cNvSpPr txBox="1"/>
          <p:nvPr/>
        </p:nvSpPr>
        <p:spPr>
          <a:xfrm>
            <a:off x="454025" y="390933"/>
            <a:ext cx="2949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defRPr sz="3800">
                <a:solidFill>
                  <a:schemeClr val="tx2"/>
                </a:solidFill>
                <a:effectLst>
                  <a:outerShdw blurRad="38100" dist="38100" dir="2700000" algn="tl">
                    <a:srgbClr val="C0C0C0"/>
                  </a:outerShdw>
                </a:effectLst>
                <a:latin typeface="Garamond" pitchFamily="18" charset="0"/>
                <a:ea typeface="黑体" pitchFamily="2" charset="-122"/>
              </a:defRPr>
            </a:lvl1pPr>
            <a:lvl2pPr>
              <a:defRPr sz="4200">
                <a:solidFill>
                  <a:schemeClr val="tx2"/>
                </a:solidFill>
                <a:latin typeface="Garamond" pitchFamily="18" charset="0"/>
              </a:defRPr>
            </a:lvl2pPr>
            <a:lvl3pPr>
              <a:defRPr sz="4200">
                <a:solidFill>
                  <a:schemeClr val="tx2"/>
                </a:solidFill>
                <a:latin typeface="Garamond" pitchFamily="18" charset="0"/>
              </a:defRPr>
            </a:lvl3pPr>
            <a:lvl4pPr>
              <a:defRPr sz="4200">
                <a:solidFill>
                  <a:schemeClr val="tx2"/>
                </a:solidFill>
                <a:latin typeface="Garamond" pitchFamily="18" charset="0"/>
              </a:defRPr>
            </a:lvl4pPr>
            <a:lvl5pPr>
              <a:defRPr sz="4200">
                <a:solidFill>
                  <a:schemeClr val="tx2"/>
                </a:solidFill>
                <a:latin typeface="Garamond" pitchFamily="18" charset="0"/>
              </a:defRPr>
            </a:lvl5pPr>
            <a:lvl6pPr marL="457200" fontAlgn="base">
              <a:spcBef>
                <a:spcPct val="0"/>
              </a:spcBef>
              <a:spcAft>
                <a:spcPct val="0"/>
              </a:spcAft>
              <a:defRPr sz="4200">
                <a:solidFill>
                  <a:schemeClr val="tx2"/>
                </a:solidFill>
                <a:latin typeface="Garamond" pitchFamily="18" charset="0"/>
              </a:defRPr>
            </a:lvl6pPr>
            <a:lvl7pPr marL="914400" fontAlgn="base">
              <a:spcBef>
                <a:spcPct val="0"/>
              </a:spcBef>
              <a:spcAft>
                <a:spcPct val="0"/>
              </a:spcAft>
              <a:defRPr sz="4200">
                <a:solidFill>
                  <a:schemeClr val="tx2"/>
                </a:solidFill>
                <a:latin typeface="Garamond" pitchFamily="18" charset="0"/>
              </a:defRPr>
            </a:lvl7pPr>
            <a:lvl8pPr marL="1371600" fontAlgn="base">
              <a:spcBef>
                <a:spcPct val="0"/>
              </a:spcBef>
              <a:spcAft>
                <a:spcPct val="0"/>
              </a:spcAft>
              <a:defRPr sz="4200">
                <a:solidFill>
                  <a:schemeClr val="tx2"/>
                </a:solidFill>
                <a:latin typeface="Garamond" pitchFamily="18" charset="0"/>
              </a:defRPr>
            </a:lvl8pPr>
            <a:lvl9pPr marL="1828800" fontAlgn="base">
              <a:spcBef>
                <a:spcPct val="0"/>
              </a:spcBef>
              <a:spcAft>
                <a:spcPct val="0"/>
              </a:spcAft>
              <a:defRPr sz="4200">
                <a:solidFill>
                  <a:schemeClr val="tx2"/>
                </a:solidFill>
                <a:latin typeface="Garamond" pitchFamily="18" charset="0"/>
              </a:defRPr>
            </a:lvl9pPr>
          </a:lstStyle>
          <a:p>
            <a:r>
              <a:rPr lang="zh-CN" altLang="en-US" dirty="0"/>
              <a:t>最大子段和</a:t>
            </a:r>
          </a:p>
        </p:txBody>
      </p:sp>
    </p:spTree>
    <p:extLst>
      <p:ext uri="{BB962C8B-B14F-4D97-AF65-F5344CB8AC3E}">
        <p14:creationId xmlns:p14="http://schemas.microsoft.com/office/powerpoint/2010/main" val="6113835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6" name="图片 5">
            <a:extLst>
              <a:ext uri="{FF2B5EF4-FFF2-40B4-BE49-F238E27FC236}">
                <a16:creationId xmlns:a16="http://schemas.microsoft.com/office/drawing/2014/main" id="{8EC839F3-EAE3-484B-B949-3AEEC4B0C52B}"/>
              </a:ext>
            </a:extLst>
          </p:cNvPr>
          <p:cNvPicPr>
            <a:picLocks noChangeAspect="1"/>
          </p:cNvPicPr>
          <p:nvPr/>
        </p:nvPicPr>
        <p:blipFill>
          <a:blip r:embed="rId3"/>
          <a:stretch>
            <a:fillRect/>
          </a:stretch>
        </p:blipFill>
        <p:spPr>
          <a:xfrm>
            <a:off x="318334" y="1988840"/>
            <a:ext cx="8825666" cy="3922518"/>
          </a:xfrm>
          <a:prstGeom prst="rect">
            <a:avLst/>
          </a:prstGeom>
        </p:spPr>
      </p:pic>
      <p:pic>
        <p:nvPicPr>
          <p:cNvPr id="10" name="图片 9">
            <a:extLst>
              <a:ext uri="{FF2B5EF4-FFF2-40B4-BE49-F238E27FC236}">
                <a16:creationId xmlns:a16="http://schemas.microsoft.com/office/drawing/2014/main" id="{02AE3EFC-70D8-4C9A-B40B-D63926E45B0B}"/>
              </a:ext>
            </a:extLst>
          </p:cNvPr>
          <p:cNvPicPr>
            <a:picLocks noChangeAspect="1"/>
          </p:cNvPicPr>
          <p:nvPr/>
        </p:nvPicPr>
        <p:blipFill>
          <a:blip r:embed="rId4"/>
          <a:stretch>
            <a:fillRect/>
          </a:stretch>
        </p:blipFill>
        <p:spPr>
          <a:xfrm>
            <a:off x="755576" y="946642"/>
            <a:ext cx="2105980" cy="644688"/>
          </a:xfrm>
          <a:prstGeom prst="rect">
            <a:avLst/>
          </a:prstGeom>
        </p:spPr>
      </p:pic>
    </p:spTree>
    <p:extLst>
      <p:ext uri="{BB962C8B-B14F-4D97-AF65-F5344CB8AC3E}">
        <p14:creationId xmlns:p14="http://schemas.microsoft.com/office/powerpoint/2010/main" val="295253625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4" name="图片 3">
            <a:extLst>
              <a:ext uri="{FF2B5EF4-FFF2-40B4-BE49-F238E27FC236}">
                <a16:creationId xmlns:a16="http://schemas.microsoft.com/office/drawing/2014/main" id="{7CD0A76D-4975-47CF-BDC6-BBCB8E12B9F4}"/>
              </a:ext>
            </a:extLst>
          </p:cNvPr>
          <p:cNvPicPr>
            <a:picLocks noChangeAspect="1"/>
          </p:cNvPicPr>
          <p:nvPr/>
        </p:nvPicPr>
        <p:blipFill>
          <a:blip r:embed="rId3"/>
          <a:stretch>
            <a:fillRect/>
          </a:stretch>
        </p:blipFill>
        <p:spPr>
          <a:xfrm>
            <a:off x="755576" y="1124744"/>
            <a:ext cx="2222463" cy="626170"/>
          </a:xfrm>
          <a:prstGeom prst="rect">
            <a:avLst/>
          </a:prstGeom>
        </p:spPr>
      </p:pic>
      <p:pic>
        <p:nvPicPr>
          <p:cNvPr id="6" name="图片 5">
            <a:extLst>
              <a:ext uri="{FF2B5EF4-FFF2-40B4-BE49-F238E27FC236}">
                <a16:creationId xmlns:a16="http://schemas.microsoft.com/office/drawing/2014/main" id="{BB4281B2-BE6C-4C7B-B7BA-585E2873A3B2}"/>
              </a:ext>
            </a:extLst>
          </p:cNvPr>
          <p:cNvPicPr>
            <a:picLocks noChangeAspect="1"/>
          </p:cNvPicPr>
          <p:nvPr/>
        </p:nvPicPr>
        <p:blipFill>
          <a:blip r:embed="rId4"/>
          <a:stretch>
            <a:fillRect/>
          </a:stretch>
        </p:blipFill>
        <p:spPr>
          <a:xfrm>
            <a:off x="755576" y="1750914"/>
            <a:ext cx="7981900" cy="4051682"/>
          </a:xfrm>
          <a:prstGeom prst="rect">
            <a:avLst/>
          </a:prstGeom>
        </p:spPr>
      </p:pic>
    </p:spTree>
    <p:extLst>
      <p:ext uri="{BB962C8B-B14F-4D97-AF65-F5344CB8AC3E}">
        <p14:creationId xmlns:p14="http://schemas.microsoft.com/office/powerpoint/2010/main" val="4265820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4FA67F6F-CBEC-493D-808C-228ADEC89896}"/>
              </a:ext>
            </a:extLst>
          </p:cNvPr>
          <p:cNvSpPr/>
          <p:nvPr/>
        </p:nvSpPr>
        <p:spPr>
          <a:xfrm>
            <a:off x="396877" y="3074271"/>
            <a:ext cx="1654175" cy="1846982"/>
          </a:xfrm>
          <a:custGeom>
            <a:avLst/>
            <a:gdLst/>
            <a:ahLst/>
            <a:cxnLst/>
            <a:rect l="0" t="0" r="0" b="0"/>
            <a:pathLst>
              <a:path w="1655065" h="1708405">
                <a:moveTo>
                  <a:pt x="0" y="1708404"/>
                </a:moveTo>
                <a:lnTo>
                  <a:pt x="1655064" y="1708404"/>
                </a:lnTo>
                <a:lnTo>
                  <a:pt x="1655064" y="0"/>
                </a:lnTo>
                <a:lnTo>
                  <a:pt x="0" y="0"/>
                </a:lnTo>
                <a:close/>
              </a:path>
            </a:pathLst>
          </a:custGeom>
          <a:solidFill>
            <a:srgbClr val="C6D9F1"/>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9" name="文本框 8">
            <a:extLst>
              <a:ext uri="{FF2B5EF4-FFF2-40B4-BE49-F238E27FC236}">
                <a16:creationId xmlns:a16="http://schemas.microsoft.com/office/drawing/2014/main" id="{C4085876-58C0-4E9F-81F0-D1385AD4BDAD}"/>
              </a:ext>
            </a:extLst>
          </p:cNvPr>
          <p:cNvSpPr txBox="1"/>
          <p:nvPr/>
        </p:nvSpPr>
        <p:spPr>
          <a:xfrm>
            <a:off x="487363" y="3276601"/>
            <a:ext cx="179536" cy="1581330"/>
          </a:xfrm>
          <a:prstGeom prst="rect">
            <a:avLst/>
          </a:prstGeom>
          <a:noFill/>
        </p:spPr>
        <p:txBody>
          <a:bodyPr wrap="none" lIns="0" tIns="0" rIns="0" bIns="0">
            <a:spAutoFit/>
          </a:bodyPr>
          <a:lstStyle/>
          <a:p>
            <a:pPr>
              <a:lnSpc>
                <a:spcPts val="2343"/>
              </a:lnSpc>
              <a:defRPr/>
            </a:pPr>
            <a:r>
              <a:rPr lang="en-US" altLang="zh-CN" sz="2800" dirty="0">
                <a:solidFill>
                  <a:srgbClr val="000000"/>
                </a:solidFill>
                <a:latin typeface="Times New Roman" panose="02020603050405020304" pitchFamily="18" charset="0"/>
              </a:rPr>
              <a:t>7</a:t>
            </a:r>
          </a:p>
          <a:p>
            <a:pPr>
              <a:lnSpc>
                <a:spcPts val="2523"/>
              </a:lnSpc>
              <a:defRPr/>
            </a:pPr>
            <a:r>
              <a:rPr lang="en-US" altLang="zh-CN" sz="2800" dirty="0">
                <a:solidFill>
                  <a:srgbClr val="000000"/>
                </a:solidFill>
                <a:latin typeface="Times New Roman" panose="02020603050405020304" pitchFamily="18" charset="0"/>
              </a:rPr>
              <a:t>3</a:t>
            </a:r>
          </a:p>
          <a:p>
            <a:pPr>
              <a:lnSpc>
                <a:spcPts val="2520"/>
              </a:lnSpc>
              <a:defRPr/>
            </a:pPr>
            <a:r>
              <a:rPr lang="en-US" altLang="zh-CN" sz="2800" dirty="0">
                <a:solidFill>
                  <a:srgbClr val="000000"/>
                </a:solidFill>
                <a:latin typeface="Times New Roman" panose="02020603050405020304" pitchFamily="18" charset="0"/>
              </a:rPr>
              <a:t>8</a:t>
            </a:r>
          </a:p>
          <a:p>
            <a:pPr>
              <a:lnSpc>
                <a:spcPts val="2520"/>
              </a:lnSpc>
              <a:defRPr/>
            </a:pPr>
            <a:r>
              <a:rPr lang="en-US" altLang="zh-CN" sz="2800" dirty="0">
                <a:solidFill>
                  <a:srgbClr val="000000"/>
                </a:solidFill>
                <a:latin typeface="Times New Roman" panose="02020603050405020304" pitchFamily="18" charset="0"/>
              </a:rPr>
              <a:t>2</a:t>
            </a:r>
          </a:p>
          <a:p>
            <a:pPr>
              <a:lnSpc>
                <a:spcPts val="2520"/>
              </a:lnSpc>
              <a:defRPr/>
            </a:pPr>
            <a:r>
              <a:rPr lang="en-US" altLang="zh-CN" sz="2800" dirty="0">
                <a:solidFill>
                  <a:srgbClr val="000000"/>
                </a:solidFill>
                <a:latin typeface="Times New Roman" panose="02020603050405020304" pitchFamily="18" charset="0"/>
              </a:rPr>
              <a:t>4</a:t>
            </a:r>
            <a:endParaRPr lang="zh-CN" altLang="en-US" sz="2800" dirty="0">
              <a:solidFill>
                <a:srgbClr val="000000"/>
              </a:solidFill>
              <a:latin typeface="Times New Roman" panose="02020603050405020304" pitchFamily="18" charset="0"/>
            </a:endParaRPr>
          </a:p>
        </p:txBody>
      </p:sp>
      <p:sp>
        <p:nvSpPr>
          <p:cNvPr id="10" name="文本框 9">
            <a:extLst>
              <a:ext uri="{FF2B5EF4-FFF2-40B4-BE49-F238E27FC236}">
                <a16:creationId xmlns:a16="http://schemas.microsoft.com/office/drawing/2014/main" id="{5C3FE2AE-D8EB-4FAA-835E-ABE1825BA6C5}"/>
              </a:ext>
            </a:extLst>
          </p:cNvPr>
          <p:cNvSpPr txBox="1"/>
          <p:nvPr/>
        </p:nvSpPr>
        <p:spPr>
          <a:xfrm>
            <a:off x="784226" y="3597276"/>
            <a:ext cx="987450" cy="1260730"/>
          </a:xfrm>
          <a:prstGeom prst="rect">
            <a:avLst/>
          </a:prstGeom>
          <a:noFill/>
        </p:spPr>
        <p:txBody>
          <a:bodyPr wrap="none" lIns="0" tIns="0" rIns="0" bIns="0">
            <a:spAutoFit/>
          </a:bodyPr>
          <a:lstStyle/>
          <a:p>
            <a:pPr>
              <a:lnSpc>
                <a:spcPts val="2343"/>
              </a:lnSpc>
              <a:defRPr/>
            </a:pPr>
            <a:r>
              <a:rPr lang="en-US" altLang="zh-CN" sz="2800">
                <a:solidFill>
                  <a:srgbClr val="000000"/>
                </a:solidFill>
                <a:latin typeface="Times New Roman" panose="02020603050405020304" pitchFamily="18" charset="0"/>
              </a:rPr>
              <a:t>8</a:t>
            </a:r>
          </a:p>
          <a:p>
            <a:pPr>
              <a:lnSpc>
                <a:spcPts val="2520"/>
              </a:lnSpc>
              <a:defRPr/>
            </a:pPr>
            <a:r>
              <a:rPr lang="en-US" altLang="zh-CN" sz="2800">
                <a:solidFill>
                  <a:srgbClr val="000000"/>
                </a:solidFill>
                <a:latin typeface="Times New Roman" panose="02020603050405020304" pitchFamily="18" charset="0"/>
              </a:rPr>
              <a:t>1 0</a:t>
            </a:r>
          </a:p>
          <a:p>
            <a:pPr>
              <a:lnSpc>
                <a:spcPts val="2520"/>
              </a:lnSpc>
              <a:defRPr/>
            </a:pPr>
            <a:r>
              <a:rPr lang="en-US" altLang="zh-CN" sz="2800">
                <a:solidFill>
                  <a:srgbClr val="000000"/>
                </a:solidFill>
                <a:latin typeface="Times New Roman" panose="02020603050405020304" pitchFamily="18" charset="0"/>
              </a:rPr>
              <a:t>7 4 4</a:t>
            </a:r>
          </a:p>
          <a:p>
            <a:pPr>
              <a:lnSpc>
                <a:spcPts val="2520"/>
              </a:lnSpc>
              <a:defRPr/>
            </a:pPr>
            <a:r>
              <a:rPr lang="en-US" altLang="zh-CN" sz="2800">
                <a:solidFill>
                  <a:srgbClr val="000000"/>
                </a:solidFill>
                <a:latin typeface="Times New Roman" panose="02020603050405020304" pitchFamily="18" charset="0"/>
              </a:rPr>
              <a:t>5 2 6 5</a:t>
            </a:r>
            <a:endParaRPr lang="zh-CN" altLang="en-US" sz="2800">
              <a:solidFill>
                <a:srgbClr val="000000"/>
              </a:solidFill>
              <a:latin typeface="Times New Roman" panose="02020603050405020304" pitchFamily="18" charset="0"/>
            </a:endParaRPr>
          </a:p>
        </p:txBody>
      </p:sp>
      <p:sp>
        <p:nvSpPr>
          <p:cNvPr id="11" name="文本框 10">
            <a:extLst>
              <a:ext uri="{FF2B5EF4-FFF2-40B4-BE49-F238E27FC236}">
                <a16:creationId xmlns:a16="http://schemas.microsoft.com/office/drawing/2014/main" id="{C73DA2F6-CFEE-4F1E-A5DE-971967D9BA33}"/>
              </a:ext>
            </a:extLst>
          </p:cNvPr>
          <p:cNvSpPr txBox="1"/>
          <p:nvPr/>
        </p:nvSpPr>
        <p:spPr>
          <a:xfrm>
            <a:off x="417016" y="1013741"/>
            <a:ext cx="8619480" cy="1792798"/>
          </a:xfrm>
          <a:prstGeom prst="rect">
            <a:avLst/>
          </a:prstGeom>
          <a:noFill/>
        </p:spPr>
        <p:txBody>
          <a:bodyPr wrap="square" lIns="0" tIns="0" rIns="0" bIns="0">
            <a:spAutoFit/>
          </a:bodyPr>
          <a:lstStyle/>
          <a:p>
            <a:pPr>
              <a:lnSpc>
                <a:spcPts val="2879"/>
              </a:lnSpc>
              <a:defRPr/>
            </a:pPr>
            <a:r>
              <a:rPr lang="zh-CN" altLang="en-US" sz="2800" b="1" dirty="0">
                <a:solidFill>
                  <a:schemeClr val="accent5">
                    <a:lumMod val="50000"/>
                  </a:schemeClr>
                </a:solidFill>
                <a:latin typeface="微软雅黑" panose="020B0503020204020204" pitchFamily="34" charset="-122"/>
              </a:rPr>
              <a:t>数字三角路径问题：</a:t>
            </a:r>
          </a:p>
          <a:p>
            <a:pPr>
              <a:lnSpc>
                <a:spcPts val="1000"/>
              </a:lnSpc>
              <a:defRPr/>
            </a:pPr>
            <a:endParaRPr lang="zh-CN" altLang="en-US" sz="1803" b="1" dirty="0">
              <a:solidFill>
                <a:srgbClr val="215968"/>
              </a:solidFill>
              <a:latin typeface="微软雅黑" panose="020B0503020204020204" pitchFamily="34" charset="-122"/>
            </a:endParaRPr>
          </a:p>
          <a:p>
            <a:pPr>
              <a:defRPr/>
            </a:pPr>
            <a:r>
              <a:rPr lang="zh-CN" altLang="en-US" sz="2800" dirty="0">
                <a:solidFill>
                  <a:srgbClr val="000000"/>
                </a:solidFill>
                <a:latin typeface="微软雅黑" panose="020B0503020204020204" pitchFamily="34" charset="-122"/>
              </a:rPr>
              <a:t>给定等腰直角数字三角形，请编一个程序计算从顶至底的某个位置的一条路径，使该路径所经过的数字的总和</a:t>
            </a:r>
            <a:r>
              <a:rPr lang="zh-CN" altLang="en-US" sz="2800" b="1" dirty="0">
                <a:solidFill>
                  <a:srgbClr val="F77A2D"/>
                </a:solidFill>
                <a:latin typeface="微软雅黑" panose="020B0503020204020204" pitchFamily="34" charset="-122"/>
              </a:rPr>
              <a:t>最大</a:t>
            </a:r>
            <a:r>
              <a:rPr lang="zh-CN" altLang="en-US" sz="2800" dirty="0">
                <a:solidFill>
                  <a:srgbClr val="000000"/>
                </a:solidFill>
                <a:latin typeface="微软雅黑" panose="020B0503020204020204" pitchFamily="34" charset="-122"/>
              </a:rPr>
              <a:t>。假设每一步可延直线</a:t>
            </a:r>
            <a:r>
              <a:rPr lang="zh-CN" altLang="en-US" sz="2800" dirty="0">
                <a:solidFill>
                  <a:schemeClr val="accent1"/>
                </a:solidFill>
                <a:latin typeface="微软雅黑" panose="020B0503020204020204" pitchFamily="34" charset="-122"/>
              </a:rPr>
              <a:t>向下或右斜线向下</a:t>
            </a:r>
            <a:r>
              <a:rPr lang="zh-CN" altLang="en-US" sz="2800" dirty="0">
                <a:solidFill>
                  <a:srgbClr val="000000"/>
                </a:solidFill>
                <a:latin typeface="微软雅黑" panose="020B0503020204020204" pitchFamily="34" charset="-122"/>
              </a:rPr>
              <a:t>走。</a:t>
            </a:r>
          </a:p>
        </p:txBody>
      </p:sp>
      <p:sp>
        <p:nvSpPr>
          <p:cNvPr id="12" name="文本框 11">
            <a:extLst>
              <a:ext uri="{FF2B5EF4-FFF2-40B4-BE49-F238E27FC236}">
                <a16:creationId xmlns:a16="http://schemas.microsoft.com/office/drawing/2014/main" id="{EA4835B7-7574-4BC4-A858-D3A7BFB4DB24}"/>
              </a:ext>
            </a:extLst>
          </p:cNvPr>
          <p:cNvSpPr txBox="1"/>
          <p:nvPr/>
        </p:nvSpPr>
        <p:spPr>
          <a:xfrm>
            <a:off x="2339752" y="3074271"/>
            <a:ext cx="6513001" cy="2862322"/>
          </a:xfrm>
          <a:prstGeom prst="rect">
            <a:avLst/>
          </a:prstGeom>
          <a:noFill/>
        </p:spPr>
        <p:txBody>
          <a:bodyPr wrap="none" lIns="0" tIns="0" rIns="0" bIns="0">
            <a:spAutoFit/>
          </a:bodyPr>
          <a:lstStyle/>
          <a:p>
            <a:pPr algn="just">
              <a:tabLst>
                <a:tab pos="25399" algn="l"/>
                <a:tab pos="50799" algn="l"/>
              </a:tabLst>
              <a:defRPr/>
            </a:pPr>
            <a:r>
              <a:rPr lang="en-US" altLang="zh-CN" sz="2400" dirty="0">
                <a:solidFill>
                  <a:srgbClr val="000000"/>
                </a:solidFill>
                <a:latin typeface="Wingdings" panose="05000000000000000000" pitchFamily="2" charset="2"/>
              </a:rPr>
              <a:t> </a:t>
            </a:r>
            <a:r>
              <a:rPr lang="en-US" altLang="zh-CN" sz="2400" dirty="0">
                <a:solidFill>
                  <a:srgbClr val="000000"/>
                </a:solidFill>
                <a:latin typeface="微软雅黑" panose="020B0503020204020204" pitchFamily="34" charset="-122"/>
              </a:rPr>
              <a:t>a[</a:t>
            </a:r>
            <a:r>
              <a:rPr lang="en-US" altLang="zh-CN" sz="2400" dirty="0" err="1">
                <a:solidFill>
                  <a:srgbClr val="000000"/>
                </a:solidFill>
                <a:latin typeface="微软雅黑" panose="020B0503020204020204" pitchFamily="34" charset="-122"/>
              </a:rPr>
              <a:t>i</a:t>
            </a:r>
            <a:r>
              <a:rPr lang="en-US" altLang="zh-CN" sz="2400" dirty="0">
                <a:solidFill>
                  <a:srgbClr val="000000"/>
                </a:solidFill>
                <a:latin typeface="微软雅黑" panose="020B0503020204020204" pitchFamily="34" charset="-122"/>
              </a:rPr>
              <a:t>][j]</a:t>
            </a:r>
            <a:r>
              <a:rPr lang="zh-CN" altLang="en-US" sz="2400" dirty="0">
                <a:solidFill>
                  <a:srgbClr val="000000"/>
                </a:solidFill>
                <a:latin typeface="微软雅黑" panose="020B0503020204020204" pitchFamily="34" charset="-122"/>
              </a:rPr>
              <a:t>为第</a:t>
            </a:r>
            <a:r>
              <a:rPr lang="en-US" altLang="zh-CN" sz="2400" dirty="0" err="1">
                <a:solidFill>
                  <a:srgbClr val="000000"/>
                </a:solidFill>
                <a:latin typeface="微软雅黑" panose="020B0503020204020204" pitchFamily="34" charset="-122"/>
              </a:rPr>
              <a:t>i</a:t>
            </a:r>
            <a:r>
              <a:rPr lang="zh-CN" altLang="en-US" sz="2400" dirty="0">
                <a:solidFill>
                  <a:srgbClr val="000000"/>
                </a:solidFill>
                <a:latin typeface="微软雅黑" panose="020B0503020204020204" pitchFamily="34" charset="-122"/>
              </a:rPr>
              <a:t>行第</a:t>
            </a:r>
            <a:r>
              <a:rPr lang="en-US" altLang="zh-CN" sz="2400" dirty="0">
                <a:solidFill>
                  <a:srgbClr val="000000"/>
                </a:solidFill>
                <a:latin typeface="微软雅黑" panose="020B0503020204020204" pitchFamily="34" charset="-122"/>
              </a:rPr>
              <a:t>j</a:t>
            </a:r>
            <a:r>
              <a:rPr lang="zh-CN" altLang="en-US" sz="2400" dirty="0">
                <a:solidFill>
                  <a:srgbClr val="000000"/>
                </a:solidFill>
                <a:latin typeface="微软雅黑" panose="020B0503020204020204" pitchFamily="34" charset="-122"/>
              </a:rPr>
              <a:t>列的数字</a:t>
            </a:r>
          </a:p>
          <a:p>
            <a:pPr algn="just">
              <a:tabLst>
                <a:tab pos="25399" algn="l"/>
                <a:tab pos="50799" algn="l"/>
              </a:tabLst>
              <a:defRPr/>
            </a:pPr>
            <a:r>
              <a:rPr lang="zh-CN" altLang="en-US" sz="2400" dirty="0">
                <a:solidFill>
                  <a:srgbClr val="000000"/>
                </a:solidFill>
                <a:latin typeface="Wingdings" panose="05000000000000000000" pitchFamily="2" charset="2"/>
              </a:rPr>
              <a:t> </a:t>
            </a:r>
            <a:r>
              <a:rPr lang="en-US" altLang="zh-CN" sz="2400" dirty="0">
                <a:solidFill>
                  <a:srgbClr val="000000"/>
                </a:solidFill>
                <a:latin typeface="微软雅黑" panose="020B0503020204020204" pitchFamily="34" charset="-122"/>
              </a:rPr>
              <a:t>opt[</a:t>
            </a:r>
            <a:r>
              <a:rPr lang="en-US" altLang="zh-CN" sz="2400" dirty="0" err="1">
                <a:solidFill>
                  <a:srgbClr val="000000"/>
                </a:solidFill>
                <a:latin typeface="微软雅黑" panose="020B0503020204020204" pitchFamily="34" charset="-122"/>
              </a:rPr>
              <a:t>i</a:t>
            </a:r>
            <a:r>
              <a:rPr lang="en-US" altLang="zh-CN" sz="2400" dirty="0">
                <a:solidFill>
                  <a:srgbClr val="000000"/>
                </a:solidFill>
                <a:latin typeface="微软雅黑" panose="020B0503020204020204" pitchFamily="34" charset="-122"/>
              </a:rPr>
              <a:t>][ j]</a:t>
            </a:r>
            <a:r>
              <a:rPr lang="zh-CN" altLang="en-US" sz="2400" dirty="0">
                <a:solidFill>
                  <a:srgbClr val="000000"/>
                </a:solidFill>
                <a:latin typeface="微软雅黑" panose="020B0503020204020204" pitchFamily="34" charset="-122"/>
              </a:rPr>
              <a:t>记录从顶部到第</a:t>
            </a:r>
            <a:r>
              <a:rPr lang="en-US" altLang="zh-CN" sz="2400" dirty="0" err="1">
                <a:solidFill>
                  <a:srgbClr val="000000"/>
                </a:solidFill>
                <a:latin typeface="微软雅黑" panose="020B0503020204020204" pitchFamily="34" charset="-122"/>
              </a:rPr>
              <a:t>i</a:t>
            </a:r>
            <a:r>
              <a:rPr lang="zh-CN" altLang="en-US" sz="2400" dirty="0">
                <a:solidFill>
                  <a:srgbClr val="000000"/>
                </a:solidFill>
                <a:latin typeface="微软雅黑" panose="020B0503020204020204" pitchFamily="34" charset="-122"/>
              </a:rPr>
              <a:t>行第</a:t>
            </a:r>
            <a:r>
              <a:rPr lang="en-US" altLang="zh-CN" sz="2400" dirty="0">
                <a:solidFill>
                  <a:srgbClr val="000000"/>
                </a:solidFill>
                <a:latin typeface="微软雅黑" panose="020B0503020204020204" pitchFamily="34" charset="-122"/>
              </a:rPr>
              <a:t>j</a:t>
            </a:r>
            <a:r>
              <a:rPr lang="zh-CN" altLang="en-US" sz="2400" dirty="0">
                <a:solidFill>
                  <a:srgbClr val="000000"/>
                </a:solidFill>
                <a:latin typeface="微软雅黑" panose="020B0503020204020204" pitchFamily="34" charset="-122"/>
              </a:rPr>
              <a:t>列的</a:t>
            </a:r>
            <a:r>
              <a:rPr lang="zh-CN" altLang="en-US" sz="2400" b="1" dirty="0">
                <a:solidFill>
                  <a:srgbClr val="F77A2D"/>
                </a:solidFill>
                <a:latin typeface="微软雅黑" panose="020B0503020204020204" pitchFamily="34" charset="-122"/>
              </a:rPr>
              <a:t>最大总和</a:t>
            </a:r>
          </a:p>
          <a:p>
            <a:pPr algn="just">
              <a:tabLst>
                <a:tab pos="25399" algn="l"/>
                <a:tab pos="50799" algn="l"/>
              </a:tabLst>
              <a:defRPr/>
            </a:pPr>
            <a:r>
              <a:rPr lang="en-US" altLang="zh-CN" dirty="0">
                <a:solidFill>
                  <a:srgbClr val="000000"/>
                </a:solidFill>
                <a:latin typeface="Times New Roman" panose="02020603050405020304" pitchFamily="18" charset="0"/>
              </a:rPr>
              <a:t>1)  j = 1</a:t>
            </a:r>
          </a:p>
          <a:p>
            <a:pPr algn="just">
              <a:tabLst>
                <a:tab pos="25399" algn="l"/>
                <a:tab pos="50799" algn="l"/>
              </a:tabLst>
              <a:defRPr/>
            </a:pPr>
            <a:r>
              <a:rPr lang="en-US" altLang="zh-CN" sz="2400" dirty="0">
                <a:solidFill>
                  <a:srgbClr val="000000"/>
                </a:solidFill>
                <a:latin typeface="Times New Roman" panose="02020603050405020304" pitchFamily="18" charset="0"/>
              </a:rPr>
              <a:t>opt[</a:t>
            </a:r>
            <a:r>
              <a:rPr lang="en-US" altLang="zh-CN" sz="2400" dirty="0" err="1">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][j] = a[</a:t>
            </a:r>
            <a:r>
              <a:rPr lang="en-US" altLang="zh-CN" sz="2400" dirty="0" err="1">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][j] + opt[i-1][j]</a:t>
            </a:r>
          </a:p>
          <a:p>
            <a:pPr algn="just">
              <a:tabLst>
                <a:tab pos="25399" algn="l"/>
                <a:tab pos="50799" algn="l"/>
              </a:tabLst>
              <a:defRPr/>
            </a:pPr>
            <a:r>
              <a:rPr lang="en-US" altLang="zh-CN" sz="2400" dirty="0">
                <a:solidFill>
                  <a:srgbClr val="000000"/>
                </a:solidFill>
                <a:latin typeface="Times New Roman" panose="02020603050405020304" pitchFamily="18" charset="0"/>
              </a:rPr>
              <a:t>	</a:t>
            </a:r>
            <a:r>
              <a:rPr lang="en-US" altLang="zh-CN" dirty="0">
                <a:solidFill>
                  <a:srgbClr val="000000"/>
                </a:solidFill>
                <a:latin typeface="Times New Roman" panose="02020603050405020304" pitchFamily="18" charset="0"/>
              </a:rPr>
              <a:t>2)  j &gt; 1</a:t>
            </a:r>
          </a:p>
          <a:p>
            <a:pPr algn="just">
              <a:tabLst>
                <a:tab pos="25399" algn="l"/>
                <a:tab pos="50799" algn="l"/>
              </a:tabLst>
              <a:defRPr/>
            </a:pPr>
            <a:r>
              <a:rPr lang="en-US" altLang="zh-CN" sz="2400" dirty="0">
                <a:solidFill>
                  <a:srgbClr val="000000"/>
                </a:solidFill>
                <a:latin typeface="Times New Roman" panose="02020603050405020304" pitchFamily="18" charset="0"/>
              </a:rPr>
              <a:t>opt[</a:t>
            </a:r>
            <a:r>
              <a:rPr lang="en-US" altLang="zh-CN" sz="2400" dirty="0" err="1">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][j] = a[</a:t>
            </a:r>
            <a:r>
              <a:rPr lang="en-US" altLang="zh-CN" sz="2400" dirty="0" err="1">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][j] + max(opt[i-1][j], opt[i-1][j-1])</a:t>
            </a:r>
          </a:p>
          <a:p>
            <a:pPr algn="just">
              <a:tabLst>
                <a:tab pos="25399" algn="l"/>
                <a:tab pos="50799" algn="l"/>
              </a:tabLst>
              <a:defRPr/>
            </a:pPr>
            <a:endParaRPr lang="en-US" altLang="zh-CN" sz="2400" dirty="0">
              <a:solidFill>
                <a:srgbClr val="000000"/>
              </a:solidFill>
              <a:latin typeface="Times New Roman" panose="02020603050405020304" pitchFamily="18" charset="0"/>
            </a:endParaRPr>
          </a:p>
          <a:p>
            <a:pPr algn="just">
              <a:tabLst>
                <a:tab pos="25399" algn="l"/>
                <a:tab pos="50799" algn="l"/>
              </a:tabLst>
              <a:defRPr/>
            </a:pP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微软雅黑" panose="020B0503020204020204" pitchFamily="34" charset="-122"/>
              </a:rPr>
              <a:t>结果：</a:t>
            </a:r>
            <a:r>
              <a:rPr lang="en-US" altLang="zh-CN" sz="2400" dirty="0">
                <a:solidFill>
                  <a:srgbClr val="000000"/>
                </a:solidFill>
                <a:latin typeface="Times New Roman" panose="02020603050405020304" pitchFamily="18" charset="0"/>
              </a:rPr>
              <a:t>max{opt[N][</a:t>
            </a:r>
            <a:r>
              <a:rPr lang="en-US" altLang="zh-CN" sz="2400" dirty="0" err="1">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 1 &lt;= </a:t>
            </a:r>
            <a:r>
              <a:rPr lang="en-US" altLang="zh-CN" sz="2400" dirty="0" err="1">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 &lt;= N}</a:t>
            </a:r>
            <a:endParaRPr lang="zh-CN" altLang="en-US" sz="2400" dirty="0">
              <a:solidFill>
                <a:srgbClr val="000000"/>
              </a:solidFill>
              <a:latin typeface="Times New Roman" panose="02020603050405020304" pitchFamily="18" charset="0"/>
            </a:endParaRPr>
          </a:p>
        </p:txBody>
      </p:sp>
      <p:sp>
        <p:nvSpPr>
          <p:cNvPr id="13" name="文本框 12">
            <a:extLst>
              <a:ext uri="{FF2B5EF4-FFF2-40B4-BE49-F238E27FC236}">
                <a16:creationId xmlns:a16="http://schemas.microsoft.com/office/drawing/2014/main" id="{2D8CCCB3-BFDE-429D-9F5F-38DF3AB00420}"/>
              </a:ext>
            </a:extLst>
          </p:cNvPr>
          <p:cNvSpPr txBox="1"/>
          <p:nvPr/>
        </p:nvSpPr>
        <p:spPr>
          <a:xfrm>
            <a:off x="487363" y="332656"/>
            <a:ext cx="4584526" cy="584775"/>
          </a:xfrm>
          <a:prstGeom prst="rect">
            <a:avLst/>
          </a:prstGeom>
          <a:noFill/>
        </p:spPr>
        <p:txBody>
          <a:bodyPr wrap="square">
            <a:spAutoFit/>
          </a:bodyPr>
          <a:lstStyle/>
          <a:p>
            <a:r>
              <a:rPr lang="zh-CN" altLang="en-US" sz="3200" b="1" dirty="0">
                <a:solidFill>
                  <a:schemeClr val="accent5">
                    <a:lumMod val="50000"/>
                  </a:schemeClr>
                </a:solidFill>
                <a:latin typeface="微软雅黑" panose="020B0503020204020204" pitchFamily="34" charset="-122"/>
              </a:rPr>
              <a:t>引子</a:t>
            </a:r>
            <a:endParaRPr lang="zh-CN" altLang="en-US" sz="3200"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9A15657E-FB8A-40B4-85C8-F9ECC0C7E62A}"/>
              </a:ext>
            </a:extLst>
          </p:cNvPr>
          <p:cNvPicPr>
            <a:picLocks noChangeAspect="1"/>
          </p:cNvPicPr>
          <p:nvPr/>
        </p:nvPicPr>
        <p:blipFill>
          <a:blip r:embed="rId3"/>
          <a:stretch>
            <a:fillRect/>
          </a:stretch>
        </p:blipFill>
        <p:spPr>
          <a:xfrm>
            <a:off x="193304" y="1376772"/>
            <a:ext cx="8757392" cy="4104456"/>
          </a:xfrm>
          <a:prstGeom prst="rect">
            <a:avLst/>
          </a:prstGeom>
        </p:spPr>
      </p:pic>
      <p:pic>
        <p:nvPicPr>
          <p:cNvPr id="5" name="图片 4">
            <a:extLst>
              <a:ext uri="{FF2B5EF4-FFF2-40B4-BE49-F238E27FC236}">
                <a16:creationId xmlns:a16="http://schemas.microsoft.com/office/drawing/2014/main" id="{D5A5C20B-1ADC-4251-A9DD-6B7B1B187F3C}"/>
              </a:ext>
            </a:extLst>
          </p:cNvPr>
          <p:cNvPicPr>
            <a:picLocks noChangeAspect="1"/>
          </p:cNvPicPr>
          <p:nvPr/>
        </p:nvPicPr>
        <p:blipFill>
          <a:blip r:embed="rId4"/>
          <a:stretch>
            <a:fillRect/>
          </a:stretch>
        </p:blipFill>
        <p:spPr>
          <a:xfrm>
            <a:off x="5436096" y="2132856"/>
            <a:ext cx="809625" cy="1933575"/>
          </a:xfrm>
          <a:prstGeom prst="rect">
            <a:avLst/>
          </a:prstGeom>
        </p:spPr>
      </p:pic>
    </p:spTree>
    <p:extLst>
      <p:ext uri="{BB962C8B-B14F-4D97-AF65-F5344CB8AC3E}">
        <p14:creationId xmlns:p14="http://schemas.microsoft.com/office/powerpoint/2010/main" val="5040229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9" name="图片 8">
            <a:extLst>
              <a:ext uri="{FF2B5EF4-FFF2-40B4-BE49-F238E27FC236}">
                <a16:creationId xmlns:a16="http://schemas.microsoft.com/office/drawing/2014/main" id="{45FFFF6C-76E0-445B-93A5-A36522515E0E}"/>
              </a:ext>
            </a:extLst>
          </p:cNvPr>
          <p:cNvPicPr>
            <a:picLocks noChangeAspect="1"/>
          </p:cNvPicPr>
          <p:nvPr/>
        </p:nvPicPr>
        <p:blipFill>
          <a:blip r:embed="rId3"/>
          <a:stretch>
            <a:fillRect/>
          </a:stretch>
        </p:blipFill>
        <p:spPr>
          <a:xfrm>
            <a:off x="467544" y="1700808"/>
            <a:ext cx="7956550" cy="3945600"/>
          </a:xfrm>
          <a:prstGeom prst="rect">
            <a:avLst/>
          </a:prstGeom>
        </p:spPr>
      </p:pic>
    </p:spTree>
    <p:extLst>
      <p:ext uri="{BB962C8B-B14F-4D97-AF65-F5344CB8AC3E}">
        <p14:creationId xmlns:p14="http://schemas.microsoft.com/office/powerpoint/2010/main" val="41359659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A843BC60-48D2-4542-8686-009D04A7BBD7}"/>
              </a:ext>
            </a:extLst>
          </p:cNvPr>
          <p:cNvPicPr>
            <a:picLocks noChangeAspect="1"/>
          </p:cNvPicPr>
          <p:nvPr/>
        </p:nvPicPr>
        <p:blipFill>
          <a:blip r:embed="rId3"/>
          <a:stretch>
            <a:fillRect/>
          </a:stretch>
        </p:blipFill>
        <p:spPr>
          <a:xfrm>
            <a:off x="395536" y="1772816"/>
            <a:ext cx="8152480" cy="3771005"/>
          </a:xfrm>
          <a:prstGeom prst="rect">
            <a:avLst/>
          </a:prstGeom>
        </p:spPr>
      </p:pic>
    </p:spTree>
    <p:extLst>
      <p:ext uri="{BB962C8B-B14F-4D97-AF65-F5344CB8AC3E}">
        <p14:creationId xmlns:p14="http://schemas.microsoft.com/office/powerpoint/2010/main" val="5972059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09C2C1BE-FEA6-469A-BB06-DC06FEF39106}"/>
              </a:ext>
            </a:extLst>
          </p:cNvPr>
          <p:cNvPicPr>
            <a:picLocks noChangeAspect="1"/>
          </p:cNvPicPr>
          <p:nvPr/>
        </p:nvPicPr>
        <p:blipFill>
          <a:blip r:embed="rId3"/>
          <a:stretch>
            <a:fillRect/>
          </a:stretch>
        </p:blipFill>
        <p:spPr>
          <a:xfrm>
            <a:off x="280987" y="2147887"/>
            <a:ext cx="8582025" cy="2562225"/>
          </a:xfrm>
          <a:prstGeom prst="rect">
            <a:avLst/>
          </a:prstGeom>
        </p:spPr>
      </p:pic>
      <p:sp>
        <p:nvSpPr>
          <p:cNvPr id="5" name="文本框 4">
            <a:extLst>
              <a:ext uri="{FF2B5EF4-FFF2-40B4-BE49-F238E27FC236}">
                <a16:creationId xmlns:a16="http://schemas.microsoft.com/office/drawing/2014/main" id="{0B6C76E0-5825-4DEA-8E79-75821FDA72DC}"/>
              </a:ext>
            </a:extLst>
          </p:cNvPr>
          <p:cNvSpPr txBox="1"/>
          <p:nvPr/>
        </p:nvSpPr>
        <p:spPr>
          <a:xfrm>
            <a:off x="7786010" y="2492896"/>
            <a:ext cx="242374" cy="400110"/>
          </a:xfrm>
          <a:prstGeom prst="rect">
            <a:avLst/>
          </a:prstGeom>
          <a:noFill/>
        </p:spPr>
        <p:txBody>
          <a:bodyPr wrap="none" rtlCol="0">
            <a:spAutoFit/>
          </a:bodyPr>
          <a:lstStyle/>
          <a:p>
            <a:r>
              <a:rPr lang="en-US" altLang="zh-CN" sz="2000" dirty="0"/>
              <a:t>j</a:t>
            </a:r>
            <a:endParaRPr lang="zh-CN" altLang="en-US" sz="2000" dirty="0"/>
          </a:p>
        </p:txBody>
      </p:sp>
    </p:spTree>
    <p:extLst>
      <p:ext uri="{BB962C8B-B14F-4D97-AF65-F5344CB8AC3E}">
        <p14:creationId xmlns:p14="http://schemas.microsoft.com/office/powerpoint/2010/main" val="20274033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86E6F9A6-81AE-4E43-829A-60EABA57912B}"/>
              </a:ext>
            </a:extLst>
          </p:cNvPr>
          <p:cNvPicPr>
            <a:picLocks noChangeAspect="1"/>
          </p:cNvPicPr>
          <p:nvPr/>
        </p:nvPicPr>
        <p:blipFill>
          <a:blip r:embed="rId3"/>
          <a:stretch>
            <a:fillRect/>
          </a:stretch>
        </p:blipFill>
        <p:spPr>
          <a:xfrm>
            <a:off x="1123950" y="919162"/>
            <a:ext cx="6896100" cy="5019675"/>
          </a:xfrm>
          <a:prstGeom prst="rect">
            <a:avLst/>
          </a:prstGeom>
        </p:spPr>
      </p:pic>
    </p:spTree>
    <p:extLst>
      <p:ext uri="{BB962C8B-B14F-4D97-AF65-F5344CB8AC3E}">
        <p14:creationId xmlns:p14="http://schemas.microsoft.com/office/powerpoint/2010/main" val="269895559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D60E6107-AA45-44FC-837C-2CB342AA9A29}"/>
              </a:ext>
            </a:extLst>
          </p:cNvPr>
          <p:cNvPicPr>
            <a:picLocks noChangeAspect="1"/>
          </p:cNvPicPr>
          <p:nvPr/>
        </p:nvPicPr>
        <p:blipFill>
          <a:blip r:embed="rId3"/>
          <a:stretch>
            <a:fillRect/>
          </a:stretch>
        </p:blipFill>
        <p:spPr>
          <a:xfrm>
            <a:off x="356314" y="1541253"/>
            <a:ext cx="8431371" cy="3775493"/>
          </a:xfrm>
          <a:prstGeom prst="rect">
            <a:avLst/>
          </a:prstGeom>
        </p:spPr>
      </p:pic>
    </p:spTree>
    <p:extLst>
      <p:ext uri="{BB962C8B-B14F-4D97-AF65-F5344CB8AC3E}">
        <p14:creationId xmlns:p14="http://schemas.microsoft.com/office/powerpoint/2010/main" val="31168942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7D67251D-763B-4404-82C7-617EBE909453}"/>
              </a:ext>
            </a:extLst>
          </p:cNvPr>
          <p:cNvPicPr>
            <a:picLocks noChangeAspect="1"/>
          </p:cNvPicPr>
          <p:nvPr/>
        </p:nvPicPr>
        <p:blipFill>
          <a:blip r:embed="rId3"/>
          <a:stretch>
            <a:fillRect/>
          </a:stretch>
        </p:blipFill>
        <p:spPr>
          <a:xfrm>
            <a:off x="615777" y="1844824"/>
            <a:ext cx="8029575" cy="3981450"/>
          </a:xfrm>
          <a:prstGeom prst="rect">
            <a:avLst/>
          </a:prstGeom>
        </p:spPr>
      </p:pic>
      <p:pic>
        <p:nvPicPr>
          <p:cNvPr id="5" name="图片 4">
            <a:extLst>
              <a:ext uri="{FF2B5EF4-FFF2-40B4-BE49-F238E27FC236}">
                <a16:creationId xmlns:a16="http://schemas.microsoft.com/office/drawing/2014/main" id="{960C9106-F373-4DE8-8B2A-DD48E8E5852B}"/>
              </a:ext>
            </a:extLst>
          </p:cNvPr>
          <p:cNvPicPr>
            <a:picLocks noChangeAspect="1"/>
          </p:cNvPicPr>
          <p:nvPr/>
        </p:nvPicPr>
        <p:blipFill>
          <a:blip r:embed="rId4"/>
          <a:stretch>
            <a:fillRect/>
          </a:stretch>
        </p:blipFill>
        <p:spPr>
          <a:xfrm>
            <a:off x="586393" y="1857375"/>
            <a:ext cx="8058959" cy="3999757"/>
          </a:xfrm>
          <a:prstGeom prst="rect">
            <a:avLst/>
          </a:prstGeom>
        </p:spPr>
      </p:pic>
    </p:spTree>
    <p:extLst>
      <p:ext uri="{BB962C8B-B14F-4D97-AF65-F5344CB8AC3E}">
        <p14:creationId xmlns:p14="http://schemas.microsoft.com/office/powerpoint/2010/main" val="290597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A2BF2B42-A624-4072-917B-021D6895D895}"/>
              </a:ext>
            </a:extLst>
          </p:cNvPr>
          <p:cNvPicPr>
            <a:picLocks noChangeAspect="1"/>
          </p:cNvPicPr>
          <p:nvPr/>
        </p:nvPicPr>
        <p:blipFill>
          <a:blip r:embed="rId3"/>
          <a:stretch>
            <a:fillRect/>
          </a:stretch>
        </p:blipFill>
        <p:spPr>
          <a:xfrm>
            <a:off x="0" y="1328118"/>
            <a:ext cx="9144000" cy="4201763"/>
          </a:xfrm>
          <a:prstGeom prst="rect">
            <a:avLst/>
          </a:prstGeom>
        </p:spPr>
      </p:pic>
    </p:spTree>
    <p:extLst>
      <p:ext uri="{BB962C8B-B14F-4D97-AF65-F5344CB8AC3E}">
        <p14:creationId xmlns:p14="http://schemas.microsoft.com/office/powerpoint/2010/main" val="22945630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流水作业调度</a:t>
            </a:r>
            <a:endParaRPr lang="ja-JP" altLang="en-US" sz="3800">
              <a:effectLst>
                <a:outerShdw blurRad="38100" dist="38100" dir="2700000" algn="tl">
                  <a:srgbClr val="C0C0C0"/>
                </a:outerShdw>
              </a:effectLst>
              <a:ea typeface="黑体" pitchFamily="2" charset="-122"/>
            </a:endParaRPr>
          </a:p>
        </p:txBody>
      </p:sp>
      <p:pic>
        <p:nvPicPr>
          <p:cNvPr id="3" name="图片 2">
            <a:extLst>
              <a:ext uri="{FF2B5EF4-FFF2-40B4-BE49-F238E27FC236}">
                <a16:creationId xmlns:a16="http://schemas.microsoft.com/office/drawing/2014/main" id="{98798372-7633-498C-BC8D-3EABDF9C79AD}"/>
              </a:ext>
            </a:extLst>
          </p:cNvPr>
          <p:cNvPicPr>
            <a:picLocks noChangeAspect="1"/>
          </p:cNvPicPr>
          <p:nvPr/>
        </p:nvPicPr>
        <p:blipFill>
          <a:blip r:embed="rId3"/>
          <a:stretch>
            <a:fillRect/>
          </a:stretch>
        </p:blipFill>
        <p:spPr>
          <a:xfrm>
            <a:off x="1128712" y="990600"/>
            <a:ext cx="6886575" cy="4876800"/>
          </a:xfrm>
          <a:prstGeom prst="rect">
            <a:avLst/>
          </a:prstGeom>
        </p:spPr>
      </p:pic>
    </p:spTree>
    <p:extLst>
      <p:ext uri="{BB962C8B-B14F-4D97-AF65-F5344CB8AC3E}">
        <p14:creationId xmlns:p14="http://schemas.microsoft.com/office/powerpoint/2010/main" val="22591951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9832B-74FA-512F-84F9-2535846D7278}"/>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F3A91D9E-9D31-DFDB-C203-769AD9AACA3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219</a:t>
            </a:fld>
            <a:endParaRPr kumimoji="0" lang="en-US" altLang="zh-CN" sz="1400"/>
          </a:p>
        </p:txBody>
      </p:sp>
      <p:sp>
        <p:nvSpPr>
          <p:cNvPr id="107523" name="Rectangle 2">
            <a:extLst>
              <a:ext uri="{FF2B5EF4-FFF2-40B4-BE49-F238E27FC236}">
                <a16:creationId xmlns:a16="http://schemas.microsoft.com/office/drawing/2014/main" id="{644B0037-450B-5FBC-A5D1-AAD264E5CB55}"/>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3" name="文本框 2">
            <a:extLst>
              <a:ext uri="{FF2B5EF4-FFF2-40B4-BE49-F238E27FC236}">
                <a16:creationId xmlns:a16="http://schemas.microsoft.com/office/drawing/2014/main" id="{A6E46A80-12C1-4A0B-181F-609BDCCBD584}"/>
              </a:ext>
            </a:extLst>
          </p:cNvPr>
          <p:cNvSpPr txBox="1"/>
          <p:nvPr/>
        </p:nvSpPr>
        <p:spPr>
          <a:xfrm>
            <a:off x="395536" y="1268760"/>
            <a:ext cx="8539348" cy="1695336"/>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最短路径问题</a:t>
            </a:r>
            <a:r>
              <a:rPr lang="zh-CN" altLang="en-US" sz="2400" b="0" i="0" dirty="0">
                <a:solidFill>
                  <a:srgbClr val="1C1F23"/>
                </a:solidFill>
                <a:effectLst/>
                <a:latin typeface="Inter"/>
              </a:rPr>
              <a:t>：给定一个有向图 </a:t>
            </a:r>
            <a:r>
              <a:rPr lang="en-US" altLang="zh-CN" sz="2400" b="0" i="0" dirty="0">
                <a:solidFill>
                  <a:srgbClr val="1C1F23"/>
                </a:solidFill>
                <a:effectLst/>
                <a:latin typeface="Inter"/>
              </a:rPr>
              <a:t>G=(V, E)</a:t>
            </a:r>
            <a:r>
              <a:rPr lang="zh-CN" altLang="en-US" sz="2400" b="0" i="0" dirty="0">
                <a:solidFill>
                  <a:srgbClr val="1C1F23"/>
                </a:solidFill>
                <a:effectLst/>
                <a:latin typeface="Inter"/>
              </a:rPr>
              <a:t>，其边具有任意长度</a:t>
            </a:r>
            <a:r>
              <a:rPr lang="zh-CN" altLang="en-US" sz="2400" b="0" i="1"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err="1">
                <a:solidFill>
                  <a:srgbClr val="1C1F23"/>
                </a:solidFill>
                <a:effectLst/>
                <a:latin typeface="Times New Roman" panose="02020603050405020304" pitchFamily="18" charset="0"/>
                <a:cs typeface="Times New Roman" panose="02020603050405020304" pitchFamily="18" charset="0"/>
              </a:rPr>
              <a:t>c</a:t>
            </a:r>
            <a:r>
              <a:rPr lang="en-US" altLang="zh-CN" sz="3200" b="0" i="1" baseline="-25000" dirty="0" err="1">
                <a:solidFill>
                  <a:srgbClr val="1C1F23"/>
                </a:solidFill>
                <a:effectLst/>
                <a:latin typeface="Times New Roman" panose="02020603050405020304" pitchFamily="18" charset="0"/>
                <a:cs typeface="Times New Roman" panose="02020603050405020304" pitchFamily="18" charset="0"/>
              </a:rPr>
              <a:t>vw</a:t>
            </a:r>
            <a:r>
              <a:rPr lang="zh-CN" altLang="en-US" sz="2400" b="0" i="0" dirty="0">
                <a:solidFill>
                  <a:srgbClr val="1C1F23"/>
                </a:solidFill>
                <a:effectLst/>
                <a:latin typeface="Inter"/>
              </a:rPr>
              <a:t>，求从源节点 </a:t>
            </a:r>
            <a:r>
              <a:rPr lang="en-US" altLang="zh-CN" sz="2400" b="0" i="0" dirty="0">
                <a:solidFill>
                  <a:srgbClr val="1C1F23"/>
                </a:solidFill>
                <a:effectLst/>
                <a:latin typeface="Inter"/>
              </a:rPr>
              <a:t>s </a:t>
            </a:r>
            <a:r>
              <a:rPr lang="zh-CN" altLang="en-US" sz="2400" b="0" i="0" dirty="0">
                <a:solidFill>
                  <a:srgbClr val="1C1F23"/>
                </a:solidFill>
                <a:effectLst/>
                <a:latin typeface="Inter"/>
              </a:rPr>
              <a:t>到目的节点 </a:t>
            </a:r>
            <a:r>
              <a:rPr lang="en-US" altLang="zh-CN" sz="2400" b="0" i="0" dirty="0">
                <a:solidFill>
                  <a:srgbClr val="1C1F23"/>
                </a:solidFill>
                <a:effectLst/>
                <a:latin typeface="Inter"/>
              </a:rPr>
              <a:t>t </a:t>
            </a:r>
            <a:r>
              <a:rPr lang="zh-CN" altLang="en-US" sz="2400" b="0" i="0" dirty="0">
                <a:solidFill>
                  <a:srgbClr val="1C1F23"/>
                </a:solidFill>
                <a:effectLst/>
                <a:latin typeface="Inter"/>
              </a:rPr>
              <a:t>的最短路径。 （假定从每个节点到 </a:t>
            </a:r>
            <a:r>
              <a:rPr lang="en-US" altLang="zh-CN" sz="2400" b="0" i="0" dirty="0">
                <a:solidFill>
                  <a:srgbClr val="1C1F23"/>
                </a:solidFill>
                <a:effectLst/>
                <a:latin typeface="Inter"/>
              </a:rPr>
              <a:t>t </a:t>
            </a:r>
            <a:r>
              <a:rPr lang="zh-CN" altLang="en-US" sz="2400" b="0" i="0" dirty="0">
                <a:solidFill>
                  <a:srgbClr val="1C1F23"/>
                </a:solidFill>
                <a:effectLst/>
                <a:latin typeface="Inter"/>
              </a:rPr>
              <a:t>都存在一条路径 ） </a:t>
            </a:r>
            <a:endParaRPr lang="zh-CN" altLang="en-US" sz="2400" dirty="0"/>
          </a:p>
        </p:txBody>
      </p:sp>
      <p:pic>
        <p:nvPicPr>
          <p:cNvPr id="5" name="图片 4">
            <a:extLst>
              <a:ext uri="{FF2B5EF4-FFF2-40B4-BE49-F238E27FC236}">
                <a16:creationId xmlns:a16="http://schemas.microsoft.com/office/drawing/2014/main" id="{728FFF64-0434-AE6A-C2CD-3CB5972B20CB}"/>
              </a:ext>
            </a:extLst>
          </p:cNvPr>
          <p:cNvPicPr>
            <a:picLocks noChangeAspect="1"/>
          </p:cNvPicPr>
          <p:nvPr/>
        </p:nvPicPr>
        <p:blipFill>
          <a:blip r:embed="rId2"/>
          <a:stretch>
            <a:fillRect/>
          </a:stretch>
        </p:blipFill>
        <p:spPr>
          <a:xfrm>
            <a:off x="1763688" y="2964096"/>
            <a:ext cx="6181259" cy="3774008"/>
          </a:xfrm>
          <a:prstGeom prst="rect">
            <a:avLst/>
          </a:prstGeom>
        </p:spPr>
      </p:pic>
    </p:spTree>
    <p:extLst>
      <p:ext uri="{BB962C8B-B14F-4D97-AF65-F5344CB8AC3E}">
        <p14:creationId xmlns:p14="http://schemas.microsoft.com/office/powerpoint/2010/main" val="375589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BD590ED-931B-40B3-AE63-A39BD02DA1DE}"/>
              </a:ext>
            </a:extLst>
          </p:cNvPr>
          <p:cNvSpPr txBox="1"/>
          <p:nvPr/>
        </p:nvSpPr>
        <p:spPr>
          <a:xfrm>
            <a:off x="504983" y="895793"/>
            <a:ext cx="8134034" cy="5170646"/>
          </a:xfrm>
          <a:prstGeom prst="rect">
            <a:avLst/>
          </a:prstGeom>
          <a:noFill/>
        </p:spPr>
        <p:txBody>
          <a:bodyPr wrap="square" lIns="0" tIns="0" rIns="0" bIns="0">
            <a:spAutoFit/>
          </a:bodyPr>
          <a:lstStyle/>
          <a:p>
            <a:pPr marL="342900" indent="-342900">
              <a:buFont typeface="Wingdings" panose="05000000000000000000" pitchFamily="2" charset="2"/>
              <a:buChar char="p"/>
              <a:defRPr/>
            </a:pPr>
            <a:r>
              <a:rPr lang="zh-CN" altLang="en-US" sz="2400" dirty="0">
                <a:solidFill>
                  <a:srgbClr val="F77A2D"/>
                </a:solidFill>
                <a:latin typeface="微软雅黑" panose="020B0503020204020204" pitchFamily="34" charset="-122"/>
              </a:rPr>
              <a:t>动态规划（</a:t>
            </a:r>
            <a:r>
              <a:rPr lang="en-US" altLang="zh-CN" sz="2400" dirty="0">
                <a:solidFill>
                  <a:srgbClr val="F77A2D"/>
                </a:solidFill>
                <a:latin typeface="微软雅黑" panose="020B0503020204020204" pitchFamily="34" charset="-122"/>
              </a:rPr>
              <a:t>Dynamic Programming</a:t>
            </a:r>
            <a:r>
              <a:rPr lang="zh-CN" altLang="en-US" sz="2400" dirty="0">
                <a:solidFill>
                  <a:srgbClr val="F77A2D"/>
                </a:solidFill>
                <a:latin typeface="微软雅黑" panose="020B0503020204020204" pitchFamily="34" charset="-122"/>
              </a:rPr>
              <a:t>）</a:t>
            </a:r>
            <a:r>
              <a:rPr lang="zh-CN" altLang="en-US" sz="2400" dirty="0">
                <a:solidFill>
                  <a:srgbClr val="000000"/>
                </a:solidFill>
                <a:latin typeface="微软雅黑" panose="020B0503020204020204" pitchFamily="34" charset="-122"/>
              </a:rPr>
              <a:t>是运筹学的一个分支，</a:t>
            </a:r>
            <a:r>
              <a:rPr lang="en-US" altLang="zh-CN" sz="2400" dirty="0">
                <a:solidFill>
                  <a:srgbClr val="000000"/>
                </a:solidFill>
                <a:latin typeface="微软雅黑" panose="020B0503020204020204" pitchFamily="34" charset="-122"/>
              </a:rPr>
              <a:t>20</a:t>
            </a:r>
            <a:r>
              <a:rPr lang="zh-CN" altLang="en-US" sz="2400" dirty="0">
                <a:solidFill>
                  <a:srgbClr val="000000"/>
                </a:solidFill>
                <a:latin typeface="微软雅黑" panose="020B0503020204020204" pitchFamily="34" charset="-122"/>
              </a:rPr>
              <a:t>世纪</a:t>
            </a:r>
            <a:r>
              <a:rPr lang="en-US" altLang="zh-CN" sz="2400" dirty="0">
                <a:solidFill>
                  <a:srgbClr val="000000"/>
                </a:solidFill>
                <a:latin typeface="微软雅黑" panose="020B0503020204020204" pitchFamily="34" charset="-122"/>
              </a:rPr>
              <a:t>50</a:t>
            </a:r>
            <a:r>
              <a:rPr lang="zh-CN" altLang="en-US" sz="2400" dirty="0">
                <a:solidFill>
                  <a:srgbClr val="000000"/>
                </a:solidFill>
                <a:latin typeface="微软雅黑" panose="020B0503020204020204" pitchFamily="34" charset="-122"/>
              </a:rPr>
              <a:t>年代初美国数学家</a:t>
            </a:r>
            <a:r>
              <a:rPr lang="en-US" altLang="zh-CN" sz="2400" dirty="0" err="1">
                <a:solidFill>
                  <a:srgbClr val="000000"/>
                </a:solidFill>
                <a:latin typeface="微软雅黑" panose="020B0503020204020204" pitchFamily="34" charset="-122"/>
              </a:rPr>
              <a:t>R.E.Bellman</a:t>
            </a:r>
            <a:r>
              <a:rPr lang="zh-CN" altLang="en-US" sz="2400" dirty="0">
                <a:solidFill>
                  <a:srgbClr val="000000"/>
                </a:solidFill>
                <a:latin typeface="微软雅黑" panose="020B0503020204020204" pitchFamily="34" charset="-122"/>
              </a:rPr>
              <a:t>等人在研究</a:t>
            </a:r>
            <a:r>
              <a:rPr lang="zh-CN" altLang="en-US" sz="2400" dirty="0">
                <a:solidFill>
                  <a:srgbClr val="F77A2D"/>
                </a:solidFill>
                <a:latin typeface="微软雅黑" panose="020B0503020204020204" pitchFamily="34" charset="-122"/>
              </a:rPr>
              <a:t>多阶段决策过程</a:t>
            </a:r>
            <a:r>
              <a:rPr lang="zh-CN" altLang="en-US" sz="2400" dirty="0">
                <a:solidFill>
                  <a:srgbClr val="000000"/>
                </a:solidFill>
                <a:latin typeface="微软雅黑" panose="020B0503020204020204" pitchFamily="34" charset="-122"/>
              </a:rPr>
              <a:t>的优化问题时，提出了著名的</a:t>
            </a:r>
            <a:r>
              <a:rPr lang="zh-CN" altLang="en-US" sz="2400" dirty="0">
                <a:solidFill>
                  <a:srgbClr val="F77A2D"/>
                </a:solidFill>
                <a:latin typeface="微软雅黑" panose="020B0503020204020204" pitchFamily="34" charset="-122"/>
              </a:rPr>
              <a:t>最优性原理</a:t>
            </a:r>
            <a:r>
              <a:rPr lang="zh-CN" altLang="en-US" sz="2400" dirty="0">
                <a:solidFill>
                  <a:srgbClr val="000000"/>
                </a:solidFill>
                <a:latin typeface="微软雅黑" panose="020B0503020204020204" pitchFamily="34" charset="-122"/>
              </a:rPr>
              <a:t>，把多阶段过程转化为一系列单阶段问题，逐个求解，创立了解决这类过程优化问题的新方法</a:t>
            </a:r>
            <a:r>
              <a:rPr lang="en-US" altLang="zh-CN" sz="2400" dirty="0">
                <a:solidFill>
                  <a:srgbClr val="215968"/>
                </a:solidFill>
                <a:latin typeface="微软雅黑" panose="020B0503020204020204" pitchFamily="34" charset="-122"/>
              </a:rPr>
              <a:t>——</a:t>
            </a:r>
            <a:r>
              <a:rPr lang="zh-CN" altLang="en-US" sz="2400" b="1" dirty="0">
                <a:solidFill>
                  <a:srgbClr val="215968"/>
                </a:solidFill>
                <a:latin typeface="微软雅黑" panose="020B0503020204020204" pitchFamily="34" charset="-122"/>
              </a:rPr>
              <a:t>动态规划</a:t>
            </a:r>
            <a:r>
              <a:rPr lang="zh-CN" altLang="en-US" sz="2400" dirty="0">
                <a:solidFill>
                  <a:srgbClr val="215968"/>
                </a:solidFill>
                <a:latin typeface="微软雅黑" panose="020B0503020204020204" pitchFamily="34" charset="-122"/>
              </a:rPr>
              <a:t>。</a:t>
            </a:r>
            <a:endParaRPr lang="en-US" altLang="zh-CN" sz="2400" dirty="0">
              <a:solidFill>
                <a:srgbClr val="215968"/>
              </a:solidFill>
              <a:latin typeface="微软雅黑" panose="020B0503020204020204" pitchFamily="34" charset="-122"/>
            </a:endParaRPr>
          </a:p>
          <a:p>
            <a:pPr marL="342900" indent="-342900">
              <a:buFont typeface="Wingdings" panose="05000000000000000000" pitchFamily="2" charset="2"/>
              <a:buChar char="p"/>
              <a:defRPr/>
            </a:pPr>
            <a:r>
              <a:rPr lang="zh-CN" altLang="en-US" sz="2400" dirty="0">
                <a:solidFill>
                  <a:srgbClr val="F77A2D"/>
                </a:solidFill>
                <a:latin typeface="微软雅黑" panose="020B0503020204020204" pitchFamily="34" charset="-122"/>
              </a:rPr>
              <a:t>多阶段决策问题</a:t>
            </a:r>
            <a:r>
              <a:rPr lang="zh-CN" altLang="en-US" sz="2400" dirty="0">
                <a:solidFill>
                  <a:srgbClr val="000000"/>
                </a:solidFill>
                <a:latin typeface="微软雅黑" panose="020B0503020204020204" pitchFamily="34" charset="-122"/>
              </a:rPr>
              <a:t>：求解的问题可以划分为一系列相互联系的阶段，在每个阶段都需要做出决策，且一个阶段决策的选择会影响下一个阶段的决策，从而影响整个过程的活动路线，求解的目标是</a:t>
            </a:r>
            <a:r>
              <a:rPr lang="zh-CN" altLang="en-US" sz="2400" b="1" dirty="0">
                <a:solidFill>
                  <a:srgbClr val="215968"/>
                </a:solidFill>
                <a:latin typeface="微软雅黑" panose="020B0503020204020204" pitchFamily="34" charset="-122"/>
              </a:rPr>
              <a:t>选择各个阶段的决策使得整个过程达到最优</a:t>
            </a:r>
            <a:r>
              <a:rPr lang="zh-CN" altLang="en-US" sz="2400" dirty="0">
                <a:solidFill>
                  <a:srgbClr val="215968"/>
                </a:solidFill>
                <a:latin typeface="微软雅黑" panose="020B0503020204020204" pitchFamily="34" charset="-122"/>
              </a:rPr>
              <a:t>。</a:t>
            </a:r>
            <a:endParaRPr lang="en-US" altLang="zh-CN" sz="2400" dirty="0">
              <a:solidFill>
                <a:srgbClr val="215968"/>
              </a:solidFill>
              <a:latin typeface="微软雅黑" panose="020B0503020204020204" pitchFamily="34" charset="-122"/>
            </a:endParaRPr>
          </a:p>
          <a:p>
            <a:pPr marL="342900" indent="-342900">
              <a:buFont typeface="Wingdings" panose="05000000000000000000" pitchFamily="2" charset="2"/>
              <a:buChar char="p"/>
              <a:defRPr/>
            </a:pPr>
            <a:r>
              <a:rPr lang="zh-CN" altLang="en-US" sz="2400" dirty="0">
                <a:solidFill>
                  <a:srgbClr val="000000"/>
                </a:solidFill>
                <a:latin typeface="微软雅黑" panose="020B0503020204020204" pitchFamily="34" charset="-122"/>
              </a:rPr>
              <a:t>动态规划主要用于求解</a:t>
            </a:r>
            <a:r>
              <a:rPr lang="zh-CN" altLang="en-US" sz="2400" dirty="0">
                <a:solidFill>
                  <a:srgbClr val="F77A2D"/>
                </a:solidFill>
                <a:latin typeface="微软雅黑" panose="020B0503020204020204" pitchFamily="34" charset="-122"/>
              </a:rPr>
              <a:t>以时间划分阶段的动态过程的优化问题</a:t>
            </a:r>
            <a:r>
              <a:rPr lang="zh-CN" altLang="en-US" sz="2400" dirty="0">
                <a:solidFill>
                  <a:srgbClr val="000000"/>
                </a:solidFill>
                <a:latin typeface="微软雅黑" panose="020B0503020204020204" pitchFamily="34" charset="-122"/>
              </a:rPr>
              <a:t>，但是一些与时间无关的静态规划（如线性规划、非线性规划），可以</a:t>
            </a:r>
            <a:r>
              <a:rPr lang="zh-CN" altLang="en-US" sz="2400" dirty="0">
                <a:solidFill>
                  <a:srgbClr val="F77A2D"/>
                </a:solidFill>
                <a:latin typeface="微软雅黑" panose="020B0503020204020204" pitchFamily="34" charset="-122"/>
              </a:rPr>
              <a:t>人为地引进时间因素</a:t>
            </a:r>
            <a:r>
              <a:rPr lang="zh-CN" altLang="en-US" sz="2400" dirty="0">
                <a:solidFill>
                  <a:srgbClr val="000000"/>
                </a:solidFill>
                <a:latin typeface="微软雅黑" panose="020B0503020204020204" pitchFamily="34" charset="-122"/>
              </a:rPr>
              <a:t>，把它视为多阶段决策过程，也可以用动态规划方法方便地求解。</a:t>
            </a:r>
            <a:endParaRPr lang="zh-CN" altLang="en-US" sz="2400" dirty="0">
              <a:solidFill>
                <a:srgbClr val="215968"/>
              </a:solidFill>
              <a:latin typeface="微软雅黑" panose="020B0503020204020204" pitchFamily="34" charset="-122"/>
            </a:endParaRPr>
          </a:p>
        </p:txBody>
      </p:sp>
      <p:sp>
        <p:nvSpPr>
          <p:cNvPr id="9" name="文本框 8">
            <a:extLst>
              <a:ext uri="{FF2B5EF4-FFF2-40B4-BE49-F238E27FC236}">
                <a16:creationId xmlns:a16="http://schemas.microsoft.com/office/drawing/2014/main" id="{00C1C6CA-82A8-42C7-A1E5-CA3748E96D75}"/>
              </a:ext>
            </a:extLst>
          </p:cNvPr>
          <p:cNvSpPr txBox="1"/>
          <p:nvPr/>
        </p:nvSpPr>
        <p:spPr>
          <a:xfrm>
            <a:off x="614363" y="512996"/>
            <a:ext cx="926536" cy="382797"/>
          </a:xfrm>
          <a:prstGeom prst="rect">
            <a:avLst/>
          </a:prstGeom>
          <a:noFill/>
        </p:spPr>
        <p:txBody>
          <a:bodyPr wrap="none" lIns="0" tIns="0" rIns="0" bIns="0">
            <a:spAutoFit/>
          </a:bodyPr>
          <a:lstStyle/>
          <a:p>
            <a:pPr>
              <a:lnSpc>
                <a:spcPts val="2879"/>
              </a:lnSpc>
              <a:defRPr/>
            </a:pPr>
            <a:r>
              <a:rPr lang="zh-CN" altLang="en-US" sz="3600" b="1" dirty="0">
                <a:solidFill>
                  <a:schemeClr val="accent5">
                    <a:lumMod val="50000"/>
                  </a:schemeClr>
                </a:solidFill>
                <a:latin typeface="微软雅黑" panose="020B0503020204020204" pitchFamily="34" charset="-122"/>
              </a:rPr>
              <a:t>背景</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EB59-9164-3597-573B-4655EA02B776}"/>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5F97E27D-F05A-7379-BC34-0CB24BCB1FF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220</a:t>
            </a:fld>
            <a:endParaRPr kumimoji="0" lang="en-US" altLang="zh-CN" sz="1400"/>
          </a:p>
        </p:txBody>
      </p:sp>
      <p:sp>
        <p:nvSpPr>
          <p:cNvPr id="107523" name="Rectangle 2">
            <a:extLst>
              <a:ext uri="{FF2B5EF4-FFF2-40B4-BE49-F238E27FC236}">
                <a16:creationId xmlns:a16="http://schemas.microsoft.com/office/drawing/2014/main" id="{B6818917-BDB5-E075-B40E-3168E88B4DEF}"/>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3" name="文本框 2">
            <a:extLst>
              <a:ext uri="{FF2B5EF4-FFF2-40B4-BE49-F238E27FC236}">
                <a16:creationId xmlns:a16="http://schemas.microsoft.com/office/drawing/2014/main" id="{5AE9E9F7-119F-D17F-0CCE-0CB4E48D77DA}"/>
              </a:ext>
            </a:extLst>
          </p:cNvPr>
          <p:cNvSpPr txBox="1"/>
          <p:nvPr/>
        </p:nvSpPr>
        <p:spPr>
          <a:xfrm>
            <a:off x="395536" y="1268760"/>
            <a:ext cx="8539348" cy="5018682"/>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迪杰斯特拉算法（</a:t>
            </a:r>
            <a:r>
              <a:rPr lang="en-US" altLang="zh-CN" sz="2400" b="1" i="0" dirty="0">
                <a:solidFill>
                  <a:srgbClr val="1C1F23"/>
                </a:solidFill>
                <a:effectLst/>
                <a:latin typeface="Inter"/>
              </a:rPr>
              <a:t>Dijkstra</a:t>
            </a:r>
            <a:r>
              <a:rPr lang="zh-CN" altLang="en-US" sz="2400" b="1" i="0" dirty="0">
                <a:solidFill>
                  <a:srgbClr val="1C1F23"/>
                </a:solidFill>
                <a:effectLst/>
                <a:latin typeface="Inter"/>
              </a:rPr>
              <a:t>）</a:t>
            </a:r>
            <a:r>
              <a:rPr lang="zh-CN" altLang="en-US" sz="2400" b="0" i="0" dirty="0">
                <a:solidFill>
                  <a:srgbClr val="1C1F23"/>
                </a:solidFill>
                <a:effectLst/>
                <a:latin typeface="Inter"/>
              </a:rPr>
              <a:t>： 当边的长度为负时，可能无法得出最短路径。 </a:t>
            </a:r>
            <a:endParaRPr lang="en-US" altLang="zh-CN" sz="2400" b="0" i="0" dirty="0">
              <a:solidFill>
                <a:srgbClr val="1C1F23"/>
              </a:solidFill>
              <a:effectLst/>
              <a:latin typeface="Inter"/>
            </a:endParaRPr>
          </a:p>
          <a:p>
            <a:pPr algn="just">
              <a:lnSpc>
                <a:spcPct val="150000"/>
              </a:lnSpc>
            </a:pPr>
            <a:endParaRPr lang="en-US" altLang="zh-CN" sz="2400" dirty="0">
              <a:solidFill>
                <a:srgbClr val="1C1F23"/>
              </a:solidFill>
              <a:latin typeface="Inter"/>
            </a:endParaRPr>
          </a:p>
          <a:p>
            <a:pPr algn="just">
              <a:lnSpc>
                <a:spcPct val="150000"/>
              </a:lnSpc>
            </a:pPr>
            <a:endParaRPr lang="en-US" altLang="zh-CN" sz="2400" b="0" i="0" dirty="0">
              <a:solidFill>
                <a:srgbClr val="1C1F23"/>
              </a:solidFill>
              <a:effectLst/>
              <a:latin typeface="Inter"/>
            </a:endParaRPr>
          </a:p>
          <a:p>
            <a:pPr algn="just">
              <a:lnSpc>
                <a:spcPct val="150000"/>
              </a:lnSpc>
            </a:pPr>
            <a:endParaRPr lang="en-US" altLang="zh-CN" sz="2400" dirty="0">
              <a:solidFill>
                <a:srgbClr val="1C1F23"/>
              </a:solidFill>
              <a:latin typeface="Inter"/>
            </a:endParaRPr>
          </a:p>
          <a:p>
            <a:pPr algn="just">
              <a:lnSpc>
                <a:spcPct val="150000"/>
              </a:lnSpc>
            </a:pPr>
            <a:endParaRPr lang="en-US" altLang="zh-CN" sz="2400" dirty="0">
              <a:solidFill>
                <a:srgbClr val="1C1F23"/>
              </a:solidFill>
              <a:latin typeface="Inter"/>
            </a:endParaRPr>
          </a:p>
          <a:p>
            <a:pPr algn="just">
              <a:lnSpc>
                <a:spcPct val="150000"/>
              </a:lnSpc>
            </a:pPr>
            <a:endParaRPr lang="en-US" altLang="zh-CN" sz="2400" b="0" i="0" dirty="0">
              <a:solidFill>
                <a:srgbClr val="1C1F23"/>
              </a:solidFill>
              <a:effectLst/>
              <a:latin typeface="Inter"/>
            </a:endParaRPr>
          </a:p>
          <a:p>
            <a:pPr algn="just">
              <a:lnSpc>
                <a:spcPct val="150000"/>
              </a:lnSpc>
            </a:pPr>
            <a:r>
              <a:rPr lang="zh-CN" altLang="en-US" sz="2400" b="0" i="0" dirty="0">
                <a:solidFill>
                  <a:srgbClr val="1C1F23"/>
                </a:solidFill>
                <a:effectLst/>
                <a:latin typeface="Inter"/>
              </a:rPr>
              <a:t>迪杰斯特拉算法选择顶点的顺序为 </a:t>
            </a:r>
            <a:r>
              <a:rPr lang="en-US" altLang="zh-CN" sz="2400" b="0" i="0" dirty="0">
                <a:solidFill>
                  <a:srgbClr val="1C1F23"/>
                </a:solidFill>
                <a:effectLst/>
                <a:latin typeface="Inter"/>
              </a:rPr>
              <a:t>s, t, w, v </a:t>
            </a:r>
            <a:r>
              <a:rPr lang="zh-CN" altLang="en-US" sz="2400" b="0" i="0" dirty="0">
                <a:solidFill>
                  <a:srgbClr val="1C1F23"/>
                </a:solidFill>
                <a:effectLst/>
                <a:latin typeface="Inter"/>
              </a:rPr>
              <a:t>，但从 </a:t>
            </a:r>
            <a:r>
              <a:rPr lang="en-US" altLang="zh-CN" sz="2400" b="0" i="0" dirty="0">
                <a:solidFill>
                  <a:srgbClr val="1C1F23"/>
                </a:solidFill>
                <a:effectLst/>
                <a:latin typeface="Inter"/>
              </a:rPr>
              <a:t>s </a:t>
            </a:r>
            <a:r>
              <a:rPr lang="zh-CN" altLang="en-US" sz="2400" b="0" i="0" dirty="0">
                <a:solidFill>
                  <a:srgbClr val="1C1F23"/>
                </a:solidFill>
                <a:effectLst/>
                <a:latin typeface="Inter"/>
              </a:rPr>
              <a:t>到 </a:t>
            </a:r>
            <a:r>
              <a:rPr lang="en-US" altLang="zh-CN" sz="2400" b="0" i="0" dirty="0">
                <a:solidFill>
                  <a:srgbClr val="1C1F23"/>
                </a:solidFill>
                <a:effectLst/>
                <a:latin typeface="Inter"/>
              </a:rPr>
              <a:t>t </a:t>
            </a:r>
            <a:r>
              <a:rPr lang="zh-CN" altLang="en-US" sz="2400" b="0" i="0" dirty="0">
                <a:solidFill>
                  <a:srgbClr val="1C1F23"/>
                </a:solidFill>
                <a:effectLst/>
                <a:latin typeface="Inter"/>
              </a:rPr>
              <a:t>的最短路径是 </a:t>
            </a:r>
            <a:r>
              <a:rPr lang="en-US" altLang="zh-CN" sz="2400" b="0" i="0" dirty="0">
                <a:solidFill>
                  <a:srgbClr val="1C1F23"/>
                </a:solidFill>
                <a:effectLst/>
                <a:latin typeface="Inter"/>
              </a:rPr>
              <a:t>s </a:t>
            </a:r>
            <a:r>
              <a:rPr lang="en-US" altLang="zh-CN" sz="2400" b="0" i="0" dirty="0">
                <a:solidFill>
                  <a:srgbClr val="1C1F23"/>
                </a:solidFill>
                <a:effectLst/>
                <a:latin typeface="Inter"/>
                <a:sym typeface="Wingdings" panose="05000000000000000000" pitchFamily="2" charset="2"/>
              </a:rPr>
              <a:t></a:t>
            </a:r>
            <a:r>
              <a:rPr lang="en-US" altLang="zh-CN" sz="2400" b="0" i="0" dirty="0">
                <a:solidFill>
                  <a:srgbClr val="1C1F23"/>
                </a:solidFill>
                <a:effectLst/>
                <a:latin typeface="Inter"/>
              </a:rPr>
              <a:t>v </a:t>
            </a:r>
            <a:r>
              <a:rPr lang="en-US" altLang="zh-CN" sz="2400" b="0" i="0" dirty="0">
                <a:solidFill>
                  <a:srgbClr val="1C1F23"/>
                </a:solidFill>
                <a:effectLst/>
                <a:latin typeface="Inter"/>
                <a:sym typeface="Wingdings" panose="05000000000000000000" pitchFamily="2" charset="2"/>
              </a:rPr>
              <a:t> </a:t>
            </a:r>
            <a:r>
              <a:rPr lang="en-US" altLang="zh-CN" sz="2400" b="0" i="0" dirty="0">
                <a:solidFill>
                  <a:srgbClr val="1C1F23"/>
                </a:solidFill>
                <a:effectLst/>
                <a:latin typeface="Inter"/>
              </a:rPr>
              <a:t>w </a:t>
            </a:r>
            <a:r>
              <a:rPr lang="en-US" altLang="zh-CN" sz="2400" b="0" i="0" dirty="0">
                <a:solidFill>
                  <a:srgbClr val="1C1F23"/>
                </a:solidFill>
                <a:effectLst/>
                <a:latin typeface="Inter"/>
                <a:sym typeface="Wingdings" panose="05000000000000000000" pitchFamily="2" charset="2"/>
              </a:rPr>
              <a:t> </a:t>
            </a:r>
            <a:r>
              <a:rPr lang="en-US" altLang="zh-CN" sz="2400" b="0" i="0" dirty="0">
                <a:solidFill>
                  <a:srgbClr val="1C1F23"/>
                </a:solidFill>
                <a:effectLst/>
                <a:latin typeface="Inter"/>
              </a:rPr>
              <a:t>t</a:t>
            </a:r>
            <a:endParaRPr lang="zh-CN" altLang="en-US" sz="2400" dirty="0"/>
          </a:p>
        </p:txBody>
      </p:sp>
      <p:pic>
        <p:nvPicPr>
          <p:cNvPr id="4" name="图片 3">
            <a:extLst>
              <a:ext uri="{FF2B5EF4-FFF2-40B4-BE49-F238E27FC236}">
                <a16:creationId xmlns:a16="http://schemas.microsoft.com/office/drawing/2014/main" id="{8DD00AE4-5882-F948-8101-9F5B7DFD8322}"/>
              </a:ext>
            </a:extLst>
          </p:cNvPr>
          <p:cNvPicPr>
            <a:picLocks noChangeAspect="1"/>
          </p:cNvPicPr>
          <p:nvPr/>
        </p:nvPicPr>
        <p:blipFill>
          <a:blip r:embed="rId3"/>
          <a:stretch>
            <a:fillRect/>
          </a:stretch>
        </p:blipFill>
        <p:spPr>
          <a:xfrm>
            <a:off x="2627784" y="2276872"/>
            <a:ext cx="3888432" cy="3003565"/>
          </a:xfrm>
          <a:prstGeom prst="rect">
            <a:avLst/>
          </a:prstGeom>
        </p:spPr>
      </p:pic>
    </p:spTree>
    <p:extLst>
      <p:ext uri="{BB962C8B-B14F-4D97-AF65-F5344CB8AC3E}">
        <p14:creationId xmlns:p14="http://schemas.microsoft.com/office/powerpoint/2010/main" val="35952369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792F-1BC7-0D25-1C46-180DF49ECB9E}"/>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32D24613-8A08-BF8E-D56C-9CD3F814640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221</a:t>
            </a:fld>
            <a:endParaRPr kumimoji="0" lang="en-US" altLang="zh-CN" sz="1400"/>
          </a:p>
        </p:txBody>
      </p:sp>
      <p:sp>
        <p:nvSpPr>
          <p:cNvPr id="107523" name="Rectangle 2">
            <a:extLst>
              <a:ext uri="{FF2B5EF4-FFF2-40B4-BE49-F238E27FC236}">
                <a16:creationId xmlns:a16="http://schemas.microsoft.com/office/drawing/2014/main" id="{53B96398-C465-23E2-52FB-F0E4C1F75127}"/>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3" name="文本框 2">
            <a:extLst>
              <a:ext uri="{FF2B5EF4-FFF2-40B4-BE49-F238E27FC236}">
                <a16:creationId xmlns:a16="http://schemas.microsoft.com/office/drawing/2014/main" id="{25497932-8D86-A84B-3553-DB407FCEF503}"/>
              </a:ext>
            </a:extLst>
          </p:cNvPr>
          <p:cNvSpPr txBox="1"/>
          <p:nvPr/>
        </p:nvSpPr>
        <p:spPr>
          <a:xfrm>
            <a:off x="395536" y="1268760"/>
            <a:ext cx="8539348" cy="5573321"/>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重新赋权（</a:t>
            </a:r>
            <a:r>
              <a:rPr lang="en-US" altLang="zh-CN" sz="2400" b="1" i="0" dirty="0">
                <a:solidFill>
                  <a:srgbClr val="1C1F23"/>
                </a:solidFill>
                <a:effectLst/>
                <a:latin typeface="Inter"/>
              </a:rPr>
              <a:t>Reweighting</a:t>
            </a:r>
            <a:r>
              <a:rPr lang="zh-CN" altLang="en-US" sz="2400" b="1" i="0" dirty="0">
                <a:solidFill>
                  <a:srgbClr val="1C1F23"/>
                </a:solidFill>
                <a:effectLst/>
                <a:latin typeface="Inter"/>
              </a:rPr>
              <a:t>）</a:t>
            </a:r>
            <a:r>
              <a:rPr lang="en-US" altLang="zh-CN" sz="2400" dirty="0">
                <a:solidFill>
                  <a:srgbClr val="1C1F23"/>
                </a:solidFill>
                <a:latin typeface="Inter"/>
              </a:rPr>
              <a:t>:</a:t>
            </a:r>
            <a:r>
              <a:rPr lang="zh-CN" altLang="en-US" sz="2400" b="0" i="0" dirty="0">
                <a:solidFill>
                  <a:srgbClr val="1C1F23"/>
                </a:solidFill>
                <a:effectLst/>
                <a:latin typeface="Inter"/>
              </a:rPr>
              <a:t> 给每条边的长度加上一个常数，不一定能使迪杰斯特拉算法得出最短路径。 </a:t>
            </a:r>
            <a:endParaRPr lang="en-US" altLang="zh-CN" sz="2400" b="0" i="0" dirty="0">
              <a:solidFill>
                <a:srgbClr val="1C1F23"/>
              </a:solidFill>
              <a:effectLst/>
              <a:latin typeface="Inter"/>
            </a:endParaRPr>
          </a:p>
          <a:p>
            <a:pPr algn="just">
              <a:lnSpc>
                <a:spcPct val="150000"/>
              </a:lnSpc>
            </a:pPr>
            <a:endParaRPr lang="en-US" altLang="zh-CN" sz="2400" dirty="0">
              <a:solidFill>
                <a:srgbClr val="1C1F23"/>
              </a:solidFill>
              <a:latin typeface="Inter"/>
            </a:endParaRPr>
          </a:p>
          <a:p>
            <a:pPr algn="just">
              <a:lnSpc>
                <a:spcPct val="150000"/>
              </a:lnSpc>
            </a:pPr>
            <a:endParaRPr lang="en-US" altLang="zh-CN" sz="2400" b="0" i="0" dirty="0">
              <a:solidFill>
                <a:srgbClr val="1C1F23"/>
              </a:solidFill>
              <a:effectLst/>
              <a:latin typeface="Inter"/>
            </a:endParaRPr>
          </a:p>
          <a:p>
            <a:pPr algn="just">
              <a:lnSpc>
                <a:spcPct val="150000"/>
              </a:lnSpc>
            </a:pPr>
            <a:endParaRPr lang="en-US" altLang="zh-CN" sz="2400" dirty="0">
              <a:solidFill>
                <a:srgbClr val="1C1F23"/>
              </a:solidFill>
              <a:latin typeface="Inter"/>
            </a:endParaRPr>
          </a:p>
          <a:p>
            <a:pPr algn="just">
              <a:lnSpc>
                <a:spcPct val="150000"/>
              </a:lnSpc>
            </a:pPr>
            <a:endParaRPr lang="en-US" altLang="zh-CN" sz="2400" b="0" i="0" dirty="0">
              <a:solidFill>
                <a:srgbClr val="1C1F23"/>
              </a:solidFill>
              <a:effectLst/>
              <a:latin typeface="Inter"/>
            </a:endParaRPr>
          </a:p>
          <a:p>
            <a:pPr algn="just">
              <a:lnSpc>
                <a:spcPct val="150000"/>
              </a:lnSpc>
            </a:pPr>
            <a:endParaRPr lang="en-US" altLang="zh-CN" sz="2400" dirty="0">
              <a:solidFill>
                <a:srgbClr val="1C1F23"/>
              </a:solidFill>
              <a:latin typeface="Inter"/>
            </a:endParaRPr>
          </a:p>
          <a:p>
            <a:pPr algn="just">
              <a:lnSpc>
                <a:spcPct val="150000"/>
              </a:lnSpc>
            </a:pPr>
            <a:endParaRPr lang="en-US" altLang="zh-CN" sz="2400" b="0" i="0" dirty="0">
              <a:solidFill>
                <a:srgbClr val="1C1F23"/>
              </a:solidFill>
              <a:effectLst/>
              <a:latin typeface="Inter"/>
            </a:endParaRPr>
          </a:p>
          <a:p>
            <a:pPr algn="just">
              <a:lnSpc>
                <a:spcPct val="150000"/>
              </a:lnSpc>
            </a:pPr>
            <a:r>
              <a:rPr lang="zh-CN" altLang="en-US" sz="2400" b="0" i="0" dirty="0">
                <a:solidFill>
                  <a:srgbClr val="1C1F23"/>
                </a:solidFill>
                <a:effectLst/>
                <a:latin typeface="Inter"/>
              </a:rPr>
              <a:t>给每条边的权重加上</a:t>
            </a:r>
            <a:r>
              <a:rPr lang="en-US" altLang="zh-CN" sz="2400" b="0" i="0" dirty="0">
                <a:solidFill>
                  <a:srgbClr val="1C1F23"/>
                </a:solidFill>
                <a:effectLst/>
                <a:latin typeface="Inter"/>
              </a:rPr>
              <a:t>8 </a:t>
            </a:r>
            <a:r>
              <a:rPr lang="zh-CN" altLang="en-US" sz="2400" b="0" i="0" dirty="0">
                <a:solidFill>
                  <a:srgbClr val="1C1F23"/>
                </a:solidFill>
                <a:effectLst/>
                <a:latin typeface="Inter"/>
              </a:rPr>
              <a:t>，会使最短路径从 </a:t>
            </a:r>
            <a:r>
              <a:rPr lang="en-US" altLang="zh-CN" sz="2400" b="0" i="0" dirty="0">
                <a:solidFill>
                  <a:srgbClr val="1C1F23"/>
                </a:solidFill>
                <a:effectLst/>
                <a:latin typeface="Inter"/>
              </a:rPr>
              <a:t>s </a:t>
            </a:r>
            <a:r>
              <a:rPr lang="en-US" altLang="zh-CN" sz="2400" b="0" i="0" dirty="0">
                <a:solidFill>
                  <a:srgbClr val="1C1F23"/>
                </a:solidFill>
                <a:effectLst/>
                <a:latin typeface="Inter"/>
                <a:sym typeface="Wingdings" panose="05000000000000000000" pitchFamily="2" charset="2"/>
              </a:rPr>
              <a:t> </a:t>
            </a:r>
            <a:r>
              <a:rPr lang="en-US" altLang="zh-CN" sz="2400" b="0" i="0" dirty="0">
                <a:solidFill>
                  <a:srgbClr val="1C1F23"/>
                </a:solidFill>
                <a:effectLst/>
                <a:latin typeface="Inter"/>
              </a:rPr>
              <a:t>v </a:t>
            </a:r>
            <a:r>
              <a:rPr lang="en-US" altLang="zh-CN" sz="2400" b="0" i="0" dirty="0">
                <a:solidFill>
                  <a:srgbClr val="1C1F23"/>
                </a:solidFill>
                <a:effectLst/>
                <a:latin typeface="Inter"/>
                <a:sym typeface="Wingdings" panose="05000000000000000000" pitchFamily="2" charset="2"/>
              </a:rPr>
              <a:t> </a:t>
            </a:r>
            <a:r>
              <a:rPr lang="en-US" altLang="zh-CN" sz="2400" b="0" i="0" dirty="0">
                <a:solidFill>
                  <a:srgbClr val="1C1F23"/>
                </a:solidFill>
                <a:effectLst/>
                <a:latin typeface="Inter"/>
              </a:rPr>
              <a:t>w </a:t>
            </a:r>
            <a:r>
              <a:rPr lang="en-US" altLang="zh-CN" sz="2400" b="0" i="0" dirty="0">
                <a:solidFill>
                  <a:srgbClr val="1C1F23"/>
                </a:solidFill>
                <a:effectLst/>
                <a:latin typeface="Inter"/>
                <a:sym typeface="Wingdings" panose="05000000000000000000" pitchFamily="2" charset="2"/>
              </a:rPr>
              <a:t> </a:t>
            </a:r>
            <a:r>
              <a:rPr lang="en-US" altLang="zh-CN" sz="2400" b="0" i="0" dirty="0">
                <a:solidFill>
                  <a:srgbClr val="1C1F23"/>
                </a:solidFill>
                <a:effectLst/>
                <a:latin typeface="Inter"/>
              </a:rPr>
              <a:t>t </a:t>
            </a:r>
            <a:r>
              <a:rPr lang="zh-CN" altLang="en-US" sz="2400" b="0" i="0" dirty="0">
                <a:solidFill>
                  <a:srgbClr val="1C1F23"/>
                </a:solidFill>
                <a:effectLst/>
                <a:latin typeface="Inter"/>
              </a:rPr>
              <a:t>变为 </a:t>
            </a:r>
            <a:r>
              <a:rPr lang="en-US" altLang="zh-CN" sz="2400" b="0" i="0" dirty="0">
                <a:solidFill>
                  <a:srgbClr val="1C1F23"/>
                </a:solidFill>
                <a:effectLst/>
                <a:latin typeface="Inter"/>
              </a:rPr>
              <a:t>s </a:t>
            </a:r>
            <a:r>
              <a:rPr lang="en-US" altLang="zh-CN" sz="2400" b="0" i="0" dirty="0">
                <a:solidFill>
                  <a:srgbClr val="1C1F23"/>
                </a:solidFill>
                <a:effectLst/>
                <a:latin typeface="Inter"/>
                <a:sym typeface="Wingdings" panose="05000000000000000000" pitchFamily="2" charset="2"/>
              </a:rPr>
              <a:t> </a:t>
            </a:r>
            <a:r>
              <a:rPr lang="en-US" altLang="zh-CN" sz="2400" b="0" i="0" dirty="0">
                <a:solidFill>
                  <a:srgbClr val="1C1F23"/>
                </a:solidFill>
                <a:effectLst/>
                <a:latin typeface="Inter"/>
              </a:rPr>
              <a:t>t </a:t>
            </a:r>
            <a:r>
              <a:rPr lang="zh-CN" altLang="en-US" sz="2400" b="0" i="0" dirty="0">
                <a:solidFill>
                  <a:srgbClr val="1C1F23"/>
                </a:solidFill>
                <a:effectLst/>
                <a:latin typeface="Inter"/>
              </a:rPr>
              <a:t>。 </a:t>
            </a:r>
            <a:endParaRPr lang="zh-CN" altLang="en-US" sz="2400" dirty="0"/>
          </a:p>
        </p:txBody>
      </p:sp>
      <p:pic>
        <p:nvPicPr>
          <p:cNvPr id="4" name="图片 3">
            <a:extLst>
              <a:ext uri="{FF2B5EF4-FFF2-40B4-BE49-F238E27FC236}">
                <a16:creationId xmlns:a16="http://schemas.microsoft.com/office/drawing/2014/main" id="{72401AE5-FE91-CF34-0B09-7A71522DDC14}"/>
              </a:ext>
            </a:extLst>
          </p:cNvPr>
          <p:cNvPicPr>
            <a:picLocks noChangeAspect="1"/>
          </p:cNvPicPr>
          <p:nvPr/>
        </p:nvPicPr>
        <p:blipFill>
          <a:blip r:embed="rId2"/>
          <a:stretch>
            <a:fillRect/>
          </a:stretch>
        </p:blipFill>
        <p:spPr>
          <a:xfrm>
            <a:off x="2051720" y="2337215"/>
            <a:ext cx="4736267" cy="3436409"/>
          </a:xfrm>
          <a:prstGeom prst="rect">
            <a:avLst/>
          </a:prstGeom>
        </p:spPr>
      </p:pic>
    </p:spTree>
    <p:extLst>
      <p:ext uri="{BB962C8B-B14F-4D97-AF65-F5344CB8AC3E}">
        <p14:creationId xmlns:p14="http://schemas.microsoft.com/office/powerpoint/2010/main" val="19082532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5DA4C-9BD2-6414-1ABA-1DBE69DBE14D}"/>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940563C2-6F7B-33AA-8026-CA297A2EBDF3}"/>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222</a:t>
            </a:fld>
            <a:endParaRPr kumimoji="0" lang="en-US" altLang="zh-CN" sz="1400"/>
          </a:p>
        </p:txBody>
      </p:sp>
      <p:sp>
        <p:nvSpPr>
          <p:cNvPr id="107523" name="Rectangle 2">
            <a:extLst>
              <a:ext uri="{FF2B5EF4-FFF2-40B4-BE49-F238E27FC236}">
                <a16:creationId xmlns:a16="http://schemas.microsoft.com/office/drawing/2014/main" id="{8E47C256-AA3D-840F-CCAB-60ECDE722610}"/>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pic>
        <p:nvPicPr>
          <p:cNvPr id="5" name="图片 4">
            <a:extLst>
              <a:ext uri="{FF2B5EF4-FFF2-40B4-BE49-F238E27FC236}">
                <a16:creationId xmlns:a16="http://schemas.microsoft.com/office/drawing/2014/main" id="{5557D58E-5C18-4238-4C17-A4C1F63E307C}"/>
              </a:ext>
            </a:extLst>
          </p:cNvPr>
          <p:cNvPicPr>
            <a:picLocks noChangeAspect="1"/>
          </p:cNvPicPr>
          <p:nvPr/>
        </p:nvPicPr>
        <p:blipFill>
          <a:blip r:embed="rId3"/>
          <a:stretch>
            <a:fillRect/>
          </a:stretch>
        </p:blipFill>
        <p:spPr>
          <a:xfrm>
            <a:off x="274832" y="2521764"/>
            <a:ext cx="8594335" cy="3839819"/>
          </a:xfrm>
          <a:prstGeom prst="rect">
            <a:avLst/>
          </a:prstGeom>
        </p:spPr>
      </p:pic>
      <p:sp>
        <p:nvSpPr>
          <p:cNvPr id="7" name="文本框 6">
            <a:extLst>
              <a:ext uri="{FF2B5EF4-FFF2-40B4-BE49-F238E27FC236}">
                <a16:creationId xmlns:a16="http://schemas.microsoft.com/office/drawing/2014/main" id="{786BF179-2EB3-1C59-6635-954C5D636BF8}"/>
              </a:ext>
            </a:extLst>
          </p:cNvPr>
          <p:cNvSpPr txBox="1"/>
          <p:nvPr/>
        </p:nvSpPr>
        <p:spPr>
          <a:xfrm>
            <a:off x="253459" y="1453170"/>
            <a:ext cx="8054156" cy="954107"/>
          </a:xfrm>
          <a:prstGeom prst="rect">
            <a:avLst/>
          </a:prstGeom>
          <a:noFill/>
        </p:spPr>
        <p:txBody>
          <a:bodyPr wrap="square">
            <a:spAutoFit/>
          </a:bodyPr>
          <a:lstStyle/>
          <a:p>
            <a:r>
              <a:rPr lang="zh-CN" altLang="en-US" sz="2800" dirty="0"/>
              <a:t>动态规划算法：</a:t>
            </a:r>
            <a:r>
              <a:rPr lang="en-US" altLang="zh-CN" sz="2800" dirty="0"/>
              <a:t>Bellman-Ford</a:t>
            </a:r>
            <a:r>
              <a:rPr lang="zh-CN" altLang="en-US" sz="2800" dirty="0"/>
              <a:t>算法</a:t>
            </a:r>
            <a:endParaRPr lang="en-US" altLang="zh-CN" sz="2800" dirty="0"/>
          </a:p>
          <a:p>
            <a:pPr marL="457200" indent="-457200">
              <a:buFont typeface="Arial" panose="020B0604020202020204" pitchFamily="34" charset="0"/>
              <a:buChar char="•"/>
            </a:pPr>
            <a:r>
              <a:rPr lang="zh-CN" altLang="en-US" sz="2800" dirty="0"/>
              <a:t>可以用于带负边权的图</a:t>
            </a:r>
          </a:p>
        </p:txBody>
      </p:sp>
    </p:spTree>
    <p:extLst>
      <p:ext uri="{BB962C8B-B14F-4D97-AF65-F5344CB8AC3E}">
        <p14:creationId xmlns:p14="http://schemas.microsoft.com/office/powerpoint/2010/main" val="1071163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A0FD3-058E-9417-2C8C-3601D2D511C8}"/>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AD1C8A88-3DB5-55A8-2956-2E972DD9EA0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223</a:t>
            </a:fld>
            <a:endParaRPr kumimoji="0" lang="en-US" altLang="zh-CN" sz="1400"/>
          </a:p>
        </p:txBody>
      </p:sp>
      <p:sp>
        <p:nvSpPr>
          <p:cNvPr id="107523" name="Rectangle 2">
            <a:extLst>
              <a:ext uri="{FF2B5EF4-FFF2-40B4-BE49-F238E27FC236}">
                <a16:creationId xmlns:a16="http://schemas.microsoft.com/office/drawing/2014/main" id="{6C46268A-94FD-DD15-616C-F8D1BB32499D}"/>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4" name="文本框 3">
            <a:extLst>
              <a:ext uri="{FF2B5EF4-FFF2-40B4-BE49-F238E27FC236}">
                <a16:creationId xmlns:a16="http://schemas.microsoft.com/office/drawing/2014/main" id="{90AC78A0-8EA7-8969-69D1-43865DE72ED4}"/>
              </a:ext>
            </a:extLst>
          </p:cNvPr>
          <p:cNvSpPr txBox="1"/>
          <p:nvPr/>
        </p:nvSpPr>
        <p:spPr>
          <a:xfrm>
            <a:off x="395536" y="1268760"/>
            <a:ext cx="8539348" cy="587340"/>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定义</a:t>
            </a:r>
            <a:r>
              <a:rPr lang="zh-CN" altLang="en-US" sz="2400" b="0" i="0" dirty="0">
                <a:solidFill>
                  <a:srgbClr val="1C1F23"/>
                </a:solidFill>
                <a:effectLst/>
                <a:latin typeface="Inter"/>
              </a:rPr>
              <a:t>：负环是一个有向环，其边的长度之和为负。 </a:t>
            </a:r>
            <a:endParaRPr lang="zh-CN" altLang="en-US" sz="2400" dirty="0"/>
          </a:p>
        </p:txBody>
      </p:sp>
      <p:pic>
        <p:nvPicPr>
          <p:cNvPr id="6" name="图片 5">
            <a:extLst>
              <a:ext uri="{FF2B5EF4-FFF2-40B4-BE49-F238E27FC236}">
                <a16:creationId xmlns:a16="http://schemas.microsoft.com/office/drawing/2014/main" id="{E0CEE97F-2C83-791D-3CB1-44D04E57C5C6}"/>
              </a:ext>
            </a:extLst>
          </p:cNvPr>
          <p:cNvPicPr>
            <a:picLocks noChangeAspect="1"/>
          </p:cNvPicPr>
          <p:nvPr/>
        </p:nvPicPr>
        <p:blipFill>
          <a:blip r:embed="rId2"/>
          <a:stretch>
            <a:fillRect/>
          </a:stretch>
        </p:blipFill>
        <p:spPr>
          <a:xfrm>
            <a:off x="1519829" y="1988840"/>
            <a:ext cx="6104341" cy="4256238"/>
          </a:xfrm>
          <a:prstGeom prst="rect">
            <a:avLst/>
          </a:prstGeom>
        </p:spPr>
      </p:pic>
    </p:spTree>
    <p:extLst>
      <p:ext uri="{BB962C8B-B14F-4D97-AF65-F5344CB8AC3E}">
        <p14:creationId xmlns:p14="http://schemas.microsoft.com/office/powerpoint/2010/main" val="13504894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1F2B3-EFCF-AE12-C9AD-C0DACB75B879}"/>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DC6253EE-24CA-B33D-9E91-0E4E1F2754CE}"/>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224</a:t>
            </a:fld>
            <a:endParaRPr kumimoji="0" lang="en-US" altLang="zh-CN" sz="1400"/>
          </a:p>
        </p:txBody>
      </p:sp>
      <p:sp>
        <p:nvSpPr>
          <p:cNvPr id="107523" name="Rectangle 2">
            <a:extLst>
              <a:ext uri="{FF2B5EF4-FFF2-40B4-BE49-F238E27FC236}">
                <a16:creationId xmlns:a16="http://schemas.microsoft.com/office/drawing/2014/main" id="{DC27AFF3-067F-E164-2353-CD1566574917}"/>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4" name="文本框 3">
            <a:extLst>
              <a:ext uri="{FF2B5EF4-FFF2-40B4-BE49-F238E27FC236}">
                <a16:creationId xmlns:a16="http://schemas.microsoft.com/office/drawing/2014/main" id="{FF5C5E55-04D8-62FB-3A04-7B3F53F7999C}"/>
              </a:ext>
            </a:extLst>
          </p:cNvPr>
          <p:cNvSpPr txBox="1"/>
          <p:nvPr/>
        </p:nvSpPr>
        <p:spPr>
          <a:xfrm>
            <a:off x="395536" y="1268760"/>
            <a:ext cx="8539348" cy="2249334"/>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引理</a:t>
            </a:r>
            <a:r>
              <a:rPr lang="en-US" altLang="zh-CN" sz="2400" b="1" i="0" dirty="0">
                <a:solidFill>
                  <a:srgbClr val="1C1F23"/>
                </a:solidFill>
                <a:effectLst/>
                <a:latin typeface="Inter"/>
              </a:rPr>
              <a:t>1 </a:t>
            </a:r>
            <a:r>
              <a:rPr lang="zh-CN" altLang="en-US" sz="2400" b="0" i="0" dirty="0">
                <a:solidFill>
                  <a:srgbClr val="1C1F23"/>
                </a:solidFill>
                <a:effectLst/>
                <a:latin typeface="Inter"/>
              </a:rPr>
              <a:t>如果某条从 </a:t>
            </a:r>
            <a:r>
              <a:rPr lang="en-US" altLang="zh-CN" sz="2400" b="0" i="0" dirty="0">
                <a:solidFill>
                  <a:srgbClr val="1C1F23"/>
                </a:solidFill>
                <a:effectLst/>
                <a:latin typeface="Inter"/>
              </a:rPr>
              <a:t>v </a:t>
            </a:r>
            <a:r>
              <a:rPr lang="zh-CN" altLang="en-US" sz="2400" b="0" i="0" dirty="0">
                <a:solidFill>
                  <a:srgbClr val="1C1F23"/>
                </a:solidFill>
                <a:effectLst/>
                <a:latin typeface="Inter"/>
              </a:rPr>
              <a:t>到 </a:t>
            </a:r>
            <a:r>
              <a:rPr lang="en-US" altLang="zh-CN" sz="2400" b="0" i="0" dirty="0">
                <a:solidFill>
                  <a:srgbClr val="1C1F23"/>
                </a:solidFill>
                <a:effectLst/>
                <a:latin typeface="Inter"/>
              </a:rPr>
              <a:t>t </a:t>
            </a:r>
            <a:r>
              <a:rPr lang="zh-CN" altLang="en-US" sz="2400" b="0" i="0" dirty="0">
                <a:solidFill>
                  <a:srgbClr val="1C1F23"/>
                </a:solidFill>
                <a:effectLst/>
                <a:latin typeface="Inter"/>
              </a:rPr>
              <a:t>的路径包含一个负环，那么从 </a:t>
            </a:r>
            <a:r>
              <a:rPr lang="en-US" altLang="zh-CN" sz="2400" b="0" i="0" dirty="0">
                <a:solidFill>
                  <a:srgbClr val="1C1F23"/>
                </a:solidFill>
                <a:effectLst/>
                <a:latin typeface="Inter"/>
              </a:rPr>
              <a:t>v </a:t>
            </a:r>
            <a:r>
              <a:rPr lang="zh-CN" altLang="en-US" sz="2400" b="0" i="0" dirty="0">
                <a:solidFill>
                  <a:srgbClr val="1C1F23"/>
                </a:solidFill>
                <a:effectLst/>
                <a:latin typeface="Inter"/>
              </a:rPr>
              <a:t>到 </a:t>
            </a:r>
            <a:r>
              <a:rPr lang="en-US" altLang="zh-CN" sz="2400" b="0" i="0" dirty="0">
                <a:solidFill>
                  <a:srgbClr val="1C1F23"/>
                </a:solidFill>
                <a:effectLst/>
                <a:latin typeface="Inter"/>
              </a:rPr>
              <a:t>t </a:t>
            </a:r>
            <a:r>
              <a:rPr lang="zh-CN" altLang="en-US" sz="2400" b="0" i="0" dirty="0">
                <a:solidFill>
                  <a:srgbClr val="1C1F23"/>
                </a:solidFill>
                <a:effectLst/>
                <a:latin typeface="Inter"/>
              </a:rPr>
              <a:t>的最短路径不存在。 </a:t>
            </a:r>
            <a:endParaRPr lang="en-US" altLang="zh-CN" sz="2400" b="0" i="0" dirty="0">
              <a:solidFill>
                <a:srgbClr val="1C1F23"/>
              </a:solidFill>
              <a:effectLst/>
              <a:latin typeface="Inter"/>
            </a:endParaRPr>
          </a:p>
          <a:p>
            <a:pPr algn="just">
              <a:lnSpc>
                <a:spcPct val="150000"/>
              </a:lnSpc>
            </a:pPr>
            <a:r>
              <a:rPr lang="zh-CN" altLang="en-US" sz="2400" b="1" i="0" dirty="0">
                <a:solidFill>
                  <a:srgbClr val="1C1F23"/>
                </a:solidFill>
                <a:effectLst/>
                <a:latin typeface="Inter"/>
              </a:rPr>
              <a:t>证明</a:t>
            </a:r>
            <a:r>
              <a:rPr lang="zh-CN" altLang="en-US" sz="2400" b="0" i="0" dirty="0">
                <a:solidFill>
                  <a:srgbClr val="1C1F23"/>
                </a:solidFill>
                <a:effectLst/>
                <a:latin typeface="Inter"/>
              </a:rPr>
              <a:t> 如果存在这样一个环 </a:t>
            </a:r>
            <a:r>
              <a:rPr lang="en-US" altLang="zh-CN" sz="2400" b="0" i="0" dirty="0">
                <a:solidFill>
                  <a:srgbClr val="1C1F23"/>
                </a:solidFill>
                <a:effectLst/>
                <a:latin typeface="Inter"/>
              </a:rPr>
              <a:t>W </a:t>
            </a:r>
            <a:r>
              <a:rPr lang="zh-CN" altLang="en-US" sz="2400" b="0" i="0" dirty="0">
                <a:solidFill>
                  <a:srgbClr val="1C1F23"/>
                </a:solidFill>
                <a:effectLst/>
                <a:latin typeface="Inter"/>
              </a:rPr>
              <a:t>，那么通过绕着环 </a:t>
            </a:r>
            <a:r>
              <a:rPr lang="en-US" altLang="zh-CN" sz="2400" b="0" i="0" dirty="0">
                <a:solidFill>
                  <a:srgbClr val="1C1F23"/>
                </a:solidFill>
                <a:effectLst/>
                <a:latin typeface="Inter"/>
              </a:rPr>
              <a:t>W </a:t>
            </a:r>
            <a:r>
              <a:rPr lang="zh-CN" altLang="en-US" sz="2400" b="0" i="0" dirty="0">
                <a:solidFill>
                  <a:srgbClr val="1C1F23"/>
                </a:solidFill>
                <a:effectLst/>
                <a:latin typeface="Inter"/>
              </a:rPr>
              <a:t>任意多次迂回，就能构造出一条长度任意为负的从 </a:t>
            </a:r>
            <a:r>
              <a:rPr lang="en-US" altLang="zh-CN" sz="2400" b="0" i="0" dirty="0">
                <a:solidFill>
                  <a:srgbClr val="1C1F23"/>
                </a:solidFill>
                <a:effectLst/>
                <a:latin typeface="Inter"/>
              </a:rPr>
              <a:t>v </a:t>
            </a:r>
            <a:r>
              <a:rPr lang="zh-CN" altLang="en-US" sz="2400" b="0" i="0" dirty="0">
                <a:solidFill>
                  <a:srgbClr val="1C1F23"/>
                </a:solidFill>
                <a:effectLst/>
                <a:latin typeface="Inter"/>
              </a:rPr>
              <a:t>到 </a:t>
            </a:r>
            <a:r>
              <a:rPr lang="en-US" altLang="zh-CN" sz="2400" b="0" i="0" dirty="0">
                <a:solidFill>
                  <a:srgbClr val="1C1F23"/>
                </a:solidFill>
                <a:effectLst/>
                <a:latin typeface="Inter"/>
              </a:rPr>
              <a:t>t </a:t>
            </a:r>
            <a:r>
              <a:rPr lang="zh-CN" altLang="en-US" sz="2400" b="0" i="0" dirty="0">
                <a:solidFill>
                  <a:srgbClr val="1C1F23"/>
                </a:solidFill>
                <a:effectLst/>
                <a:latin typeface="Inter"/>
              </a:rPr>
              <a:t>的路径。 </a:t>
            </a:r>
            <a:endParaRPr lang="zh-CN" altLang="en-US" sz="2400" dirty="0"/>
          </a:p>
        </p:txBody>
      </p:sp>
      <p:pic>
        <p:nvPicPr>
          <p:cNvPr id="3" name="图片 2">
            <a:extLst>
              <a:ext uri="{FF2B5EF4-FFF2-40B4-BE49-F238E27FC236}">
                <a16:creationId xmlns:a16="http://schemas.microsoft.com/office/drawing/2014/main" id="{12986102-5854-D2EB-8B9B-01F5DEF1A246}"/>
              </a:ext>
            </a:extLst>
          </p:cNvPr>
          <p:cNvPicPr>
            <a:picLocks noChangeAspect="1"/>
          </p:cNvPicPr>
          <p:nvPr/>
        </p:nvPicPr>
        <p:blipFill>
          <a:blip r:embed="rId2"/>
          <a:stretch>
            <a:fillRect/>
          </a:stretch>
        </p:blipFill>
        <p:spPr>
          <a:xfrm>
            <a:off x="1601224" y="3783955"/>
            <a:ext cx="5941551" cy="2572395"/>
          </a:xfrm>
          <a:prstGeom prst="rect">
            <a:avLst/>
          </a:prstGeom>
        </p:spPr>
      </p:pic>
    </p:spTree>
    <p:extLst>
      <p:ext uri="{BB962C8B-B14F-4D97-AF65-F5344CB8AC3E}">
        <p14:creationId xmlns:p14="http://schemas.microsoft.com/office/powerpoint/2010/main" val="38260867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E0AD7-3538-542F-19A5-5410D9977BD1}"/>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77AD9E19-29EF-BD03-CFEA-263F7CD3DBF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225</a:t>
            </a:fld>
            <a:endParaRPr kumimoji="0" lang="en-US" altLang="zh-CN" sz="1400"/>
          </a:p>
        </p:txBody>
      </p:sp>
      <p:sp>
        <p:nvSpPr>
          <p:cNvPr id="107523" name="Rectangle 2">
            <a:extLst>
              <a:ext uri="{FF2B5EF4-FFF2-40B4-BE49-F238E27FC236}">
                <a16:creationId xmlns:a16="http://schemas.microsoft.com/office/drawing/2014/main" id="{B542932F-F26E-784D-2E0D-6647D900F133}"/>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4" name="文本框 3">
            <a:extLst>
              <a:ext uri="{FF2B5EF4-FFF2-40B4-BE49-F238E27FC236}">
                <a16:creationId xmlns:a16="http://schemas.microsoft.com/office/drawing/2014/main" id="{D8C7651E-9D66-2B15-1A72-763AF948DEAC}"/>
              </a:ext>
            </a:extLst>
          </p:cNvPr>
          <p:cNvSpPr txBox="1"/>
          <p:nvPr/>
        </p:nvSpPr>
        <p:spPr>
          <a:xfrm>
            <a:off x="395536" y="1268760"/>
            <a:ext cx="8539348" cy="3357329"/>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定理</a:t>
            </a:r>
            <a:r>
              <a:rPr lang="en-US" altLang="zh-CN" sz="2400" b="1" i="0" dirty="0">
                <a:solidFill>
                  <a:srgbClr val="1C1F23"/>
                </a:solidFill>
                <a:effectLst/>
                <a:latin typeface="Inter"/>
              </a:rPr>
              <a:t>6.22 </a:t>
            </a:r>
            <a:r>
              <a:rPr lang="zh-CN" altLang="en-US" sz="2400" b="0" i="0" dirty="0">
                <a:solidFill>
                  <a:srgbClr val="1C1F23"/>
                </a:solidFill>
                <a:effectLst/>
                <a:latin typeface="Inter"/>
              </a:rPr>
              <a:t>如果图 </a:t>
            </a:r>
            <a:r>
              <a:rPr lang="en-US" altLang="zh-CN" sz="2400" b="0" i="0" dirty="0">
                <a:solidFill>
                  <a:srgbClr val="1C1F23"/>
                </a:solidFill>
                <a:effectLst/>
                <a:latin typeface="Inter"/>
              </a:rPr>
              <a:t>G </a:t>
            </a:r>
            <a:r>
              <a:rPr lang="zh-CN" altLang="en-US" sz="2400" b="0" i="0" dirty="0">
                <a:solidFill>
                  <a:srgbClr val="1C1F23"/>
                </a:solidFill>
                <a:effectLst/>
                <a:latin typeface="Inter"/>
              </a:rPr>
              <a:t>没有负环，那么存在一条从 </a:t>
            </a:r>
            <a:r>
              <a:rPr lang="en-US" altLang="zh-CN" sz="2400" b="0" i="0" dirty="0">
                <a:solidFill>
                  <a:srgbClr val="1C1F23"/>
                </a:solidFill>
                <a:effectLst/>
                <a:latin typeface="Inter"/>
              </a:rPr>
              <a:t>v </a:t>
            </a:r>
            <a:r>
              <a:rPr lang="zh-CN" altLang="en-US" sz="2400" b="0" i="0" dirty="0">
                <a:solidFill>
                  <a:srgbClr val="1C1F23"/>
                </a:solidFill>
                <a:effectLst/>
                <a:latin typeface="Inter"/>
              </a:rPr>
              <a:t>到 </a:t>
            </a:r>
            <a:r>
              <a:rPr lang="en-US" altLang="zh-CN" sz="2400" b="0" i="0" dirty="0">
                <a:solidFill>
                  <a:srgbClr val="1C1F23"/>
                </a:solidFill>
                <a:effectLst/>
                <a:latin typeface="Inter"/>
              </a:rPr>
              <a:t>t </a:t>
            </a:r>
            <a:r>
              <a:rPr lang="zh-CN" altLang="en-US" sz="2400" b="0" i="0" dirty="0">
                <a:solidFill>
                  <a:srgbClr val="1C1F23"/>
                </a:solidFill>
                <a:effectLst/>
                <a:latin typeface="Inter"/>
              </a:rPr>
              <a:t>的最短路径即没有重复的节点，并且边数 ≤</a:t>
            </a:r>
            <a:r>
              <a:rPr lang="en-US" altLang="zh-CN" sz="2400" b="0" i="0" dirty="0">
                <a:solidFill>
                  <a:srgbClr val="1C1F23"/>
                </a:solidFill>
                <a:effectLst/>
                <a:latin typeface="Inter"/>
              </a:rPr>
              <a:t>n - 1 </a:t>
            </a:r>
            <a:r>
              <a:rPr lang="zh-CN" altLang="en-US" sz="2400" b="0" i="0" dirty="0">
                <a:solidFill>
                  <a:srgbClr val="1C1F23"/>
                </a:solidFill>
                <a:effectLst/>
                <a:latin typeface="Inter"/>
              </a:rPr>
              <a:t>（</a:t>
            </a:r>
            <a:r>
              <a:rPr lang="en-US" altLang="zh-CN" sz="2400" b="0" i="0" dirty="0">
                <a:solidFill>
                  <a:srgbClr val="1C1F23"/>
                </a:solidFill>
                <a:effectLst/>
                <a:latin typeface="Inter"/>
              </a:rPr>
              <a:t>n </a:t>
            </a:r>
            <a:r>
              <a:rPr lang="zh-CN" altLang="en-US" sz="2400" b="0" i="0" dirty="0">
                <a:solidFill>
                  <a:srgbClr val="1C1F23"/>
                </a:solidFill>
                <a:effectLst/>
                <a:latin typeface="Inter"/>
              </a:rPr>
              <a:t>为图中顶点数 ）。</a:t>
            </a:r>
            <a:endParaRPr lang="en-US" altLang="zh-CN" sz="2400" b="0" i="0" dirty="0">
              <a:solidFill>
                <a:srgbClr val="1C1F23"/>
              </a:solidFill>
              <a:effectLst/>
              <a:latin typeface="Inter"/>
            </a:endParaRPr>
          </a:p>
          <a:p>
            <a:pPr algn="just">
              <a:lnSpc>
                <a:spcPct val="150000"/>
              </a:lnSpc>
            </a:pPr>
            <a:r>
              <a:rPr lang="zh-CN" altLang="en-US" sz="2400" b="1" i="0" dirty="0">
                <a:solidFill>
                  <a:srgbClr val="1C1F23"/>
                </a:solidFill>
                <a:effectLst/>
                <a:latin typeface="Inter"/>
              </a:rPr>
              <a:t>证明</a:t>
            </a:r>
            <a:r>
              <a:rPr lang="zh-CN" altLang="en-US" sz="2400" b="0" i="0" dirty="0">
                <a:solidFill>
                  <a:srgbClr val="1C1F23"/>
                </a:solidFill>
                <a:effectLst/>
                <a:latin typeface="Inter"/>
              </a:rPr>
              <a:t>：在所有从 </a:t>
            </a:r>
            <a:r>
              <a:rPr lang="en-US" altLang="zh-CN" sz="2400" b="0" i="0" dirty="0">
                <a:solidFill>
                  <a:srgbClr val="1C1F23"/>
                </a:solidFill>
                <a:effectLst/>
                <a:latin typeface="Inter"/>
              </a:rPr>
              <a:t>v </a:t>
            </a:r>
            <a:r>
              <a:rPr lang="zh-CN" altLang="en-US" sz="2400" b="0" i="0" dirty="0">
                <a:solidFill>
                  <a:srgbClr val="1C1F23"/>
                </a:solidFill>
                <a:effectLst/>
                <a:latin typeface="Inter"/>
              </a:rPr>
              <a:t>到 </a:t>
            </a:r>
            <a:r>
              <a:rPr lang="en-US" altLang="zh-CN" sz="2400" b="0" i="0" dirty="0">
                <a:solidFill>
                  <a:srgbClr val="1C1F23"/>
                </a:solidFill>
                <a:effectLst/>
                <a:latin typeface="Inter"/>
              </a:rPr>
              <a:t>t </a:t>
            </a:r>
            <a:r>
              <a:rPr lang="zh-CN" altLang="en-US" sz="2400" b="0" i="0" dirty="0">
                <a:solidFill>
                  <a:srgbClr val="1C1F23"/>
                </a:solidFill>
                <a:effectLst/>
                <a:latin typeface="Inter"/>
              </a:rPr>
              <a:t>的最短路径中，考虑边数最少的一条路径。 </a:t>
            </a:r>
            <a:endParaRPr lang="en-US" altLang="zh-CN" sz="2400" dirty="0">
              <a:solidFill>
                <a:srgbClr val="1C1F23"/>
              </a:solidFill>
              <a:latin typeface="Inter"/>
            </a:endParaRPr>
          </a:p>
          <a:p>
            <a:pPr algn="just">
              <a:lnSpc>
                <a:spcPct val="150000"/>
              </a:lnSpc>
            </a:pPr>
            <a:r>
              <a:rPr lang="zh-CN" altLang="en-US" sz="2400" b="0" i="0" dirty="0">
                <a:solidFill>
                  <a:srgbClr val="1C1F23"/>
                </a:solidFill>
                <a:effectLst/>
                <a:latin typeface="Inter"/>
              </a:rPr>
              <a:t>如果这条路径 </a:t>
            </a:r>
            <a:r>
              <a:rPr lang="en-US" altLang="zh-CN" sz="2400" b="0" i="0" dirty="0">
                <a:solidFill>
                  <a:srgbClr val="1C1F23"/>
                </a:solidFill>
                <a:effectLst/>
                <a:latin typeface="Inter"/>
              </a:rPr>
              <a:t>P </a:t>
            </a:r>
            <a:r>
              <a:rPr lang="zh-CN" altLang="en-US" sz="2400" b="0" i="0" dirty="0">
                <a:solidFill>
                  <a:srgbClr val="1C1F23"/>
                </a:solidFill>
                <a:effectLst/>
                <a:latin typeface="Inter"/>
              </a:rPr>
              <a:t>包含一个有向环 </a:t>
            </a:r>
            <a:r>
              <a:rPr lang="en-US" altLang="zh-CN" sz="2400" b="0" i="0" dirty="0">
                <a:solidFill>
                  <a:srgbClr val="1C1F23"/>
                </a:solidFill>
                <a:effectLst/>
                <a:latin typeface="Inter"/>
              </a:rPr>
              <a:t>W </a:t>
            </a:r>
            <a:r>
              <a:rPr lang="zh-CN" altLang="en-US" sz="2400" b="0" i="0" dirty="0">
                <a:solidFill>
                  <a:srgbClr val="1C1F23"/>
                </a:solidFill>
                <a:effectLst/>
                <a:latin typeface="Inter"/>
              </a:rPr>
              <a:t>，那么可以去掉路径 </a:t>
            </a:r>
            <a:r>
              <a:rPr lang="en-US" altLang="zh-CN" sz="2400" b="0" i="0" dirty="0">
                <a:solidFill>
                  <a:srgbClr val="1C1F23"/>
                </a:solidFill>
                <a:effectLst/>
                <a:latin typeface="Inter"/>
              </a:rPr>
              <a:t>P </a:t>
            </a:r>
            <a:r>
              <a:rPr lang="zh-CN" altLang="en-US" sz="2400" b="0" i="0" dirty="0">
                <a:solidFill>
                  <a:srgbClr val="1C1F23"/>
                </a:solidFill>
                <a:effectLst/>
                <a:latin typeface="Inter"/>
              </a:rPr>
              <a:t>中与环 </a:t>
            </a:r>
            <a:r>
              <a:rPr lang="en-US" altLang="zh-CN" sz="2400" b="0" i="0" dirty="0">
                <a:solidFill>
                  <a:srgbClr val="1C1F23"/>
                </a:solidFill>
                <a:effectLst/>
                <a:latin typeface="Inter"/>
              </a:rPr>
              <a:t>W </a:t>
            </a:r>
            <a:r>
              <a:rPr lang="zh-CN" altLang="en-US" sz="2400" b="0" i="0" dirty="0">
                <a:solidFill>
                  <a:srgbClr val="1C1F23"/>
                </a:solidFill>
                <a:effectLst/>
                <a:latin typeface="Inter"/>
              </a:rPr>
              <a:t>对应的部分，且不会增加路径的长度。 </a:t>
            </a:r>
            <a:endParaRPr lang="zh-CN" altLang="en-US" sz="2400" dirty="0"/>
          </a:p>
        </p:txBody>
      </p:sp>
      <p:pic>
        <p:nvPicPr>
          <p:cNvPr id="3" name="图片 2">
            <a:extLst>
              <a:ext uri="{FF2B5EF4-FFF2-40B4-BE49-F238E27FC236}">
                <a16:creationId xmlns:a16="http://schemas.microsoft.com/office/drawing/2014/main" id="{EFE287F2-9EDF-1D25-CD2E-54BA51EFF403}"/>
              </a:ext>
            </a:extLst>
          </p:cNvPr>
          <p:cNvPicPr>
            <a:picLocks noChangeAspect="1"/>
          </p:cNvPicPr>
          <p:nvPr/>
        </p:nvPicPr>
        <p:blipFill>
          <a:blip r:embed="rId2"/>
          <a:stretch>
            <a:fillRect/>
          </a:stretch>
        </p:blipFill>
        <p:spPr>
          <a:xfrm>
            <a:off x="2211460" y="4568918"/>
            <a:ext cx="4907499" cy="2040643"/>
          </a:xfrm>
          <a:prstGeom prst="rect">
            <a:avLst/>
          </a:prstGeom>
        </p:spPr>
      </p:pic>
    </p:spTree>
    <p:extLst>
      <p:ext uri="{BB962C8B-B14F-4D97-AF65-F5344CB8AC3E}">
        <p14:creationId xmlns:p14="http://schemas.microsoft.com/office/powerpoint/2010/main" val="22733684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AB1D3-5DAE-F3A0-CD72-A2BBD2F8BF06}"/>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9765126E-22E2-A846-7884-788835305C6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226</a:t>
            </a:fld>
            <a:endParaRPr kumimoji="0" lang="en-US" altLang="zh-CN" sz="1400"/>
          </a:p>
        </p:txBody>
      </p:sp>
      <p:sp>
        <p:nvSpPr>
          <p:cNvPr id="107523" name="Rectangle 2">
            <a:extLst>
              <a:ext uri="{FF2B5EF4-FFF2-40B4-BE49-F238E27FC236}">
                <a16:creationId xmlns:a16="http://schemas.microsoft.com/office/drawing/2014/main" id="{A3CFCB85-1AA8-EB63-E80D-794FC14489AC}"/>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4" name="文本框 3">
            <a:extLst>
              <a:ext uri="{FF2B5EF4-FFF2-40B4-BE49-F238E27FC236}">
                <a16:creationId xmlns:a16="http://schemas.microsoft.com/office/drawing/2014/main" id="{5819343B-0F7C-3EEB-A8BA-A54FD0B50446}"/>
              </a:ext>
            </a:extLst>
          </p:cNvPr>
          <p:cNvSpPr txBox="1"/>
          <p:nvPr/>
        </p:nvSpPr>
        <p:spPr>
          <a:xfrm>
            <a:off x="395536" y="1268760"/>
            <a:ext cx="8539348" cy="2803332"/>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单终点最短路径问题 </a:t>
            </a:r>
            <a:endParaRPr lang="en-US" altLang="zh-CN" sz="2400" b="1" i="0" dirty="0">
              <a:solidFill>
                <a:srgbClr val="1C1F23"/>
              </a:solidFill>
              <a:effectLst/>
              <a:latin typeface="Inter"/>
            </a:endParaRPr>
          </a:p>
          <a:p>
            <a:pPr algn="just">
              <a:lnSpc>
                <a:spcPct val="150000"/>
              </a:lnSpc>
            </a:pPr>
            <a:r>
              <a:rPr lang="zh-CN" altLang="en-US" sz="2400" b="0" i="0" dirty="0">
                <a:solidFill>
                  <a:srgbClr val="1C1F23"/>
                </a:solidFill>
                <a:effectLst/>
                <a:latin typeface="Inter"/>
              </a:rPr>
              <a:t>给定一个有向图 </a:t>
            </a:r>
            <a:r>
              <a:rPr lang="en-US" altLang="zh-CN" sz="2400" b="0" i="0" dirty="0">
                <a:solidFill>
                  <a:srgbClr val="1C1F23"/>
                </a:solidFill>
                <a:effectLst/>
                <a:latin typeface="Inter"/>
              </a:rPr>
              <a:t>G=(V, E), </a:t>
            </a:r>
            <a:r>
              <a:rPr lang="zh-CN" altLang="en-US" sz="2400" b="0" i="0" dirty="0">
                <a:solidFill>
                  <a:srgbClr val="1C1F23"/>
                </a:solidFill>
                <a:effectLst/>
                <a:latin typeface="Inter"/>
              </a:rPr>
              <a:t>边</a:t>
            </a:r>
            <a:r>
              <a:rPr lang="zh-CN" altLang="en-US" sz="2400" dirty="0">
                <a:solidFill>
                  <a:srgbClr val="1C1F23"/>
                </a:solidFill>
                <a:latin typeface="Inter"/>
              </a:rPr>
              <a:t>长为</a:t>
            </a:r>
            <a:r>
              <a:rPr lang="zh-CN" altLang="en-US" sz="2400" b="0" i="0" dirty="0">
                <a:solidFill>
                  <a:srgbClr val="1C1F23"/>
                </a:solidFill>
                <a:effectLst/>
                <a:latin typeface="Inter"/>
              </a:rPr>
              <a:t> </a:t>
            </a:r>
            <a:r>
              <a:rPr lang="en-US" altLang="zh-CN" sz="2400" b="0" i="1" dirty="0" err="1">
                <a:solidFill>
                  <a:srgbClr val="1C1F23"/>
                </a:solidFill>
                <a:effectLst/>
                <a:latin typeface="Times New Roman" panose="02020603050405020304" pitchFamily="18" charset="0"/>
                <a:cs typeface="Times New Roman" panose="02020603050405020304" pitchFamily="18" charset="0"/>
              </a:rPr>
              <a:t>c</a:t>
            </a:r>
            <a:r>
              <a:rPr lang="en-US" altLang="zh-CN" sz="3200" b="0" i="1" baseline="-25000" dirty="0" err="1">
                <a:solidFill>
                  <a:srgbClr val="1C1F23"/>
                </a:solidFill>
                <a:effectLst/>
                <a:latin typeface="Times New Roman" panose="02020603050405020304" pitchFamily="18" charset="0"/>
                <a:cs typeface="Times New Roman" panose="02020603050405020304" pitchFamily="18" charset="0"/>
              </a:rPr>
              <a:t>vw</a:t>
            </a:r>
            <a:r>
              <a:rPr lang="en-US" altLang="zh-CN" sz="2400" b="0" i="1" baseline="-2500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Inter"/>
              </a:rPr>
              <a:t>（不存在负环）以及一个指定节点 </a:t>
            </a:r>
            <a:r>
              <a:rPr lang="en-US" altLang="zh-CN" sz="2400" b="0" i="0" dirty="0">
                <a:solidFill>
                  <a:srgbClr val="1C1F23"/>
                </a:solidFill>
                <a:effectLst/>
                <a:latin typeface="Inter"/>
              </a:rPr>
              <a:t>t </a:t>
            </a:r>
            <a:r>
              <a:rPr lang="zh-CN" altLang="en-US" sz="2400" b="0" i="0" dirty="0">
                <a:solidFill>
                  <a:srgbClr val="1C1F23"/>
                </a:solidFill>
                <a:effectLst/>
                <a:latin typeface="Inter"/>
              </a:rPr>
              <a:t>，求图中每个节点 </a:t>
            </a:r>
            <a:r>
              <a:rPr lang="en-US" altLang="zh-CN" sz="2400" b="0" i="0" dirty="0">
                <a:solidFill>
                  <a:srgbClr val="1C1F23"/>
                </a:solidFill>
                <a:effectLst/>
                <a:latin typeface="Inter"/>
              </a:rPr>
              <a:t>v </a:t>
            </a:r>
            <a:r>
              <a:rPr lang="zh-CN" altLang="en-US" sz="2400" b="0" i="0" dirty="0">
                <a:solidFill>
                  <a:srgbClr val="1C1F23"/>
                </a:solidFill>
                <a:effectLst/>
                <a:latin typeface="Inter"/>
              </a:rPr>
              <a:t>到节点 </a:t>
            </a:r>
            <a:r>
              <a:rPr lang="en-US" altLang="zh-CN" sz="2400" b="0" i="0" dirty="0">
                <a:solidFill>
                  <a:srgbClr val="1C1F23"/>
                </a:solidFill>
                <a:effectLst/>
                <a:latin typeface="Inter"/>
              </a:rPr>
              <a:t>t </a:t>
            </a:r>
            <a:r>
              <a:rPr lang="zh-CN" altLang="en-US" sz="2400" b="0" i="0" dirty="0">
                <a:solidFill>
                  <a:srgbClr val="1C1F23"/>
                </a:solidFill>
                <a:effectLst/>
                <a:latin typeface="Inter"/>
              </a:rPr>
              <a:t>的最短路径。 </a:t>
            </a:r>
            <a:endParaRPr lang="en-US" altLang="zh-CN" sz="2400" b="0" i="0" dirty="0">
              <a:solidFill>
                <a:srgbClr val="1C1F23"/>
              </a:solidFill>
              <a:effectLst/>
              <a:latin typeface="Inter"/>
            </a:endParaRPr>
          </a:p>
          <a:p>
            <a:pPr algn="just">
              <a:lnSpc>
                <a:spcPct val="150000"/>
              </a:lnSpc>
            </a:pPr>
            <a:r>
              <a:rPr lang="zh-CN" altLang="en-US" sz="2400" b="1" i="0" dirty="0">
                <a:solidFill>
                  <a:srgbClr val="1C1F23"/>
                </a:solidFill>
                <a:effectLst/>
                <a:latin typeface="Inter"/>
              </a:rPr>
              <a:t>负环问题   </a:t>
            </a:r>
            <a:r>
              <a:rPr lang="zh-CN" altLang="en-US" sz="2400" b="0" i="0" dirty="0">
                <a:solidFill>
                  <a:srgbClr val="1C1F23"/>
                </a:solidFill>
                <a:effectLst/>
                <a:latin typeface="Inter"/>
              </a:rPr>
              <a:t>给定一个有向图 </a:t>
            </a:r>
            <a:r>
              <a:rPr lang="en-US" altLang="zh-CN" sz="2400" b="0" i="0" dirty="0">
                <a:solidFill>
                  <a:srgbClr val="1C1F23"/>
                </a:solidFill>
                <a:effectLst/>
                <a:latin typeface="Inter"/>
              </a:rPr>
              <a:t>G=(V, E), </a:t>
            </a:r>
            <a:r>
              <a:rPr lang="zh-CN" altLang="en-US" sz="2400" b="0" i="0" dirty="0">
                <a:solidFill>
                  <a:srgbClr val="1C1F23"/>
                </a:solidFill>
                <a:effectLst/>
                <a:latin typeface="Inter"/>
              </a:rPr>
              <a:t>边</a:t>
            </a:r>
            <a:r>
              <a:rPr lang="zh-CN" altLang="en-US" sz="2400" dirty="0">
                <a:solidFill>
                  <a:srgbClr val="1C1F23"/>
                </a:solidFill>
                <a:latin typeface="Inter"/>
              </a:rPr>
              <a:t>长为</a:t>
            </a:r>
            <a:r>
              <a:rPr lang="zh-CN" altLang="en-US" sz="2400" b="0" i="0" dirty="0">
                <a:solidFill>
                  <a:srgbClr val="1C1F23"/>
                </a:solidFill>
                <a:effectLst/>
                <a:latin typeface="Inter"/>
              </a:rPr>
              <a:t> </a:t>
            </a:r>
            <a:r>
              <a:rPr lang="en-US" altLang="zh-CN" sz="2400" b="0" i="1" dirty="0" err="1">
                <a:solidFill>
                  <a:srgbClr val="1C1F23"/>
                </a:solidFill>
                <a:effectLst/>
                <a:latin typeface="Times New Roman" panose="02020603050405020304" pitchFamily="18" charset="0"/>
                <a:cs typeface="Times New Roman" panose="02020603050405020304" pitchFamily="18" charset="0"/>
              </a:rPr>
              <a:t>c</a:t>
            </a:r>
            <a:r>
              <a:rPr lang="en-US" altLang="zh-CN" sz="3200" b="0" i="1" baseline="-25000" dirty="0" err="1">
                <a:solidFill>
                  <a:srgbClr val="1C1F23"/>
                </a:solidFill>
                <a:effectLst/>
                <a:latin typeface="Times New Roman" panose="02020603050405020304" pitchFamily="18" charset="0"/>
                <a:cs typeface="Times New Roman" panose="02020603050405020304" pitchFamily="18" charset="0"/>
              </a:rPr>
              <a:t>vw</a:t>
            </a:r>
            <a:r>
              <a:rPr lang="en-US" altLang="zh-CN" sz="2400" b="0" i="1" baseline="-2500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Inter"/>
              </a:rPr>
              <a:t>，找出图中的一个负环（如果存在的话）。 </a:t>
            </a:r>
            <a:endParaRPr lang="zh-CN" altLang="en-US" sz="2400" dirty="0"/>
          </a:p>
        </p:txBody>
      </p:sp>
      <p:pic>
        <p:nvPicPr>
          <p:cNvPr id="3" name="图片 2">
            <a:extLst>
              <a:ext uri="{FF2B5EF4-FFF2-40B4-BE49-F238E27FC236}">
                <a16:creationId xmlns:a16="http://schemas.microsoft.com/office/drawing/2014/main" id="{93F7CF88-0FFF-6B00-56DA-AC153EF2A063}"/>
              </a:ext>
            </a:extLst>
          </p:cNvPr>
          <p:cNvPicPr>
            <a:picLocks noChangeAspect="1"/>
          </p:cNvPicPr>
          <p:nvPr/>
        </p:nvPicPr>
        <p:blipFill>
          <a:blip r:embed="rId2"/>
          <a:stretch>
            <a:fillRect/>
          </a:stretch>
        </p:blipFill>
        <p:spPr>
          <a:xfrm>
            <a:off x="395536" y="4137008"/>
            <a:ext cx="8179308" cy="2390222"/>
          </a:xfrm>
          <a:prstGeom prst="rect">
            <a:avLst/>
          </a:prstGeom>
        </p:spPr>
      </p:pic>
    </p:spTree>
    <p:extLst>
      <p:ext uri="{BB962C8B-B14F-4D97-AF65-F5344CB8AC3E}">
        <p14:creationId xmlns:p14="http://schemas.microsoft.com/office/powerpoint/2010/main" val="7653438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D786-0CD7-DAFB-B4AA-586D36EE3DA4}"/>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B7E74EA2-27F9-7704-092B-FA9E1E11C2EB}"/>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227</a:t>
            </a:fld>
            <a:endParaRPr kumimoji="0" lang="en-US" altLang="zh-CN" sz="1400"/>
          </a:p>
        </p:txBody>
      </p:sp>
      <p:sp>
        <p:nvSpPr>
          <p:cNvPr id="107523" name="Rectangle 2">
            <a:extLst>
              <a:ext uri="{FF2B5EF4-FFF2-40B4-BE49-F238E27FC236}">
                <a16:creationId xmlns:a16="http://schemas.microsoft.com/office/drawing/2014/main" id="{F003F85C-2443-D1BE-0BB0-3CE4BC1055EF}"/>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4" name="文本框 3">
            <a:extLst>
              <a:ext uri="{FF2B5EF4-FFF2-40B4-BE49-F238E27FC236}">
                <a16:creationId xmlns:a16="http://schemas.microsoft.com/office/drawing/2014/main" id="{D27A9FEF-A081-E1DA-06E7-E1B8F043FB76}"/>
              </a:ext>
            </a:extLst>
          </p:cNvPr>
          <p:cNvSpPr txBox="1"/>
          <p:nvPr/>
        </p:nvSpPr>
        <p:spPr>
          <a:xfrm>
            <a:off x="395536" y="1268760"/>
            <a:ext cx="8539348" cy="2249334"/>
          </a:xfrm>
          <a:prstGeom prst="rect">
            <a:avLst/>
          </a:prstGeom>
          <a:noFill/>
        </p:spPr>
        <p:txBody>
          <a:bodyPr wrap="square">
            <a:spAutoFit/>
          </a:bodyPr>
          <a:lstStyle/>
          <a:p>
            <a:pPr algn="just">
              <a:lnSpc>
                <a:spcPct val="150000"/>
              </a:lnSpc>
            </a:pPr>
            <a:r>
              <a:rPr lang="zh-CN" altLang="en-US" sz="2400" i="0" dirty="0">
                <a:solidFill>
                  <a:srgbClr val="1C1F23"/>
                </a:solidFill>
                <a:effectLst/>
                <a:latin typeface="Inter"/>
              </a:rPr>
              <a:t>为了求出每个节点 </a:t>
            </a:r>
            <a:r>
              <a:rPr lang="en-US" altLang="zh-CN" sz="2400" i="0" dirty="0">
                <a:solidFill>
                  <a:srgbClr val="1C1F23"/>
                </a:solidFill>
                <a:effectLst/>
                <a:latin typeface="Inter"/>
              </a:rPr>
              <a:t>v </a:t>
            </a:r>
            <a:r>
              <a:rPr lang="zh-CN" altLang="en-US" sz="2400" i="0" dirty="0">
                <a:solidFill>
                  <a:srgbClr val="1C1F23"/>
                </a:solidFill>
                <a:effectLst/>
                <a:latin typeface="Inter"/>
              </a:rPr>
              <a:t>到 </a:t>
            </a:r>
            <a:r>
              <a:rPr lang="en-US" altLang="zh-CN" sz="2400" i="0" dirty="0">
                <a:solidFill>
                  <a:srgbClr val="1C1F23"/>
                </a:solidFill>
                <a:effectLst/>
                <a:latin typeface="Inter"/>
              </a:rPr>
              <a:t>t </a:t>
            </a:r>
            <a:r>
              <a:rPr lang="zh-CN" altLang="en-US" sz="2400" i="0" dirty="0">
                <a:solidFill>
                  <a:srgbClr val="1C1F23"/>
                </a:solidFill>
                <a:effectLst/>
                <a:latin typeface="Inter"/>
              </a:rPr>
              <a:t>的最短路径，应选择以下哪个子问题？</a:t>
            </a:r>
          </a:p>
          <a:p>
            <a:pPr algn="just">
              <a:lnSpc>
                <a:spcPct val="150000"/>
              </a:lnSpc>
            </a:pPr>
            <a:r>
              <a:rPr lang="en-US" altLang="zh-CN" sz="2400" i="0" dirty="0">
                <a:solidFill>
                  <a:srgbClr val="1C1F23"/>
                </a:solidFill>
                <a:effectLst/>
                <a:latin typeface="Inter"/>
              </a:rPr>
              <a:t>A. OPT(</a:t>
            </a:r>
            <a:r>
              <a:rPr lang="en-US" altLang="zh-CN" sz="2400" i="0" dirty="0" err="1">
                <a:solidFill>
                  <a:srgbClr val="1C1F23"/>
                </a:solidFill>
                <a:effectLst/>
                <a:latin typeface="Inter"/>
              </a:rPr>
              <a:t>i</a:t>
            </a:r>
            <a:r>
              <a:rPr lang="en-US" altLang="zh-CN" sz="2400" i="0" dirty="0">
                <a:solidFill>
                  <a:srgbClr val="1C1F23"/>
                </a:solidFill>
                <a:effectLst/>
                <a:latin typeface="Inter"/>
              </a:rPr>
              <a:t>, v) </a:t>
            </a:r>
            <a:r>
              <a:rPr lang="zh-CN" altLang="en-US" sz="2400" i="0" dirty="0">
                <a:solidFill>
                  <a:srgbClr val="1C1F23"/>
                </a:solidFill>
                <a:effectLst/>
                <a:latin typeface="Inter"/>
              </a:rPr>
              <a:t>表示恰好使用 </a:t>
            </a:r>
            <a:r>
              <a:rPr lang="en-US" altLang="zh-CN" sz="2400" i="0" dirty="0" err="1">
                <a:solidFill>
                  <a:srgbClr val="1C1F23"/>
                </a:solidFill>
                <a:effectLst/>
                <a:latin typeface="Inter"/>
              </a:rPr>
              <a:t>i</a:t>
            </a:r>
            <a:r>
              <a:rPr lang="en-US" altLang="zh-CN" sz="2400" i="0" dirty="0">
                <a:solidFill>
                  <a:srgbClr val="1C1F23"/>
                </a:solidFill>
                <a:effectLst/>
                <a:latin typeface="Inter"/>
              </a:rPr>
              <a:t> </a:t>
            </a:r>
            <a:r>
              <a:rPr lang="zh-CN" altLang="en-US" sz="2400" i="0" dirty="0">
                <a:solidFill>
                  <a:srgbClr val="1C1F23"/>
                </a:solidFill>
                <a:effectLst/>
                <a:latin typeface="Inter"/>
              </a:rPr>
              <a:t>条边的从 </a:t>
            </a:r>
            <a:r>
              <a:rPr lang="en-US" altLang="zh-CN" sz="2400" i="0" dirty="0">
                <a:solidFill>
                  <a:srgbClr val="1C1F23"/>
                </a:solidFill>
                <a:effectLst/>
                <a:latin typeface="Inter"/>
              </a:rPr>
              <a:t>v </a:t>
            </a:r>
            <a:r>
              <a:rPr lang="zh-CN" altLang="en-US" sz="2400" i="0" dirty="0">
                <a:solidFill>
                  <a:srgbClr val="1C1F23"/>
                </a:solidFill>
                <a:effectLst/>
                <a:latin typeface="Inter"/>
              </a:rPr>
              <a:t>到 </a:t>
            </a:r>
            <a:r>
              <a:rPr lang="en-US" altLang="zh-CN" sz="2400" i="0" dirty="0">
                <a:solidFill>
                  <a:srgbClr val="1C1F23"/>
                </a:solidFill>
                <a:effectLst/>
                <a:latin typeface="Inter"/>
              </a:rPr>
              <a:t>t </a:t>
            </a:r>
            <a:r>
              <a:rPr lang="zh-CN" altLang="en-US" sz="2400" i="0" dirty="0">
                <a:solidFill>
                  <a:srgbClr val="1C1F23"/>
                </a:solidFill>
                <a:effectLst/>
                <a:latin typeface="Inter"/>
              </a:rPr>
              <a:t>的最短路径长度。</a:t>
            </a:r>
          </a:p>
          <a:p>
            <a:pPr algn="just">
              <a:lnSpc>
                <a:spcPct val="150000"/>
              </a:lnSpc>
            </a:pPr>
            <a:r>
              <a:rPr lang="en-US" altLang="zh-CN" sz="2400" i="0" dirty="0">
                <a:solidFill>
                  <a:srgbClr val="1C1F23"/>
                </a:solidFill>
                <a:effectLst/>
                <a:latin typeface="Inter"/>
              </a:rPr>
              <a:t>B. OPT(</a:t>
            </a:r>
            <a:r>
              <a:rPr lang="en-US" altLang="zh-CN" sz="2400" i="0" dirty="0" err="1">
                <a:solidFill>
                  <a:srgbClr val="1C1F23"/>
                </a:solidFill>
                <a:effectLst/>
                <a:latin typeface="Inter"/>
              </a:rPr>
              <a:t>i</a:t>
            </a:r>
            <a:r>
              <a:rPr lang="en-US" altLang="zh-CN" sz="2400" i="0" dirty="0">
                <a:solidFill>
                  <a:srgbClr val="1C1F23"/>
                </a:solidFill>
                <a:effectLst/>
                <a:latin typeface="Inter"/>
              </a:rPr>
              <a:t>, v) </a:t>
            </a:r>
            <a:r>
              <a:rPr lang="zh-CN" altLang="en-US" sz="2400" i="0" dirty="0">
                <a:solidFill>
                  <a:srgbClr val="1C1F23"/>
                </a:solidFill>
                <a:effectLst/>
                <a:latin typeface="Inter"/>
              </a:rPr>
              <a:t>表示最多使用 </a:t>
            </a:r>
            <a:r>
              <a:rPr lang="en-US" altLang="zh-CN" sz="2400" i="0" dirty="0" err="1">
                <a:solidFill>
                  <a:srgbClr val="1C1F23"/>
                </a:solidFill>
                <a:effectLst/>
                <a:latin typeface="Inter"/>
              </a:rPr>
              <a:t>i</a:t>
            </a:r>
            <a:r>
              <a:rPr lang="en-US" altLang="zh-CN" sz="2400" i="0" dirty="0">
                <a:solidFill>
                  <a:srgbClr val="1C1F23"/>
                </a:solidFill>
                <a:effectLst/>
                <a:latin typeface="Inter"/>
              </a:rPr>
              <a:t> </a:t>
            </a:r>
            <a:r>
              <a:rPr lang="zh-CN" altLang="en-US" sz="2400" i="0" dirty="0">
                <a:solidFill>
                  <a:srgbClr val="1C1F23"/>
                </a:solidFill>
                <a:effectLst/>
                <a:latin typeface="Inter"/>
              </a:rPr>
              <a:t>条边的从 </a:t>
            </a:r>
            <a:r>
              <a:rPr lang="en-US" altLang="zh-CN" sz="2400" i="0" dirty="0">
                <a:solidFill>
                  <a:srgbClr val="1C1F23"/>
                </a:solidFill>
                <a:effectLst/>
                <a:latin typeface="Inter"/>
              </a:rPr>
              <a:t>v </a:t>
            </a:r>
            <a:r>
              <a:rPr lang="zh-CN" altLang="en-US" sz="2400" i="0" dirty="0">
                <a:solidFill>
                  <a:srgbClr val="1C1F23"/>
                </a:solidFill>
                <a:effectLst/>
                <a:latin typeface="Inter"/>
              </a:rPr>
              <a:t>到 </a:t>
            </a:r>
            <a:r>
              <a:rPr lang="en-US" altLang="zh-CN" sz="2400" i="0" dirty="0">
                <a:solidFill>
                  <a:srgbClr val="1C1F23"/>
                </a:solidFill>
                <a:effectLst/>
                <a:latin typeface="Inter"/>
              </a:rPr>
              <a:t>t </a:t>
            </a:r>
            <a:r>
              <a:rPr lang="zh-CN" altLang="en-US" sz="2400" i="0" dirty="0">
                <a:solidFill>
                  <a:srgbClr val="1C1F23"/>
                </a:solidFill>
                <a:effectLst/>
                <a:latin typeface="Inter"/>
              </a:rPr>
              <a:t>的最短路径长度。 </a:t>
            </a:r>
          </a:p>
          <a:p>
            <a:pPr algn="just">
              <a:lnSpc>
                <a:spcPct val="150000"/>
              </a:lnSpc>
            </a:pPr>
            <a:r>
              <a:rPr lang="en-US" altLang="zh-CN" sz="2400" i="0" dirty="0">
                <a:solidFill>
                  <a:srgbClr val="1C1F23"/>
                </a:solidFill>
                <a:effectLst/>
                <a:latin typeface="Inter"/>
              </a:rPr>
              <a:t>C. A</a:t>
            </a:r>
            <a:r>
              <a:rPr lang="zh-CN" altLang="en-US" sz="2400" i="0" dirty="0">
                <a:solidFill>
                  <a:srgbClr val="1C1F23"/>
                </a:solidFill>
                <a:effectLst/>
                <a:latin typeface="Inter"/>
              </a:rPr>
              <a:t>和</a:t>
            </a:r>
            <a:r>
              <a:rPr lang="en-US" altLang="zh-CN" sz="2400" i="0" dirty="0">
                <a:solidFill>
                  <a:srgbClr val="1C1F23"/>
                </a:solidFill>
                <a:effectLst/>
                <a:latin typeface="Inter"/>
              </a:rPr>
              <a:t>B</a:t>
            </a:r>
            <a:r>
              <a:rPr lang="zh-CN" altLang="en-US" sz="2400" i="0" dirty="0">
                <a:solidFill>
                  <a:srgbClr val="1C1F23"/>
                </a:solidFill>
                <a:effectLst/>
                <a:latin typeface="Inter"/>
              </a:rPr>
              <a:t>都不正确。 </a:t>
            </a:r>
            <a:endParaRPr lang="zh-CN" altLang="en-US" sz="2400" dirty="0"/>
          </a:p>
        </p:txBody>
      </p:sp>
    </p:spTree>
    <p:extLst>
      <p:ext uri="{BB962C8B-B14F-4D97-AF65-F5344CB8AC3E}">
        <p14:creationId xmlns:p14="http://schemas.microsoft.com/office/powerpoint/2010/main" val="9689390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D01CB-B9AB-03DA-8491-C191B1A6F8C2}"/>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BED506C2-F14D-E498-7637-39CECAE6CCB4}"/>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228</a:t>
            </a:fld>
            <a:endParaRPr kumimoji="0" lang="en-US" altLang="zh-CN" sz="1400"/>
          </a:p>
        </p:txBody>
      </p:sp>
      <p:sp>
        <p:nvSpPr>
          <p:cNvPr id="107523" name="Rectangle 2">
            <a:extLst>
              <a:ext uri="{FF2B5EF4-FFF2-40B4-BE49-F238E27FC236}">
                <a16:creationId xmlns:a16="http://schemas.microsoft.com/office/drawing/2014/main" id="{BCABB395-CD77-E08E-64CE-1AB22B7E1CF8}"/>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4" name="文本框 3">
            <a:extLst>
              <a:ext uri="{FF2B5EF4-FFF2-40B4-BE49-F238E27FC236}">
                <a16:creationId xmlns:a16="http://schemas.microsoft.com/office/drawing/2014/main" id="{F896D93E-D0E6-8025-C51A-1835E2716E0A}"/>
              </a:ext>
            </a:extLst>
          </p:cNvPr>
          <p:cNvSpPr txBox="1"/>
          <p:nvPr/>
        </p:nvSpPr>
        <p:spPr>
          <a:xfrm>
            <a:off x="395536" y="1268760"/>
            <a:ext cx="8539348" cy="4643515"/>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定义</a:t>
            </a:r>
            <a:r>
              <a:rPr lang="zh-CN" altLang="en-US"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0" dirty="0">
                <a:solidFill>
                  <a:srgbClr val="1C1F23"/>
                </a:solidFill>
                <a:effectLst/>
                <a:latin typeface="Times New Roman" panose="02020603050405020304" pitchFamily="18" charset="0"/>
                <a:cs typeface="Times New Roman" panose="02020603050405020304" pitchFamily="18" charset="0"/>
              </a:rPr>
              <a:t>OPT(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i,v</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表示使用不超过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条边的从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到 </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的最短路径长度。 </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目标</a:t>
            </a:r>
            <a:r>
              <a:rPr lang="zh-CN" altLang="en-US" sz="2400" b="0" i="0" dirty="0">
                <a:solidFill>
                  <a:srgbClr val="1C1F23"/>
                </a:solidFill>
                <a:effectLst/>
                <a:latin typeface="Times New Roman" panose="02020603050405020304" pitchFamily="18" charset="0"/>
                <a:cs typeface="Times New Roman" panose="02020603050405020304" pitchFamily="18" charset="0"/>
              </a:rPr>
              <a:t> 求出每个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对应的</a:t>
            </a:r>
            <a:r>
              <a:rPr lang="en-US" altLang="zh-CN" sz="2400" b="0" i="0" dirty="0">
                <a:solidFill>
                  <a:srgbClr val="1C1F23"/>
                </a:solidFill>
                <a:effectLst/>
                <a:latin typeface="Times New Roman" panose="02020603050405020304" pitchFamily="18" charset="0"/>
                <a:cs typeface="Times New Roman" panose="02020603050405020304" pitchFamily="18" charset="0"/>
              </a:rPr>
              <a:t>OPT(</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Times New Roman" panose="02020603050405020304" pitchFamily="18" charset="0"/>
                <a:cs typeface="Times New Roman" panose="02020603050405020304" pitchFamily="18" charset="0"/>
              </a:rPr>
              <a:t> - 1,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情况</a:t>
            </a:r>
            <a:r>
              <a:rPr lang="en-US" altLang="zh-CN" sz="2400" b="1" i="0" dirty="0">
                <a:solidFill>
                  <a:srgbClr val="1C1F23"/>
                </a:solidFill>
                <a:effectLst/>
                <a:latin typeface="Times New Roman" panose="02020603050405020304" pitchFamily="18" charset="0"/>
                <a:cs typeface="Times New Roman" panose="02020603050405020304" pitchFamily="18" charset="0"/>
              </a:rPr>
              <a:t>1 </a:t>
            </a:r>
            <a:r>
              <a:rPr lang="zh-CN" altLang="en-US" sz="2400" b="0" i="0" dirty="0">
                <a:solidFill>
                  <a:srgbClr val="1C1F23"/>
                </a:solidFill>
                <a:effectLst/>
                <a:latin typeface="Times New Roman" panose="02020603050405020304" pitchFamily="18" charset="0"/>
                <a:cs typeface="Times New Roman" panose="02020603050405020304" pitchFamily="18" charset="0"/>
              </a:rPr>
              <a:t>从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到 </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的最短路径使用的边数不超过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- 1 </a:t>
            </a:r>
            <a:r>
              <a:rPr lang="zh-CN" altLang="en-US" sz="2400" b="0" i="0" dirty="0">
                <a:solidFill>
                  <a:srgbClr val="1C1F23"/>
                </a:solidFill>
                <a:effectLst/>
                <a:latin typeface="Times New Roman" panose="02020603050405020304" pitchFamily="18" charset="0"/>
                <a:cs typeface="Times New Roman" panose="02020603050405020304" pitchFamily="18" charset="0"/>
              </a:rPr>
              <a:t>条。</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zh-CN" sz="2400" b="0" i="0" dirty="0">
                <a:solidFill>
                  <a:srgbClr val="1C1F23"/>
                </a:solidFill>
                <a:effectLst/>
                <a:latin typeface="Times New Roman" panose="02020603050405020304" pitchFamily="18" charset="0"/>
                <a:cs typeface="Times New Roman" panose="02020603050405020304" pitchFamily="18" charset="0"/>
              </a:rPr>
              <a:t>OPT(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1" dirty="0">
                <a:solidFill>
                  <a:srgbClr val="1C1F23"/>
                </a:solidFill>
                <a:effectLst/>
                <a:latin typeface="Times New Roman" panose="02020603050405020304" pitchFamily="18" charset="0"/>
                <a:cs typeface="Times New Roman" panose="02020603050405020304" pitchFamily="18" charset="0"/>
              </a:rPr>
              <a:t>, v</a:t>
            </a:r>
            <a:r>
              <a:rPr lang="en-US" altLang="zh-CN" sz="2400" b="0" i="0" dirty="0">
                <a:solidFill>
                  <a:srgbClr val="1C1F23"/>
                </a:solidFill>
                <a:effectLst/>
                <a:latin typeface="Times New Roman" panose="02020603050405020304" pitchFamily="18" charset="0"/>
                <a:cs typeface="Times New Roman" panose="02020603050405020304" pitchFamily="18" charset="0"/>
              </a:rPr>
              <a:t>)=OPT(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- 1,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情况</a:t>
            </a:r>
            <a:r>
              <a:rPr lang="en-US" altLang="zh-CN" sz="2400" b="1" i="0" dirty="0">
                <a:solidFill>
                  <a:srgbClr val="1C1F23"/>
                </a:solidFill>
                <a:effectLst/>
                <a:latin typeface="Times New Roman" panose="02020603050405020304" pitchFamily="18" charset="0"/>
                <a:cs typeface="Times New Roman" panose="02020603050405020304" pitchFamily="18" charset="0"/>
              </a:rPr>
              <a:t>2</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从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到 </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的最短路径恰好使用</a:t>
            </a:r>
            <a:r>
              <a:rPr lang="zh-CN" altLang="en-US" sz="2400" b="0" i="1"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1"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条边。 </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若 </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v, w</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是这条从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到 </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的最短路径上的第一条边，其代价为</a:t>
            </a:r>
            <a:r>
              <a:rPr lang="zh-CN" altLang="en-US" sz="32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err="1">
                <a:solidFill>
                  <a:srgbClr val="1C1F23"/>
                </a:solidFill>
                <a:effectLst/>
                <a:latin typeface="Times New Roman" panose="02020603050405020304" pitchFamily="18" charset="0"/>
                <a:cs typeface="Times New Roman" panose="02020603050405020304" pitchFamily="18" charset="0"/>
              </a:rPr>
              <a:t>c</a:t>
            </a:r>
            <a:r>
              <a:rPr lang="en-US" altLang="zh-CN" sz="3200" b="0" i="1" baseline="-25000" dirty="0" err="1">
                <a:solidFill>
                  <a:srgbClr val="1C1F23"/>
                </a:solidFill>
                <a:effectLst/>
                <a:latin typeface="Times New Roman" panose="02020603050405020304" pitchFamily="18" charset="0"/>
                <a:cs typeface="Times New Roman" panose="02020603050405020304" pitchFamily="18" charset="0"/>
              </a:rPr>
              <a:t>vw</a:t>
            </a:r>
            <a:r>
              <a:rPr lang="en-US" altLang="zh-CN" sz="3200" b="0" i="1" baseline="-2500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然后，选择使用不超过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- 1 </a:t>
            </a:r>
            <a:r>
              <a:rPr lang="zh-CN" altLang="en-US" sz="2400" b="0" i="0" dirty="0">
                <a:solidFill>
                  <a:srgbClr val="1C1F23"/>
                </a:solidFill>
                <a:effectLst/>
                <a:latin typeface="Times New Roman" panose="02020603050405020304" pitchFamily="18" charset="0"/>
                <a:cs typeface="Times New Roman" panose="02020603050405020304" pitchFamily="18" charset="0"/>
              </a:rPr>
              <a:t>条边的从 </a:t>
            </a:r>
            <a:r>
              <a:rPr lang="en-US" altLang="zh-CN" sz="2400" b="0" i="1" dirty="0">
                <a:solidFill>
                  <a:srgbClr val="1C1F23"/>
                </a:solidFill>
                <a:effectLst/>
                <a:latin typeface="Times New Roman" panose="02020603050405020304" pitchFamily="18" charset="0"/>
                <a:cs typeface="Times New Roman" panose="02020603050405020304" pitchFamily="18" charset="0"/>
              </a:rPr>
              <a:t>w</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到 </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的最优路径。 </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4914DA1-4E52-E6DC-F6D0-035C28CC05D4}"/>
              </a:ext>
            </a:extLst>
          </p:cNvPr>
          <p:cNvPicPr>
            <a:picLocks noChangeAspect="1"/>
          </p:cNvPicPr>
          <p:nvPr/>
        </p:nvPicPr>
        <p:blipFill>
          <a:blip r:embed="rId3"/>
          <a:stretch>
            <a:fillRect/>
          </a:stretch>
        </p:blipFill>
        <p:spPr>
          <a:xfrm>
            <a:off x="2915816" y="4653136"/>
            <a:ext cx="3771381" cy="696624"/>
          </a:xfrm>
          <a:prstGeom prst="rect">
            <a:avLst/>
          </a:prstGeom>
        </p:spPr>
      </p:pic>
    </p:spTree>
    <p:extLst>
      <p:ext uri="{BB962C8B-B14F-4D97-AF65-F5344CB8AC3E}">
        <p14:creationId xmlns:p14="http://schemas.microsoft.com/office/powerpoint/2010/main" val="414904291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2A1B6-19DC-2F0E-6221-FBB719D8BA9B}"/>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D049C6AB-16FF-12A1-D0D8-D9EE8C4E6BF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229</a:t>
            </a:fld>
            <a:endParaRPr kumimoji="0" lang="en-US" altLang="zh-CN" sz="1400"/>
          </a:p>
        </p:txBody>
      </p:sp>
      <p:sp>
        <p:nvSpPr>
          <p:cNvPr id="107523" name="Rectangle 2">
            <a:extLst>
              <a:ext uri="{FF2B5EF4-FFF2-40B4-BE49-F238E27FC236}">
                <a16:creationId xmlns:a16="http://schemas.microsoft.com/office/drawing/2014/main" id="{AE12C499-B090-0A74-FDE9-35A908FA69A0}"/>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pic>
        <p:nvPicPr>
          <p:cNvPr id="3" name="图片 2">
            <a:extLst>
              <a:ext uri="{FF2B5EF4-FFF2-40B4-BE49-F238E27FC236}">
                <a16:creationId xmlns:a16="http://schemas.microsoft.com/office/drawing/2014/main" id="{91ABD284-FD0B-A93C-AE91-6E864A48AD73}"/>
              </a:ext>
            </a:extLst>
          </p:cNvPr>
          <p:cNvPicPr>
            <a:picLocks noChangeAspect="1"/>
          </p:cNvPicPr>
          <p:nvPr/>
        </p:nvPicPr>
        <p:blipFill>
          <a:blip r:embed="rId3"/>
          <a:stretch>
            <a:fillRect/>
          </a:stretch>
        </p:blipFill>
        <p:spPr>
          <a:xfrm>
            <a:off x="257658" y="2060258"/>
            <a:ext cx="8689846" cy="1381872"/>
          </a:xfrm>
          <a:prstGeom prst="rect">
            <a:avLst/>
          </a:prstGeom>
        </p:spPr>
      </p:pic>
      <p:pic>
        <p:nvPicPr>
          <p:cNvPr id="6" name="图片 5">
            <a:extLst>
              <a:ext uri="{FF2B5EF4-FFF2-40B4-BE49-F238E27FC236}">
                <a16:creationId xmlns:a16="http://schemas.microsoft.com/office/drawing/2014/main" id="{80DC4DC4-40BD-7F47-4738-892C9FFD7BA1}"/>
              </a:ext>
            </a:extLst>
          </p:cNvPr>
          <p:cNvPicPr>
            <a:picLocks noChangeAspect="1"/>
          </p:cNvPicPr>
          <p:nvPr/>
        </p:nvPicPr>
        <p:blipFill>
          <a:blip r:embed="rId4"/>
          <a:stretch>
            <a:fillRect/>
          </a:stretch>
        </p:blipFill>
        <p:spPr>
          <a:xfrm>
            <a:off x="290998" y="3644059"/>
            <a:ext cx="8623169" cy="1233698"/>
          </a:xfrm>
          <a:prstGeom prst="rect">
            <a:avLst/>
          </a:prstGeom>
        </p:spPr>
      </p:pic>
      <p:sp>
        <p:nvSpPr>
          <p:cNvPr id="7" name="Rectangle 1">
            <a:extLst>
              <a:ext uri="{FF2B5EF4-FFF2-40B4-BE49-F238E27FC236}">
                <a16:creationId xmlns:a16="http://schemas.microsoft.com/office/drawing/2014/main" id="{D89AD24D-E612-354C-63F2-A1A2D7F571D4}"/>
              </a:ext>
            </a:extLst>
          </p:cNvPr>
          <p:cNvSpPr>
            <a:spLocks noChangeArrowheads="1"/>
          </p:cNvSpPr>
          <p:nvPr/>
        </p:nvSpPr>
        <p:spPr bwMode="auto">
          <a:xfrm>
            <a:off x="290998" y="1487230"/>
            <a:ext cx="4022464" cy="50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000000"/>
                </a:solidFill>
                <a:effectLst/>
                <a:latin typeface="Arial" panose="020B0604020202020204" pitchFamily="34" charset="0"/>
              </a:rPr>
              <a:t>贝尔曼方程</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7BE532D8-A86C-A143-AE90-AD07000A2290}"/>
              </a:ext>
            </a:extLst>
          </p:cNvPr>
          <p:cNvPicPr>
            <a:picLocks noChangeAspect="1"/>
          </p:cNvPicPr>
          <p:nvPr/>
        </p:nvPicPr>
        <p:blipFill>
          <a:blip r:embed="rId5"/>
          <a:stretch>
            <a:fillRect/>
          </a:stretch>
        </p:blipFill>
        <p:spPr>
          <a:xfrm>
            <a:off x="1965833" y="5079687"/>
            <a:ext cx="5414479" cy="1447512"/>
          </a:xfrm>
          <a:prstGeom prst="rect">
            <a:avLst/>
          </a:prstGeom>
        </p:spPr>
      </p:pic>
    </p:spTree>
    <p:extLst>
      <p:ext uri="{BB962C8B-B14F-4D97-AF65-F5344CB8AC3E}">
        <p14:creationId xmlns:p14="http://schemas.microsoft.com/office/powerpoint/2010/main" val="2401272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E676141-6CCB-46FB-BD4B-44906CF954A2}"/>
              </a:ext>
            </a:extLst>
          </p:cNvPr>
          <p:cNvSpPr txBox="1"/>
          <p:nvPr/>
        </p:nvSpPr>
        <p:spPr>
          <a:xfrm>
            <a:off x="614363" y="1106095"/>
            <a:ext cx="8350125" cy="4801314"/>
          </a:xfrm>
          <a:prstGeom prst="rect">
            <a:avLst/>
          </a:prstGeom>
          <a:noFill/>
        </p:spPr>
        <p:txBody>
          <a:bodyPr wrap="square" lIns="0" tIns="0" rIns="0" bIns="0">
            <a:spAutoFit/>
          </a:bodyPr>
          <a:lstStyle/>
          <a:p>
            <a:pPr marL="342900" indent="-342900" algn="just">
              <a:buFont typeface="Wingdings" panose="05000000000000000000" pitchFamily="2" charset="2"/>
              <a:buChar char="p"/>
              <a:defRPr/>
            </a:pPr>
            <a:r>
              <a:rPr lang="zh-CN" altLang="en-US" sz="2400" b="1" dirty="0">
                <a:solidFill>
                  <a:srgbClr val="F77A2D"/>
                </a:solidFill>
                <a:latin typeface="微软雅黑" panose="020B0503020204020204" pitchFamily="34" charset="-122"/>
              </a:rPr>
              <a:t>状态和状态表示：</a:t>
            </a:r>
            <a:r>
              <a:rPr lang="zh-CN" altLang="en-US" sz="2400" dirty="0">
                <a:solidFill>
                  <a:srgbClr val="001C2A"/>
                </a:solidFill>
                <a:latin typeface="微软雅黑" panose="020B0503020204020204" pitchFamily="34" charset="-122"/>
              </a:rPr>
              <a:t>表示每个阶段开始时，问题或系统所处的客观状况。状态既是该阶段的某个起点，又是前一个阶段的某个终点。通常一个阶段有若干个状态，每个状态用</a:t>
            </a:r>
            <a:r>
              <a:rPr lang="zh-CN" altLang="en-US" sz="2400" dirty="0">
                <a:solidFill>
                  <a:srgbClr val="000000"/>
                </a:solidFill>
                <a:latin typeface="微软雅黑" panose="020B0503020204020204" pitchFamily="34" charset="-122"/>
              </a:rPr>
              <a:t>多元组</a:t>
            </a:r>
            <a:r>
              <a:rPr lang="en-US" altLang="zh-CN" sz="2400" dirty="0">
                <a:solidFill>
                  <a:srgbClr val="000000"/>
                </a:solidFill>
                <a:latin typeface="微软雅黑" panose="020B0503020204020204" pitchFamily="34" charset="-122"/>
              </a:rPr>
              <a:t>S(p</a:t>
            </a:r>
            <a:r>
              <a:rPr lang="en-US" altLang="zh-CN" sz="1600" dirty="0">
                <a:solidFill>
                  <a:srgbClr val="000000"/>
                </a:solidFill>
                <a:latin typeface="微软雅黑" panose="020B0503020204020204" pitchFamily="34" charset="-122"/>
              </a:rPr>
              <a:t>1</a:t>
            </a:r>
            <a:r>
              <a:rPr lang="en-US" altLang="zh-CN" sz="2400" dirty="0">
                <a:solidFill>
                  <a:srgbClr val="000000"/>
                </a:solidFill>
                <a:latin typeface="微软雅黑" panose="020B0503020204020204" pitchFamily="34" charset="-122"/>
              </a:rPr>
              <a:t>, p</a:t>
            </a:r>
            <a:r>
              <a:rPr lang="en-US" altLang="zh-CN" sz="1600" dirty="0">
                <a:solidFill>
                  <a:srgbClr val="000000"/>
                </a:solidFill>
                <a:latin typeface="微软雅黑" panose="020B0503020204020204" pitchFamily="34" charset="-122"/>
              </a:rPr>
              <a:t>2</a:t>
            </a:r>
            <a:r>
              <a:rPr lang="en-US" altLang="zh-CN" sz="2400" dirty="0">
                <a:solidFill>
                  <a:srgbClr val="000000"/>
                </a:solidFill>
                <a:latin typeface="微软雅黑" panose="020B0503020204020204" pitchFamily="34" charset="-122"/>
              </a:rPr>
              <a:t>,…,p</a:t>
            </a:r>
            <a:r>
              <a:rPr lang="en-US" altLang="zh-CN" sz="1600" dirty="0">
                <a:solidFill>
                  <a:srgbClr val="000000"/>
                </a:solidFill>
                <a:latin typeface="微软雅黑" panose="020B0503020204020204" pitchFamily="34" charset="-122"/>
              </a:rPr>
              <a:t>k</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表示，值域表示状态值，或者对应子问题的答案。</a:t>
            </a:r>
          </a:p>
          <a:p>
            <a:pPr marL="342900" indent="-342900" algn="just">
              <a:buFont typeface="Wingdings" panose="05000000000000000000" pitchFamily="2" charset="2"/>
              <a:buChar char="p"/>
              <a:defRPr/>
            </a:pPr>
            <a:r>
              <a:rPr lang="zh-CN" altLang="en-US" sz="2400" b="1" dirty="0">
                <a:solidFill>
                  <a:srgbClr val="F77A2D"/>
                </a:solidFill>
                <a:latin typeface="微软雅黑" panose="020B0503020204020204" pitchFamily="34" charset="-122"/>
              </a:rPr>
              <a:t>状态转移：</a:t>
            </a:r>
            <a:r>
              <a:rPr lang="zh-CN" altLang="en-US" sz="2400" dirty="0">
                <a:solidFill>
                  <a:srgbClr val="001C2A"/>
                </a:solidFill>
                <a:latin typeface="微软雅黑" panose="020B0503020204020204" pitchFamily="34" charset="-122"/>
              </a:rPr>
              <a:t>在动态规划的多阶段决策过程中，决策序列对应状态序列，每一次决策对应一次状态转移，状态转移用递推方程来描述，称之为</a:t>
            </a:r>
            <a:r>
              <a:rPr lang="zh-CN" altLang="en-US" sz="2400" b="1" dirty="0">
                <a:solidFill>
                  <a:srgbClr val="001C2A"/>
                </a:solidFill>
                <a:latin typeface="微软雅黑" panose="020B0503020204020204" pitchFamily="34" charset="-122"/>
              </a:rPr>
              <a:t>状态转移方程</a:t>
            </a:r>
            <a:r>
              <a:rPr lang="zh-CN" altLang="en-US" sz="2400" dirty="0">
                <a:solidFill>
                  <a:srgbClr val="001C2A"/>
                </a:solidFill>
                <a:latin typeface="微软雅黑" panose="020B0503020204020204" pitchFamily="34" charset="-122"/>
              </a:rPr>
              <a:t>。</a:t>
            </a:r>
          </a:p>
          <a:p>
            <a:pPr marL="342900" indent="-342900" algn="just">
              <a:buFont typeface="Wingdings" panose="05000000000000000000" pitchFamily="2" charset="2"/>
              <a:buChar char="p"/>
              <a:defRPr/>
            </a:pPr>
            <a:r>
              <a:rPr lang="zh-CN" altLang="en-US" sz="2400" b="1" dirty="0">
                <a:solidFill>
                  <a:srgbClr val="F77A2D"/>
                </a:solidFill>
                <a:latin typeface="微软雅黑" panose="020B0503020204020204" pitchFamily="34" charset="-122"/>
              </a:rPr>
              <a:t>状态无后效性：</a:t>
            </a:r>
            <a:r>
              <a:rPr lang="zh-CN" altLang="en-US" sz="2400" b="1" dirty="0">
                <a:solidFill>
                  <a:srgbClr val="000000"/>
                </a:solidFill>
                <a:latin typeface="微软雅黑" panose="020B0503020204020204" pitchFamily="34" charset="-122"/>
              </a:rPr>
              <a:t>如果某个阶段状态给定后，则该阶段以后过程的发展不受该阶段以前各阶段状态的影响，也就是说状态具有</a:t>
            </a:r>
            <a:r>
              <a:rPr lang="zh-CN" altLang="en-US" sz="2400" b="1" dirty="0">
                <a:solidFill>
                  <a:srgbClr val="F77A2D"/>
                </a:solidFill>
                <a:latin typeface="微软雅黑" panose="020B0503020204020204" pitchFamily="34" charset="-122"/>
              </a:rPr>
              <a:t>马尔科夫性</a:t>
            </a:r>
            <a:r>
              <a:rPr lang="zh-CN" altLang="en-US" sz="2400" b="1" dirty="0">
                <a:solidFill>
                  <a:srgbClr val="000000"/>
                </a:solidFill>
                <a:latin typeface="微软雅黑" panose="020B0503020204020204" pitchFamily="34" charset="-122"/>
              </a:rPr>
              <a:t>。</a:t>
            </a:r>
          </a:p>
          <a:p>
            <a:pPr marL="342900" indent="-342900" algn="just">
              <a:buFont typeface="Wingdings" panose="05000000000000000000" pitchFamily="2" charset="2"/>
              <a:buChar char="p"/>
              <a:defRPr/>
            </a:pPr>
            <a:r>
              <a:rPr lang="en-US" altLang="zh-CN" sz="2400" b="1" dirty="0">
                <a:solidFill>
                  <a:srgbClr val="F77A2D"/>
                </a:solidFill>
                <a:latin typeface="微软雅黑" panose="020B0503020204020204" pitchFamily="34" charset="-122"/>
              </a:rPr>
              <a:t>Bellman</a:t>
            </a:r>
            <a:r>
              <a:rPr lang="zh-CN" altLang="en-US" sz="2400" b="1" dirty="0">
                <a:solidFill>
                  <a:srgbClr val="F77A2D"/>
                </a:solidFill>
                <a:latin typeface="微软雅黑" panose="020B0503020204020204" pitchFamily="34" charset="-122"/>
              </a:rPr>
              <a:t>最优性原理：</a:t>
            </a:r>
            <a:r>
              <a:rPr lang="zh-CN" altLang="en-US" sz="2400" dirty="0">
                <a:solidFill>
                  <a:srgbClr val="000000"/>
                </a:solidFill>
                <a:latin typeface="微软雅黑" panose="020B0503020204020204" pitchFamily="34" charset="-122"/>
              </a:rPr>
              <a:t>求解问题的一个最优策略序列的子策略序列总是最优的，则称该问题满足最优性原理。</a:t>
            </a:r>
          </a:p>
        </p:txBody>
      </p:sp>
      <p:sp>
        <p:nvSpPr>
          <p:cNvPr id="11" name="文本框 10">
            <a:extLst>
              <a:ext uri="{FF2B5EF4-FFF2-40B4-BE49-F238E27FC236}">
                <a16:creationId xmlns:a16="http://schemas.microsoft.com/office/drawing/2014/main" id="{B68FD628-B6DD-434B-83D3-FB2B77309482}"/>
              </a:ext>
            </a:extLst>
          </p:cNvPr>
          <p:cNvSpPr txBox="1"/>
          <p:nvPr/>
        </p:nvSpPr>
        <p:spPr>
          <a:xfrm>
            <a:off x="614363" y="512996"/>
            <a:ext cx="1853071" cy="382797"/>
          </a:xfrm>
          <a:prstGeom prst="rect">
            <a:avLst/>
          </a:prstGeom>
          <a:noFill/>
        </p:spPr>
        <p:txBody>
          <a:bodyPr wrap="none" lIns="0" tIns="0" rIns="0" bIns="0">
            <a:spAutoFit/>
          </a:bodyPr>
          <a:lstStyle/>
          <a:p>
            <a:pPr>
              <a:lnSpc>
                <a:spcPts val="2879"/>
              </a:lnSpc>
              <a:defRPr/>
            </a:pPr>
            <a:r>
              <a:rPr lang="zh-CN" altLang="en-US" sz="3600" b="1" dirty="0">
                <a:solidFill>
                  <a:schemeClr val="accent5">
                    <a:lumMod val="50000"/>
                  </a:schemeClr>
                </a:solidFill>
                <a:latin typeface="微软雅黑" panose="020B0503020204020204" pitchFamily="34" charset="-122"/>
              </a:rPr>
              <a:t>基本概念</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986C3-A421-F75A-6E56-02633C0802CD}"/>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B5699FDD-EE4B-BBC6-C7D7-AF4C0DB2800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230</a:t>
            </a:fld>
            <a:endParaRPr kumimoji="0" lang="en-US" altLang="zh-CN" sz="1400"/>
          </a:p>
        </p:txBody>
      </p:sp>
      <p:sp>
        <p:nvSpPr>
          <p:cNvPr id="107523" name="Rectangle 2">
            <a:extLst>
              <a:ext uri="{FF2B5EF4-FFF2-40B4-BE49-F238E27FC236}">
                <a16:creationId xmlns:a16="http://schemas.microsoft.com/office/drawing/2014/main" id="{12B787EA-FA4C-4945-4E21-C70EB4B2294B}"/>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4" name="文本框 3">
            <a:extLst>
              <a:ext uri="{FF2B5EF4-FFF2-40B4-BE49-F238E27FC236}">
                <a16:creationId xmlns:a16="http://schemas.microsoft.com/office/drawing/2014/main" id="{05167C21-54EC-5AFC-2A55-2EA4BB3B78CC}"/>
              </a:ext>
            </a:extLst>
          </p:cNvPr>
          <p:cNvSpPr txBox="1"/>
          <p:nvPr/>
        </p:nvSpPr>
        <p:spPr>
          <a:xfrm>
            <a:off x="395536" y="1268760"/>
            <a:ext cx="8539348" cy="4465325"/>
          </a:xfrm>
          <a:prstGeom prst="rect">
            <a:avLst/>
          </a:prstGeom>
          <a:noFill/>
        </p:spPr>
        <p:txBody>
          <a:bodyPr wrap="square">
            <a:spAutoFit/>
          </a:bodyPr>
          <a:lstStyle/>
          <a:p>
            <a:pPr algn="just">
              <a:lnSpc>
                <a:spcPct val="150000"/>
              </a:lnSpc>
            </a:pPr>
            <a:r>
              <a:rPr lang="en-US" altLang="zh-CN" sz="2400" b="0" i="0" dirty="0">
                <a:solidFill>
                  <a:srgbClr val="1C1F23"/>
                </a:solidFill>
                <a:effectLst/>
                <a:latin typeface="Times New Roman" panose="02020603050405020304" pitchFamily="18" charset="0"/>
                <a:cs typeface="Times New Roman" panose="02020603050405020304" pitchFamily="18" charset="0"/>
              </a:rPr>
              <a:t>Shortest-Path(</a:t>
            </a:r>
            <a:r>
              <a:rPr lang="en-US" altLang="zh-CN" sz="2400" b="0" i="1" dirty="0" err="1">
                <a:solidFill>
                  <a:srgbClr val="1C1F23"/>
                </a:solidFill>
                <a:effectLst/>
                <a:latin typeface="Times New Roman" panose="02020603050405020304" pitchFamily="18" charset="0"/>
                <a:cs typeface="Times New Roman" panose="02020603050405020304" pitchFamily="18" charset="0"/>
              </a:rPr>
              <a:t>G,s,t</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p>
          <a:p>
            <a:pPr algn="just">
              <a:lnSpc>
                <a:spcPct val="150000"/>
              </a:lnSpc>
            </a:pP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n = G </a:t>
            </a:r>
            <a:r>
              <a:rPr lang="zh-CN" altLang="en-US" sz="2400" b="0" i="0" dirty="0">
                <a:solidFill>
                  <a:srgbClr val="1C1F23"/>
                </a:solidFill>
                <a:effectLst/>
                <a:latin typeface="Times New Roman" panose="02020603050405020304" pitchFamily="18" charset="0"/>
                <a:cs typeface="Times New Roman" panose="02020603050405020304" pitchFamily="18" charset="0"/>
              </a:rPr>
              <a:t>中的结点数 </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      数组 </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[0…</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Times New Roman" panose="02020603050405020304" pitchFamily="18" charset="0"/>
                <a:cs typeface="Times New Roman" panose="02020603050405020304" pitchFamily="18" charset="0"/>
              </a:rPr>
              <a:t>−1,</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p>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      定义</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[0, </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en-US" altLang="zh-CN" sz="2400" b="0" i="0" dirty="0">
                <a:solidFill>
                  <a:srgbClr val="1C1F23"/>
                </a:solidFill>
                <a:effectLst/>
                <a:latin typeface="Times New Roman" panose="02020603050405020304" pitchFamily="18" charset="0"/>
                <a:cs typeface="Times New Roman" panose="02020603050405020304" pitchFamily="18" charset="0"/>
              </a:rPr>
              <a:t>] = 0 </a:t>
            </a:r>
            <a:r>
              <a:rPr lang="zh-CN" altLang="en-US" sz="2400" b="0" i="0" dirty="0">
                <a:solidFill>
                  <a:srgbClr val="1C1F23"/>
                </a:solidFill>
                <a:effectLst/>
                <a:latin typeface="Times New Roman" panose="02020603050405020304" pitchFamily="18" charset="0"/>
                <a:cs typeface="Times New Roman" panose="02020603050405020304" pitchFamily="18" charset="0"/>
              </a:rPr>
              <a:t>并且对所有其他的 </a:t>
            </a:r>
            <a:r>
              <a:rPr lang="en-US" altLang="zh-CN" sz="2400" b="0" i="1" dirty="0">
                <a:solidFill>
                  <a:srgbClr val="1C1F23"/>
                </a:solidFill>
                <a:effectLst/>
                <a:latin typeface="Times New Roman" panose="02020603050405020304" pitchFamily="18" charset="0"/>
                <a:cs typeface="Times New Roman" panose="02020603050405020304" pitchFamily="18" charset="0"/>
              </a:rPr>
              <a:t>v </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[0,</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 ∞ </a:t>
            </a:r>
          </a:p>
          <a:p>
            <a:pPr algn="just">
              <a:lnSpc>
                <a:spcPct val="150000"/>
              </a:lnSpc>
            </a:pPr>
            <a:r>
              <a:rPr lang="en-US" altLang="zh-CN" sz="2400" b="0" i="0" dirty="0">
                <a:solidFill>
                  <a:srgbClr val="1C1F23"/>
                </a:solidFill>
                <a:effectLst/>
                <a:latin typeface="Times New Roman" panose="02020603050405020304" pitchFamily="18" charset="0"/>
                <a:cs typeface="Times New Roman" panose="02020603050405020304" pitchFamily="18" charset="0"/>
              </a:rPr>
              <a:t>      For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 1 , … , </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Times New Roman" panose="02020603050405020304" pitchFamily="18" charset="0"/>
                <a:cs typeface="Times New Roman" panose="02020603050405020304" pitchFamily="18" charset="0"/>
              </a:rPr>
              <a:t>−1 </a:t>
            </a:r>
          </a:p>
          <a:p>
            <a:pPr algn="just">
              <a:lnSpc>
                <a:spcPct val="150000"/>
              </a:lnSpc>
            </a:pPr>
            <a:r>
              <a:rPr lang="en-US" altLang="zh-CN" sz="2400" b="0" i="0" dirty="0">
                <a:solidFill>
                  <a:srgbClr val="1C1F23"/>
                </a:solidFill>
                <a:effectLst/>
                <a:latin typeface="Times New Roman" panose="02020603050405020304" pitchFamily="18" charset="0"/>
                <a:cs typeface="Times New Roman" panose="02020603050405020304" pitchFamily="18" charset="0"/>
              </a:rPr>
              <a:t>            For </a:t>
            </a:r>
            <a:r>
              <a:rPr lang="en-US" altLang="zh-CN" sz="2400" b="0" i="1" dirty="0">
                <a:solidFill>
                  <a:srgbClr val="1C1F23"/>
                </a:solidFill>
                <a:effectLst/>
                <a:latin typeface="Times New Roman" panose="02020603050405020304" pitchFamily="18" charset="0"/>
                <a:cs typeface="Times New Roman" panose="02020603050405020304" pitchFamily="18" charset="0"/>
              </a:rPr>
              <a:t>v </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用定理</a:t>
            </a:r>
            <a:r>
              <a:rPr lang="en-US" altLang="zh-CN" sz="2400" b="0" i="0" dirty="0">
                <a:solidFill>
                  <a:srgbClr val="1C1F23"/>
                </a:solidFill>
                <a:effectLst/>
                <a:latin typeface="Times New Roman" panose="02020603050405020304" pitchFamily="18" charset="0"/>
                <a:cs typeface="Times New Roman" panose="02020603050405020304" pitchFamily="18" charset="0"/>
              </a:rPr>
              <a:t>6.23</a:t>
            </a:r>
            <a:r>
              <a:rPr lang="zh-CN" altLang="en-US" sz="2400" b="0" i="0" dirty="0">
                <a:solidFill>
                  <a:srgbClr val="1C1F23"/>
                </a:solidFill>
                <a:effectLst/>
                <a:latin typeface="Times New Roman" panose="02020603050405020304" pitchFamily="18" charset="0"/>
                <a:cs typeface="Times New Roman" panose="02020603050405020304" pitchFamily="18" charset="0"/>
              </a:rPr>
              <a:t>的递推式以任何次序计算</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p>
          <a:p>
            <a:pPr algn="just">
              <a:lnSpc>
                <a:spcPct val="150000"/>
              </a:lnSpc>
            </a:pP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0" dirty="0" err="1">
                <a:solidFill>
                  <a:srgbClr val="1C1F23"/>
                </a:solidFill>
                <a:effectLst/>
                <a:latin typeface="Times New Roman" panose="02020603050405020304" pitchFamily="18" charset="0"/>
                <a:cs typeface="Times New Roman" panose="02020603050405020304" pitchFamily="18" charset="0"/>
              </a:rPr>
              <a:t>Endfor</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p>
          <a:p>
            <a:pPr algn="just">
              <a:lnSpc>
                <a:spcPct val="150000"/>
              </a:lnSpc>
            </a:pPr>
            <a:r>
              <a:rPr lang="en-US" altLang="zh-CN" sz="2400" dirty="0">
                <a:solidFill>
                  <a:srgbClr val="1C1F23"/>
                </a:solidFill>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返回</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Times New Roman" panose="02020603050405020304" pitchFamily="18" charset="0"/>
                <a:cs typeface="Times New Roman" panose="02020603050405020304" pitchFamily="18" charset="0"/>
              </a:rPr>
              <a:t>−1,</a:t>
            </a:r>
            <a:r>
              <a:rPr lang="en-US" altLang="zh-CN" sz="2400" b="0" i="1" dirty="0">
                <a:solidFill>
                  <a:srgbClr val="1C1F23"/>
                </a:solidFill>
                <a:effectLst/>
                <a:latin typeface="Times New Roman" panose="02020603050405020304" pitchFamily="18" charset="0"/>
                <a:cs typeface="Times New Roman" panose="02020603050405020304" pitchFamily="18" charset="0"/>
              </a:rPr>
              <a:t>s</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46116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43596-A849-6658-DFA1-35546799EAEB}"/>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ECE34DE5-145D-BD4D-7343-3444F1F12DD1}"/>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231</a:t>
            </a:fld>
            <a:endParaRPr kumimoji="0" lang="en-US" altLang="zh-CN" sz="1400"/>
          </a:p>
        </p:txBody>
      </p:sp>
      <p:sp>
        <p:nvSpPr>
          <p:cNvPr id="107523" name="Rectangle 2">
            <a:extLst>
              <a:ext uri="{FF2B5EF4-FFF2-40B4-BE49-F238E27FC236}">
                <a16:creationId xmlns:a16="http://schemas.microsoft.com/office/drawing/2014/main" id="{5CAB99F6-02DD-2CA5-894B-58D522108171}"/>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pic>
        <p:nvPicPr>
          <p:cNvPr id="3" name="图片 2">
            <a:extLst>
              <a:ext uri="{FF2B5EF4-FFF2-40B4-BE49-F238E27FC236}">
                <a16:creationId xmlns:a16="http://schemas.microsoft.com/office/drawing/2014/main" id="{4A0820FE-52D4-FD45-3D87-97CBECF5FFB0}"/>
              </a:ext>
            </a:extLst>
          </p:cNvPr>
          <p:cNvPicPr>
            <a:picLocks noChangeAspect="1"/>
          </p:cNvPicPr>
          <p:nvPr/>
        </p:nvPicPr>
        <p:blipFill>
          <a:blip r:embed="rId3"/>
          <a:stretch>
            <a:fillRect/>
          </a:stretch>
        </p:blipFill>
        <p:spPr>
          <a:xfrm>
            <a:off x="403210" y="2636912"/>
            <a:ext cx="8337579" cy="3551011"/>
          </a:xfrm>
          <a:prstGeom prst="rect">
            <a:avLst/>
          </a:prstGeom>
        </p:spPr>
      </p:pic>
      <p:pic>
        <p:nvPicPr>
          <p:cNvPr id="5" name="图片 4">
            <a:extLst>
              <a:ext uri="{FF2B5EF4-FFF2-40B4-BE49-F238E27FC236}">
                <a16:creationId xmlns:a16="http://schemas.microsoft.com/office/drawing/2014/main" id="{4D7CC4D0-7A9B-FC75-B94B-258288058BA6}"/>
              </a:ext>
            </a:extLst>
          </p:cNvPr>
          <p:cNvPicPr>
            <a:picLocks noChangeAspect="1"/>
          </p:cNvPicPr>
          <p:nvPr/>
        </p:nvPicPr>
        <p:blipFill>
          <a:blip r:embed="rId4"/>
          <a:stretch>
            <a:fillRect/>
          </a:stretch>
        </p:blipFill>
        <p:spPr>
          <a:xfrm>
            <a:off x="486891" y="1319001"/>
            <a:ext cx="8623169" cy="1233698"/>
          </a:xfrm>
          <a:prstGeom prst="rect">
            <a:avLst/>
          </a:prstGeom>
        </p:spPr>
      </p:pic>
    </p:spTree>
    <p:extLst>
      <p:ext uri="{BB962C8B-B14F-4D97-AF65-F5344CB8AC3E}">
        <p14:creationId xmlns:p14="http://schemas.microsoft.com/office/powerpoint/2010/main" val="8175794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22C78-FDB6-8377-742D-68C535E6F762}"/>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940A048E-7D89-E55E-4296-5117FC821DC4}"/>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232</a:t>
            </a:fld>
            <a:endParaRPr kumimoji="0" lang="en-US" altLang="zh-CN" sz="1400"/>
          </a:p>
        </p:txBody>
      </p:sp>
      <p:sp>
        <p:nvSpPr>
          <p:cNvPr id="107523" name="Rectangle 2">
            <a:extLst>
              <a:ext uri="{FF2B5EF4-FFF2-40B4-BE49-F238E27FC236}">
                <a16:creationId xmlns:a16="http://schemas.microsoft.com/office/drawing/2014/main" id="{2B3A6AE9-90BE-D74E-BBA6-208C745E9C14}"/>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4" name="文本框 3">
            <a:extLst>
              <a:ext uri="{FF2B5EF4-FFF2-40B4-BE49-F238E27FC236}">
                <a16:creationId xmlns:a16="http://schemas.microsoft.com/office/drawing/2014/main" id="{2AFDBB7C-5A24-8FDE-8FB7-7F378E261034}"/>
              </a:ext>
            </a:extLst>
          </p:cNvPr>
          <p:cNvSpPr txBox="1"/>
          <p:nvPr/>
        </p:nvSpPr>
        <p:spPr>
          <a:xfrm>
            <a:off x="645381" y="1466080"/>
            <a:ext cx="7853238" cy="3911135"/>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时间复杂度分析</a:t>
            </a:r>
            <a:endParaRPr lang="en-US" altLang="zh-CN" sz="2400" b="1" i="0" dirty="0">
              <a:solidFill>
                <a:srgbClr val="1C1F23"/>
              </a:solidFill>
              <a:effectLst/>
              <a:latin typeface="Inter"/>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Inter"/>
              </a:rPr>
              <a:t>表</a:t>
            </a:r>
            <a:r>
              <a:rPr lang="en-US" altLang="zh-CN" sz="2400" b="0" i="0" dirty="0">
                <a:solidFill>
                  <a:srgbClr val="1C1F23"/>
                </a:solidFill>
                <a:effectLst/>
                <a:latin typeface="Inter"/>
              </a:rPr>
              <a:t>M</a:t>
            </a:r>
            <a:r>
              <a:rPr lang="zh-CN" altLang="en-US" sz="2400" b="0" i="0" dirty="0">
                <a:solidFill>
                  <a:srgbClr val="1C1F23"/>
                </a:solidFill>
                <a:effectLst/>
                <a:latin typeface="Inter"/>
              </a:rPr>
              <a:t>有</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baseline="30000" dirty="0">
                <a:solidFill>
                  <a:srgbClr val="1C1F23"/>
                </a:solidFill>
                <a:effectLst/>
                <a:latin typeface="Times New Roman" panose="02020603050405020304" pitchFamily="18" charset="0"/>
                <a:cs typeface="Times New Roman" panose="02020603050405020304" pitchFamily="18" charset="0"/>
              </a:rPr>
              <a:t>2</a:t>
            </a:r>
            <a:r>
              <a:rPr lang="zh-CN" altLang="en-US" sz="2400" b="0" i="0" dirty="0">
                <a:solidFill>
                  <a:srgbClr val="1C1F23"/>
                </a:solidFill>
                <a:effectLst/>
                <a:latin typeface="Inter"/>
              </a:rPr>
              <a:t>项</a:t>
            </a:r>
            <a:r>
              <a:rPr lang="en-US" altLang="zh-CN" sz="2400" b="0" i="0" dirty="0">
                <a:solidFill>
                  <a:srgbClr val="1C1F23"/>
                </a:solidFill>
                <a:effectLst/>
                <a:latin typeface="Inter"/>
              </a:rPr>
              <a:t>;</a:t>
            </a: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Inter"/>
              </a:rPr>
              <a:t>每项可以用</a:t>
            </a:r>
            <a:r>
              <a:rPr lang="en-US" altLang="zh-CN" sz="2400" b="0" i="0" dirty="0">
                <a:solidFill>
                  <a:srgbClr val="1C1F23"/>
                </a:solidFill>
                <a:effectLst/>
                <a:latin typeface="Inter"/>
              </a:rPr>
              <a:t>O(</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Inter"/>
              </a:rPr>
              <a:t>)</a:t>
            </a:r>
            <a:r>
              <a:rPr lang="zh-CN" altLang="en-US" sz="2400" b="0" i="0" dirty="0">
                <a:solidFill>
                  <a:srgbClr val="1C1F23"/>
                </a:solidFill>
                <a:effectLst/>
                <a:latin typeface="Inter"/>
              </a:rPr>
              <a:t>时间计算</a:t>
            </a:r>
            <a:r>
              <a:rPr lang="en-US" altLang="zh-CN" sz="2400" b="0" i="0" dirty="0">
                <a:solidFill>
                  <a:srgbClr val="1C1F23"/>
                </a:solidFill>
                <a:effectLst/>
                <a:latin typeface="Inter"/>
              </a:rPr>
              <a:t>,</a:t>
            </a:r>
            <a:r>
              <a:rPr lang="zh-CN" altLang="en-US" sz="2400" b="0" i="0" dirty="0">
                <a:solidFill>
                  <a:srgbClr val="1C1F23"/>
                </a:solidFill>
                <a:effectLst/>
                <a:latin typeface="Inter"/>
              </a:rPr>
              <a:t>因为至多有</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zh-CN" altLang="en-US" sz="2400" b="0" i="0" dirty="0">
                <a:solidFill>
                  <a:srgbClr val="1C1F23"/>
                </a:solidFill>
                <a:effectLst/>
                <a:latin typeface="Inter"/>
              </a:rPr>
              <a:t>个我们不得不考虑的结点</a:t>
            </a:r>
            <a:r>
              <a:rPr lang="en-US" altLang="zh-CN" sz="2400" b="0" i="1" dirty="0">
                <a:solidFill>
                  <a:srgbClr val="1C1F23"/>
                </a:solidFill>
                <a:effectLst/>
                <a:latin typeface="Inter"/>
              </a:rPr>
              <a:t>w</a:t>
            </a:r>
            <a:r>
              <a:rPr lang="en-US" altLang="zh-CN" sz="2400" b="0" i="0" dirty="0">
                <a:solidFill>
                  <a:srgbClr val="1C1F23"/>
                </a:solidFill>
                <a:effectLst/>
                <a:latin typeface="Inter"/>
              </a:rPr>
              <a:t> </a:t>
            </a:r>
            <a:r>
              <a:rPr lang="zh-CN" altLang="en-US" sz="2400" b="0" i="0" dirty="0">
                <a:solidFill>
                  <a:srgbClr val="1C1F23"/>
                </a:solidFill>
                <a:effectLst/>
                <a:latin typeface="Inter"/>
              </a:rPr>
              <a:t>∈</a:t>
            </a:r>
            <a:r>
              <a:rPr lang="en-US" altLang="zh-CN" sz="2400" b="0" i="1" dirty="0">
                <a:solidFill>
                  <a:srgbClr val="1C1F23"/>
                </a:solidFill>
                <a:effectLst/>
                <a:latin typeface="Inter"/>
              </a:rPr>
              <a:t>V</a:t>
            </a:r>
            <a:r>
              <a:rPr lang="en-US" altLang="zh-CN" sz="2400" b="0" i="0" dirty="0">
                <a:solidFill>
                  <a:srgbClr val="1C1F23"/>
                </a:solidFill>
                <a:effectLst/>
                <a:latin typeface="Inter"/>
              </a:rPr>
              <a:t>. </a:t>
            </a:r>
          </a:p>
          <a:p>
            <a:pPr algn="just">
              <a:lnSpc>
                <a:spcPct val="150000"/>
              </a:lnSpc>
            </a:pPr>
            <a:endParaRPr lang="en-US" altLang="zh-CN" sz="2400" b="0" i="0" dirty="0">
              <a:solidFill>
                <a:srgbClr val="1C1F23"/>
              </a:solidFill>
              <a:effectLst/>
              <a:latin typeface="Inter"/>
            </a:endParaRPr>
          </a:p>
          <a:p>
            <a:pPr algn="just">
              <a:lnSpc>
                <a:spcPct val="150000"/>
              </a:lnSpc>
            </a:pPr>
            <a:r>
              <a:rPr lang="zh-CN" altLang="en-US" sz="2400" b="1" i="0" dirty="0">
                <a:solidFill>
                  <a:srgbClr val="1C1F23"/>
                </a:solidFill>
                <a:effectLst/>
                <a:latin typeface="Inter"/>
              </a:rPr>
              <a:t>定理</a:t>
            </a:r>
            <a:r>
              <a:rPr lang="en-US" altLang="zh-CN" sz="2400" b="1" i="0" dirty="0">
                <a:solidFill>
                  <a:srgbClr val="1C1F23"/>
                </a:solidFill>
                <a:effectLst/>
                <a:latin typeface="Inter"/>
              </a:rPr>
              <a:t>6.24 </a:t>
            </a:r>
            <a:r>
              <a:rPr lang="zh-CN" altLang="en-US" sz="2400" b="0" i="0" dirty="0">
                <a:solidFill>
                  <a:srgbClr val="1C1F23"/>
                </a:solidFill>
                <a:effectLst/>
                <a:latin typeface="Inter"/>
              </a:rPr>
              <a:t>在任何没有负圈的图中，</a:t>
            </a:r>
            <a:r>
              <a:rPr lang="en-US" altLang="zh-CN" sz="2400" b="0" i="0" dirty="0">
                <a:solidFill>
                  <a:srgbClr val="1C1F23"/>
                </a:solidFill>
                <a:effectLst/>
                <a:latin typeface="Inter"/>
              </a:rPr>
              <a:t>Shortest-Path</a:t>
            </a:r>
            <a:r>
              <a:rPr lang="zh-CN" altLang="en-US" sz="2400" b="0" i="0" dirty="0">
                <a:solidFill>
                  <a:srgbClr val="1C1F23"/>
                </a:solidFill>
                <a:effectLst/>
                <a:latin typeface="Inter"/>
              </a:rPr>
              <a:t>方法正确计算了一条</a:t>
            </a:r>
            <a:r>
              <a:rPr lang="en-US" altLang="zh-CN" sz="2400" b="0" i="0" dirty="0">
                <a:solidFill>
                  <a:srgbClr val="1C1F23"/>
                </a:solidFill>
                <a:effectLst/>
                <a:latin typeface="Inter"/>
              </a:rPr>
              <a:t>s-t</a:t>
            </a:r>
            <a:r>
              <a:rPr lang="zh-CN" altLang="en-US" sz="2400" b="0" i="0" dirty="0">
                <a:solidFill>
                  <a:srgbClr val="1C1F23"/>
                </a:solidFill>
                <a:effectLst/>
                <a:latin typeface="Inter"/>
              </a:rPr>
              <a:t>路径的最小费用，并且运行在</a:t>
            </a:r>
            <a:r>
              <a:rPr lang="en-US" altLang="zh-CN" sz="2400" b="0" i="0" dirty="0">
                <a:solidFill>
                  <a:srgbClr val="1C1F23"/>
                </a:solidFill>
                <a:effectLst/>
                <a:latin typeface="Inter"/>
              </a:rPr>
              <a:t>O</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baseline="30000" dirty="0">
                <a:solidFill>
                  <a:srgbClr val="1C1F23"/>
                </a:solidFill>
                <a:effectLst/>
                <a:latin typeface="Times New Roman" panose="02020603050405020304" pitchFamily="18" charset="0"/>
                <a:cs typeface="Times New Roman" panose="02020603050405020304" pitchFamily="18" charset="0"/>
              </a:rPr>
              <a:t>3</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Inter"/>
              </a:rPr>
              <a:t>时间</a:t>
            </a:r>
            <a:r>
              <a:rPr lang="en-US" altLang="zh-CN" sz="2400" b="0" i="0" dirty="0">
                <a:solidFill>
                  <a:srgbClr val="1C1F23"/>
                </a:solidFill>
                <a:effectLst/>
                <a:latin typeface="Inter"/>
              </a:rPr>
              <a:t>.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07858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D7C3C-F6B6-BCC1-B65F-1F80AF9CFB44}"/>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A17C47FA-52EF-629A-E0F5-F623959B62B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233</a:t>
            </a:fld>
            <a:endParaRPr kumimoji="0" lang="en-US" altLang="zh-CN" sz="1400"/>
          </a:p>
        </p:txBody>
      </p:sp>
      <p:sp>
        <p:nvSpPr>
          <p:cNvPr id="107523" name="Rectangle 2">
            <a:extLst>
              <a:ext uri="{FF2B5EF4-FFF2-40B4-BE49-F238E27FC236}">
                <a16:creationId xmlns:a16="http://schemas.microsoft.com/office/drawing/2014/main" id="{CB458243-41CC-CCFD-5260-3B5621B1E035}"/>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  </a:t>
            </a:r>
            <a:r>
              <a:rPr lang="zh-CN" altLang="en-US" sz="2000" b="0" i="0" dirty="0">
                <a:solidFill>
                  <a:srgbClr val="1C1F23"/>
                </a:solidFill>
                <a:effectLst/>
                <a:latin typeface="Inter"/>
              </a:rPr>
              <a:t>对算法的某些基本改进 </a:t>
            </a:r>
            <a:endParaRPr lang="en-US" altLang="zh-CN" dirty="0"/>
          </a:p>
        </p:txBody>
      </p:sp>
      <p:sp>
        <p:nvSpPr>
          <p:cNvPr id="4" name="文本框 3">
            <a:extLst>
              <a:ext uri="{FF2B5EF4-FFF2-40B4-BE49-F238E27FC236}">
                <a16:creationId xmlns:a16="http://schemas.microsoft.com/office/drawing/2014/main" id="{E2F56398-B17D-1E9E-03B7-CE74B4AED054}"/>
              </a:ext>
            </a:extLst>
          </p:cNvPr>
          <p:cNvSpPr txBox="1"/>
          <p:nvPr/>
        </p:nvSpPr>
        <p:spPr>
          <a:xfrm>
            <a:off x="645381" y="1466080"/>
            <a:ext cx="7853238" cy="2803140"/>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改进的运行时间分析 </a:t>
            </a:r>
            <a:r>
              <a:rPr lang="zh-CN" altLang="en-US" sz="2400" b="0" i="0" dirty="0">
                <a:solidFill>
                  <a:srgbClr val="1C1F23"/>
                </a:solidFill>
                <a:effectLst/>
                <a:latin typeface="Inter"/>
              </a:rPr>
              <a:t>可以在图</a:t>
            </a:r>
            <a:r>
              <a:rPr lang="en-US" altLang="zh-CN" sz="2400" b="0" i="0" dirty="0">
                <a:solidFill>
                  <a:srgbClr val="1C1F23"/>
                </a:solidFill>
                <a:effectLst/>
                <a:latin typeface="Inter"/>
              </a:rPr>
              <a:t>G</a:t>
            </a:r>
            <a:r>
              <a:rPr lang="zh-CN" altLang="en-US" sz="2400" b="0" i="0" dirty="0">
                <a:solidFill>
                  <a:srgbClr val="1C1F23"/>
                </a:solidFill>
                <a:effectLst/>
                <a:latin typeface="Inter"/>
              </a:rPr>
              <a:t>没有过多的边的情况下提供一个更好的运行时间分析。</a:t>
            </a:r>
            <a:endParaRPr lang="en-US" altLang="zh-CN" sz="2400" b="0" i="0" dirty="0">
              <a:solidFill>
                <a:srgbClr val="1C1F23"/>
              </a:solidFill>
              <a:effectLst/>
              <a:latin typeface="Inter"/>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Inter"/>
              </a:rPr>
              <a:t>处理一个边数</a:t>
            </a:r>
            <a:r>
              <a:rPr lang="en-US" altLang="zh-CN" sz="2400" b="0" i="0" dirty="0">
                <a:solidFill>
                  <a:srgbClr val="1C1F23"/>
                </a:solidFill>
                <a:effectLst/>
                <a:latin typeface="Inter"/>
              </a:rPr>
              <a:t>m</a:t>
            </a:r>
            <a:r>
              <a:rPr lang="zh-CN" altLang="en-US" sz="2400" b="0" i="0" dirty="0">
                <a:solidFill>
                  <a:srgbClr val="1C1F23"/>
                </a:solidFill>
                <a:effectLst/>
                <a:latin typeface="Inter"/>
              </a:rPr>
              <a:t>明显小于</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baseline="30000" dirty="0">
                <a:solidFill>
                  <a:srgbClr val="1C1F23"/>
                </a:solidFill>
                <a:effectLst/>
                <a:latin typeface="Times New Roman" panose="02020603050405020304" pitchFamily="18" charset="0"/>
                <a:cs typeface="Times New Roman" panose="02020603050405020304" pitchFamily="18" charset="0"/>
              </a:rPr>
              <a:t>2</a:t>
            </a:r>
            <a:r>
              <a:rPr lang="zh-CN" altLang="en-US" sz="2400" b="0" i="0" dirty="0">
                <a:solidFill>
                  <a:srgbClr val="1C1F23"/>
                </a:solidFill>
                <a:effectLst/>
                <a:latin typeface="Inter"/>
              </a:rPr>
              <a:t>的图</a:t>
            </a:r>
            <a:endParaRPr lang="en-US" altLang="zh-CN" sz="2400" b="0" i="0" dirty="0">
              <a:solidFill>
                <a:srgbClr val="1C1F23"/>
              </a:solidFill>
              <a:effectLst/>
              <a:latin typeface="Inter"/>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Inter"/>
              </a:rPr>
              <a:t>可以在不明显改变算法本身的情况下将运行时间的界改进到</a:t>
            </a:r>
            <a:r>
              <a:rPr lang="en-US" altLang="zh-CN" sz="2400" b="0" i="0" dirty="0">
                <a:solidFill>
                  <a:srgbClr val="1C1F23"/>
                </a:solidFill>
                <a:effectLst/>
                <a:latin typeface="Inter"/>
              </a:rPr>
              <a:t>O(</a:t>
            </a:r>
            <a:r>
              <a:rPr lang="en-US" altLang="zh-CN" sz="2400" b="0" i="0" dirty="0" err="1">
                <a:solidFill>
                  <a:srgbClr val="1C1F23"/>
                </a:solidFill>
                <a:effectLst/>
                <a:latin typeface="Inter"/>
              </a:rPr>
              <a:t>mn</a:t>
            </a:r>
            <a:r>
              <a:rPr lang="en-US" altLang="zh-CN" sz="2400" b="0" i="0" dirty="0">
                <a:solidFill>
                  <a:srgbClr val="1C1F23"/>
                </a:solidFill>
                <a:effectLst/>
                <a:latin typeface="Inter"/>
              </a:rPr>
              <a:t>)</a:t>
            </a:r>
            <a:r>
              <a:rPr lang="zh-CN" altLang="en-US" sz="2400" b="0" i="0" dirty="0">
                <a:solidFill>
                  <a:srgbClr val="1C1F23"/>
                </a:solidFill>
                <a:effectLst/>
                <a:latin typeface="Inter"/>
              </a:rPr>
              <a:t>。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28815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D812B-9A10-CAA4-02AD-E2BE452E7CB7}"/>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234A8E8C-83C2-E539-0512-F84289AB2B6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234</a:t>
            </a:fld>
            <a:endParaRPr kumimoji="0" lang="en-US" altLang="zh-CN" sz="1400"/>
          </a:p>
        </p:txBody>
      </p:sp>
      <p:sp>
        <p:nvSpPr>
          <p:cNvPr id="107523" name="Rectangle 2">
            <a:extLst>
              <a:ext uri="{FF2B5EF4-FFF2-40B4-BE49-F238E27FC236}">
                <a16:creationId xmlns:a16="http://schemas.microsoft.com/office/drawing/2014/main" id="{28D89DCB-E37F-90EB-3565-483002AEED5C}"/>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  </a:t>
            </a:r>
            <a:r>
              <a:rPr lang="zh-CN" altLang="en-US" sz="2000" b="0" i="0" dirty="0">
                <a:solidFill>
                  <a:srgbClr val="1C1F23"/>
                </a:solidFill>
                <a:effectLst/>
                <a:latin typeface="Inter"/>
              </a:rPr>
              <a:t>对算法的某些基本改进 </a:t>
            </a:r>
            <a:endParaRPr lang="en-US" altLang="zh-CN" dirty="0"/>
          </a:p>
        </p:txBody>
      </p:sp>
      <p:sp>
        <p:nvSpPr>
          <p:cNvPr id="4" name="文本框 3">
            <a:extLst>
              <a:ext uri="{FF2B5EF4-FFF2-40B4-BE49-F238E27FC236}">
                <a16:creationId xmlns:a16="http://schemas.microsoft.com/office/drawing/2014/main" id="{B6AC8328-3ED4-B6B2-1C75-56DF6FD6238B}"/>
              </a:ext>
            </a:extLst>
          </p:cNvPr>
          <p:cNvSpPr txBox="1"/>
          <p:nvPr/>
        </p:nvSpPr>
        <p:spPr>
          <a:xfrm>
            <a:off x="645381" y="1466080"/>
            <a:ext cx="7853238" cy="4465325"/>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Inter"/>
              </a:rPr>
              <a:t>定理</a:t>
            </a:r>
            <a:r>
              <a:rPr lang="en-US" altLang="zh-CN" sz="2400" b="1" i="0" dirty="0">
                <a:solidFill>
                  <a:srgbClr val="1C1F23"/>
                </a:solidFill>
                <a:effectLst/>
                <a:latin typeface="Inter"/>
              </a:rPr>
              <a:t>6.25 </a:t>
            </a:r>
            <a:r>
              <a:rPr lang="en-US" altLang="zh-CN" sz="2400" b="0" i="0" dirty="0">
                <a:solidFill>
                  <a:srgbClr val="1C1F23"/>
                </a:solidFill>
                <a:effectLst/>
                <a:latin typeface="Inter"/>
              </a:rPr>
              <a:t>Shortest - Path</a:t>
            </a:r>
            <a:r>
              <a:rPr lang="zh-CN" altLang="en-US" sz="2400" b="0" i="0" dirty="0">
                <a:solidFill>
                  <a:srgbClr val="1C1F23"/>
                </a:solidFill>
                <a:effectLst/>
                <a:latin typeface="Inter"/>
              </a:rPr>
              <a:t>方法可以被改进到</a:t>
            </a:r>
            <a:r>
              <a:rPr lang="en-US" altLang="zh-CN" sz="2400" b="0" i="0" dirty="0">
                <a:solidFill>
                  <a:srgbClr val="1C1F23"/>
                </a:solidFill>
                <a:effectLst/>
                <a:latin typeface="Inter"/>
              </a:rPr>
              <a:t>O(</a:t>
            </a:r>
            <a:r>
              <a:rPr lang="en-US" altLang="zh-CN" sz="2400" b="0" i="0" dirty="0" err="1">
                <a:solidFill>
                  <a:srgbClr val="1C1F23"/>
                </a:solidFill>
                <a:effectLst/>
                <a:latin typeface="Inter"/>
              </a:rPr>
              <a:t>mn</a:t>
            </a:r>
            <a:r>
              <a:rPr lang="en-US" altLang="zh-CN" sz="2400" b="0" i="0" dirty="0">
                <a:solidFill>
                  <a:srgbClr val="1C1F23"/>
                </a:solidFill>
                <a:effectLst/>
                <a:latin typeface="Inter"/>
              </a:rPr>
              <a:t>)</a:t>
            </a:r>
            <a:r>
              <a:rPr lang="zh-CN" altLang="en-US" sz="2400" b="0" i="0" dirty="0">
                <a:solidFill>
                  <a:srgbClr val="1C1F23"/>
                </a:solidFill>
                <a:effectLst/>
                <a:latin typeface="Inter"/>
              </a:rPr>
              <a:t>时间。 </a:t>
            </a:r>
            <a:endParaRPr lang="en-US" altLang="zh-CN" sz="2400" b="0" i="0" dirty="0">
              <a:solidFill>
                <a:srgbClr val="1C1F23"/>
              </a:solidFill>
              <a:effectLst/>
              <a:latin typeface="Inter"/>
            </a:endParaRPr>
          </a:p>
          <a:p>
            <a:pPr algn="just">
              <a:lnSpc>
                <a:spcPct val="150000"/>
              </a:lnSpc>
            </a:pPr>
            <a:r>
              <a:rPr lang="zh-CN" altLang="en-US" sz="2400" b="1" dirty="0">
                <a:solidFill>
                  <a:srgbClr val="1C1F23"/>
                </a:solidFill>
                <a:latin typeface="Inter"/>
              </a:rPr>
              <a:t>证明：</a:t>
            </a:r>
            <a:r>
              <a:rPr lang="zh-CN" altLang="en-US" sz="2400" b="1" i="0" dirty="0">
                <a:solidFill>
                  <a:srgbClr val="1C1F23"/>
                </a:solidFill>
                <a:effectLst/>
                <a:latin typeface="Inter"/>
              </a:rPr>
              <a:t> </a:t>
            </a:r>
            <a:r>
              <a:rPr lang="zh-CN" altLang="en-US" sz="2400" b="0" i="0" dirty="0">
                <a:solidFill>
                  <a:srgbClr val="1C1F23"/>
                </a:solidFill>
                <a:effectLst/>
                <a:latin typeface="Inter"/>
              </a:rPr>
              <a:t>按照递推式</a:t>
            </a:r>
            <a:r>
              <a:rPr lang="en-US" altLang="zh-CN" sz="2400" b="0" i="0" dirty="0">
                <a:solidFill>
                  <a:srgbClr val="1C1F23"/>
                </a:solidFill>
                <a:effectLst/>
                <a:latin typeface="Inter"/>
              </a:rPr>
              <a:t>(6.23)</a:t>
            </a:r>
            <a:r>
              <a:rPr lang="zh-CN" altLang="en-US" sz="2400" b="0" i="0" dirty="0">
                <a:solidFill>
                  <a:srgbClr val="1C1F23"/>
                </a:solidFill>
                <a:effectLst/>
                <a:latin typeface="Inter"/>
              </a:rPr>
              <a:t>对数组项</a:t>
            </a:r>
            <a:r>
              <a:rPr lang="en-US" altLang="zh-CN" sz="2400" b="0" i="1" dirty="0">
                <a:solidFill>
                  <a:srgbClr val="1C1F23"/>
                </a:solidFill>
                <a:effectLst/>
                <a:latin typeface="Inter"/>
              </a:rPr>
              <a:t>M</a:t>
            </a:r>
            <a:r>
              <a:rPr lang="en-US" altLang="zh-CN" sz="2400" b="0" i="0" dirty="0">
                <a:solidFill>
                  <a:srgbClr val="1C1F23"/>
                </a:solidFill>
                <a:effectLst/>
                <a:latin typeface="Inter"/>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Inter"/>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Inter"/>
              </a:rPr>
              <a:t>]</a:t>
            </a:r>
            <a:r>
              <a:rPr lang="zh-CN" altLang="en-US" sz="2400" b="0" i="0" dirty="0">
                <a:solidFill>
                  <a:srgbClr val="1C1F23"/>
                </a:solidFill>
                <a:effectLst/>
                <a:latin typeface="Inter"/>
              </a:rPr>
              <a:t>计算</a:t>
            </a:r>
            <a:endParaRPr lang="en-US" altLang="zh-CN" sz="2400" b="0" i="0" dirty="0">
              <a:solidFill>
                <a:srgbClr val="1C1F23"/>
              </a:solidFill>
              <a:effectLst/>
              <a:latin typeface="Inter"/>
            </a:endParaRPr>
          </a:p>
          <a:p>
            <a:pPr algn="just">
              <a:lnSpc>
                <a:spcPct val="150000"/>
              </a:lnSpc>
            </a:pPr>
            <a:r>
              <a:rPr lang="zh-CN" altLang="en-US" sz="2400" dirty="0">
                <a:solidFill>
                  <a:srgbClr val="1C1F23"/>
                </a:solidFill>
                <a:latin typeface="Inter"/>
              </a:rPr>
              <a:t>     </a:t>
            </a:r>
            <a:r>
              <a:rPr lang="zh-CN" altLang="en-US" sz="2400" b="0" i="0" dirty="0">
                <a:solidFill>
                  <a:srgbClr val="1C1F23"/>
                </a:solidFill>
                <a:effectLst/>
                <a:latin typeface="Inter"/>
              </a:rPr>
              <a:t>有： </a:t>
            </a:r>
            <a:endParaRPr lang="en-US" altLang="zh-CN" sz="2400" b="0" i="0" dirty="0">
              <a:solidFill>
                <a:srgbClr val="1C1F23"/>
              </a:solidFill>
              <a:effectLst/>
              <a:latin typeface="Inter"/>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Inter"/>
              </a:rPr>
              <a:t>假定可以用</a:t>
            </a:r>
            <a:r>
              <a:rPr lang="en-US" altLang="zh-CN" sz="2400" b="0" i="0" dirty="0">
                <a:solidFill>
                  <a:srgbClr val="1C1F23"/>
                </a:solidFill>
                <a:effectLst/>
                <a:latin typeface="Inter"/>
              </a:rPr>
              <a:t>O(</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Inter"/>
              </a:rPr>
              <a:t>)</a:t>
            </a:r>
            <a:r>
              <a:rPr lang="zh-CN" altLang="en-US" sz="2400" b="0" i="0" dirty="0">
                <a:solidFill>
                  <a:srgbClr val="1C1F23"/>
                </a:solidFill>
                <a:effectLst/>
                <a:latin typeface="Inter"/>
              </a:rPr>
              <a:t>时间来计算</a:t>
            </a:r>
            <a:r>
              <a:rPr lang="en-US" altLang="zh-CN" sz="2400" b="0" i="1" dirty="0">
                <a:solidFill>
                  <a:srgbClr val="1C1F23"/>
                </a:solidFill>
                <a:effectLst/>
                <a:latin typeface="Inter"/>
              </a:rPr>
              <a:t>M</a:t>
            </a:r>
            <a:r>
              <a:rPr lang="en-US" altLang="zh-CN" sz="2400" b="0" i="0" dirty="0">
                <a:solidFill>
                  <a:srgbClr val="1C1F23"/>
                </a:solidFill>
                <a:effectLst/>
                <a:latin typeface="Inter"/>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Inter"/>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Inter"/>
              </a:rPr>
              <a:t>]</a:t>
            </a:r>
            <a:r>
              <a:rPr lang="zh-CN" altLang="en-US" sz="2400" b="0" i="0" dirty="0">
                <a:solidFill>
                  <a:srgbClr val="1C1F23"/>
                </a:solidFill>
                <a:effectLst/>
                <a:latin typeface="Inter"/>
              </a:rPr>
              <a:t>最小值，因为存在</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zh-CN" altLang="en-US" sz="2400" b="0" i="0" dirty="0">
                <a:solidFill>
                  <a:srgbClr val="1C1F23"/>
                </a:solidFill>
                <a:effectLst/>
                <a:latin typeface="Inter"/>
              </a:rPr>
              <a:t>个可能的结点</a:t>
            </a:r>
            <a:r>
              <a:rPr lang="en-US" altLang="zh-CN" sz="2400" b="0" i="1" dirty="0">
                <a:solidFill>
                  <a:srgbClr val="1C1F23"/>
                </a:solidFill>
                <a:effectLst/>
                <a:latin typeface="Times New Roman" panose="02020603050405020304" pitchFamily="18" charset="0"/>
                <a:cs typeface="Times New Roman" panose="02020603050405020304" pitchFamily="18" charset="0"/>
              </a:rPr>
              <a:t>w</a:t>
            </a:r>
            <a:r>
              <a:rPr lang="zh-CN" altLang="en-US" sz="2400" b="0" i="0" dirty="0">
                <a:solidFill>
                  <a:srgbClr val="1C1F23"/>
                </a:solidFill>
                <a:effectLst/>
                <a:latin typeface="Inter"/>
              </a:rPr>
              <a:t>。</a:t>
            </a:r>
            <a:endParaRPr lang="en-US" altLang="zh-CN" sz="2400" b="0" i="0" dirty="0">
              <a:solidFill>
                <a:srgbClr val="1C1F23"/>
              </a:solidFill>
              <a:effectLst/>
              <a:latin typeface="Inter"/>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Inter"/>
              </a:rPr>
              <a:t>只需要对从</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zh-CN" altLang="en-US" sz="2400" b="0" i="0" dirty="0">
                <a:solidFill>
                  <a:srgbClr val="1C1F23"/>
                </a:solidFill>
                <a:effectLst/>
                <a:latin typeface="Inter"/>
              </a:rPr>
              <a:t>有边通向的所有结点</a:t>
            </a:r>
            <a:r>
              <a:rPr lang="en-US" altLang="zh-CN" sz="2400" b="0" i="1" dirty="0">
                <a:solidFill>
                  <a:srgbClr val="1C1F23"/>
                </a:solidFill>
                <a:effectLst/>
                <a:latin typeface="Times New Roman" panose="02020603050405020304" pitchFamily="18" charset="0"/>
                <a:cs typeface="Times New Roman" panose="02020603050405020304" pitchFamily="18" charset="0"/>
              </a:rPr>
              <a:t>w</a:t>
            </a:r>
            <a:r>
              <a:rPr lang="zh-CN" altLang="en-US" sz="2400" b="0" i="0" dirty="0">
                <a:solidFill>
                  <a:srgbClr val="1C1F23"/>
                </a:solidFill>
                <a:effectLst/>
                <a:latin typeface="Inter"/>
              </a:rPr>
              <a:t>来计算；</a:t>
            </a:r>
            <a:endParaRPr lang="en-US" altLang="zh-CN" sz="2400" b="0" i="0" dirty="0">
              <a:solidFill>
                <a:srgbClr val="1C1F23"/>
              </a:solidFill>
              <a:effectLst/>
              <a:latin typeface="Inter"/>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Inter"/>
              </a:rPr>
              <a:t>用</a:t>
            </a:r>
            <a:r>
              <a:rPr lang="en-US" altLang="zh-CN" sz="2400" b="0" i="1" dirty="0" err="1">
                <a:solidFill>
                  <a:srgbClr val="1C1F23"/>
                </a:solidFill>
                <a:effectLst/>
                <a:latin typeface="Times New Roman" panose="02020603050405020304" pitchFamily="18" charset="0"/>
                <a:cs typeface="Times New Roman" panose="02020603050405020304" pitchFamily="18" charset="0"/>
              </a:rPr>
              <a:t>n</a:t>
            </a:r>
            <a:r>
              <a:rPr lang="en-US" altLang="zh-CN" sz="3600" b="0" i="1" baseline="-25000" dirty="0" err="1">
                <a:solidFill>
                  <a:srgbClr val="1C1F23"/>
                </a:solidFill>
                <a:effectLst/>
                <a:latin typeface="Times New Roman" panose="02020603050405020304" pitchFamily="18" charset="0"/>
                <a:cs typeface="Times New Roman" panose="02020603050405020304" pitchFamily="18" charset="0"/>
              </a:rPr>
              <a:t>v</a:t>
            </a:r>
            <a:r>
              <a:rPr lang="zh-CN" altLang="en-US" sz="2400" b="0" i="0" dirty="0">
                <a:solidFill>
                  <a:srgbClr val="1C1F23"/>
                </a:solidFill>
                <a:effectLst/>
                <a:latin typeface="Inter"/>
              </a:rPr>
              <a:t>表示这种结点的个数。</a:t>
            </a:r>
            <a:endParaRPr lang="en-US" altLang="zh-CN" sz="2400" b="0" i="0" dirty="0">
              <a:solidFill>
                <a:srgbClr val="1C1F23"/>
              </a:solidFill>
              <a:effectLst/>
              <a:latin typeface="Inter"/>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Inter"/>
              </a:rPr>
              <a:t>用</a:t>
            </a:r>
            <a:r>
              <a:rPr lang="en-US" altLang="zh-CN" sz="2400" b="0" i="0" dirty="0">
                <a:solidFill>
                  <a:srgbClr val="1C1F23"/>
                </a:solidFill>
                <a:effectLst/>
                <a:latin typeface="Inter"/>
              </a:rPr>
              <a:t>O(</a:t>
            </a:r>
            <a:r>
              <a:rPr lang="en-US" altLang="zh-CN" sz="2400" b="0" i="1" dirty="0" err="1">
                <a:solidFill>
                  <a:srgbClr val="1C1F23"/>
                </a:solidFill>
                <a:effectLst/>
                <a:latin typeface="Times New Roman" panose="02020603050405020304" pitchFamily="18" charset="0"/>
                <a:cs typeface="Times New Roman" panose="02020603050405020304" pitchFamily="18" charset="0"/>
              </a:rPr>
              <a:t>n</a:t>
            </a:r>
            <a:r>
              <a:rPr lang="en-US" altLang="zh-CN" sz="3600" b="0" i="1" baseline="-25000" dirty="0" err="1">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Inter"/>
              </a:rPr>
              <a:t>)</a:t>
            </a:r>
            <a:r>
              <a:rPr lang="zh-CN" altLang="en-US" sz="2400" b="0" i="0" dirty="0">
                <a:solidFill>
                  <a:srgbClr val="1C1F23"/>
                </a:solidFill>
                <a:effectLst/>
                <a:latin typeface="Inter"/>
              </a:rPr>
              <a:t>的时间来计算数组</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Inter"/>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Inter"/>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Inter"/>
              </a:rPr>
              <a:t>]</a:t>
            </a:r>
            <a:r>
              <a:rPr lang="zh-CN" altLang="en-US" sz="2400" b="0" i="0" dirty="0">
                <a:solidFill>
                  <a:srgbClr val="1C1F23"/>
                </a:solidFill>
                <a:effectLst/>
                <a:latin typeface="Inter"/>
              </a:rPr>
              <a:t>。</a:t>
            </a:r>
            <a:endParaRPr lang="en-US" altLang="zh-CN" sz="2400" b="0" i="0" dirty="0">
              <a:solidFill>
                <a:srgbClr val="1C1F23"/>
              </a:solidFill>
              <a:effectLst/>
              <a:latin typeface="Inter"/>
            </a:endParaRPr>
          </a:p>
        </p:txBody>
      </p:sp>
      <p:pic>
        <p:nvPicPr>
          <p:cNvPr id="3" name="图片 2">
            <a:extLst>
              <a:ext uri="{FF2B5EF4-FFF2-40B4-BE49-F238E27FC236}">
                <a16:creationId xmlns:a16="http://schemas.microsoft.com/office/drawing/2014/main" id="{ED6933B1-803A-C6A3-346C-214EC5D9984B}"/>
              </a:ext>
            </a:extLst>
          </p:cNvPr>
          <p:cNvPicPr>
            <a:picLocks noChangeAspect="1"/>
          </p:cNvPicPr>
          <p:nvPr/>
        </p:nvPicPr>
        <p:blipFill>
          <a:blip r:embed="rId3"/>
          <a:stretch>
            <a:fillRect/>
          </a:stretch>
        </p:blipFill>
        <p:spPr>
          <a:xfrm>
            <a:off x="1547664" y="2708920"/>
            <a:ext cx="6759880" cy="429014"/>
          </a:xfrm>
          <a:prstGeom prst="rect">
            <a:avLst/>
          </a:prstGeom>
        </p:spPr>
      </p:pic>
    </p:spTree>
    <p:extLst>
      <p:ext uri="{BB962C8B-B14F-4D97-AF65-F5344CB8AC3E}">
        <p14:creationId xmlns:p14="http://schemas.microsoft.com/office/powerpoint/2010/main" val="13709147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7415A-467A-757F-DD75-14DA7CF9D980}"/>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506227F8-DC4D-21B1-4707-46A18FC33544}"/>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235</a:t>
            </a:fld>
            <a:endParaRPr kumimoji="0" lang="en-US" altLang="zh-CN" sz="1400"/>
          </a:p>
        </p:txBody>
      </p:sp>
      <p:sp>
        <p:nvSpPr>
          <p:cNvPr id="107523" name="Rectangle 2">
            <a:extLst>
              <a:ext uri="{FF2B5EF4-FFF2-40B4-BE49-F238E27FC236}">
                <a16:creationId xmlns:a16="http://schemas.microsoft.com/office/drawing/2014/main" id="{2CC99A3E-6AE8-0584-7F5E-4D13CD1123F2}"/>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  </a:t>
            </a:r>
            <a:r>
              <a:rPr lang="zh-CN" altLang="en-US" sz="2000" b="0" i="0" dirty="0">
                <a:solidFill>
                  <a:srgbClr val="1C1F23"/>
                </a:solidFill>
                <a:effectLst/>
                <a:latin typeface="Inter"/>
              </a:rPr>
              <a:t>对算法的某些基本改进 </a:t>
            </a:r>
            <a:endParaRPr lang="en-US" altLang="zh-CN" dirty="0"/>
          </a:p>
        </p:txBody>
      </p:sp>
      <p:sp>
        <p:nvSpPr>
          <p:cNvPr id="4" name="文本框 3">
            <a:extLst>
              <a:ext uri="{FF2B5EF4-FFF2-40B4-BE49-F238E27FC236}">
                <a16:creationId xmlns:a16="http://schemas.microsoft.com/office/drawing/2014/main" id="{1BEEA8D8-E383-A16B-977B-F8E8FFCA95DA}"/>
              </a:ext>
            </a:extLst>
          </p:cNvPr>
          <p:cNvSpPr txBox="1"/>
          <p:nvPr/>
        </p:nvSpPr>
        <p:spPr>
          <a:xfrm>
            <a:off x="645381" y="1466080"/>
            <a:ext cx="7853238" cy="4465133"/>
          </a:xfrm>
          <a:prstGeom prst="rect">
            <a:avLst/>
          </a:prstGeom>
          <a:noFill/>
        </p:spPr>
        <p:txBody>
          <a:bodyPr wrap="square">
            <a:spAutoFit/>
          </a:bodyPr>
          <a:lstStyle/>
          <a:p>
            <a:pPr algn="just">
              <a:lnSpc>
                <a:spcPct val="150000"/>
              </a:lnSpc>
            </a:pPr>
            <a:r>
              <a:rPr lang="zh-CN" altLang="en-US" sz="2400" b="0" i="0" dirty="0">
                <a:solidFill>
                  <a:srgbClr val="1C1F23"/>
                </a:solidFill>
                <a:effectLst/>
                <a:latin typeface="Inter"/>
              </a:rPr>
              <a:t>必须对每个结点</a:t>
            </a:r>
            <a:r>
              <a:rPr lang="en-US" altLang="zh-CN" sz="2400" b="0" i="0" dirty="0">
                <a:solidFill>
                  <a:srgbClr val="1C1F23"/>
                </a:solidFill>
                <a:effectLst/>
                <a:latin typeface="Inter"/>
              </a:rPr>
              <a:t>v</a:t>
            </a:r>
            <a:r>
              <a:rPr lang="zh-CN" altLang="en-US" sz="2400" b="0" i="0" dirty="0">
                <a:solidFill>
                  <a:srgbClr val="1C1F23"/>
                </a:solidFill>
                <a:effectLst/>
                <a:latin typeface="Inter"/>
              </a:rPr>
              <a:t>和每个下标</a:t>
            </a:r>
            <a:r>
              <a:rPr lang="en-US" altLang="zh-CN" sz="2400" b="0" i="0" dirty="0">
                <a:solidFill>
                  <a:srgbClr val="1C1F23"/>
                </a:solidFill>
                <a:effectLst/>
                <a:latin typeface="Inter"/>
              </a:rPr>
              <a:t>0 </a:t>
            </a:r>
            <a:r>
              <a:rPr lang="zh-CN" altLang="en-US" sz="2400" b="0" i="0" dirty="0">
                <a:solidFill>
                  <a:srgbClr val="1C1F23"/>
                </a:solidFill>
                <a:effectLst/>
                <a:latin typeface="Inter"/>
              </a:rPr>
              <a:t>≤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Inter"/>
              </a:rPr>
              <a:t> </a:t>
            </a:r>
            <a:r>
              <a:rPr lang="zh-CN" altLang="en-US" sz="2400" b="0" i="0" dirty="0">
                <a:solidFill>
                  <a:srgbClr val="1C1F23"/>
                </a:solidFill>
                <a:effectLst/>
                <a:latin typeface="Inter"/>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Inter"/>
              </a:rPr>
              <a:t> - 1</a:t>
            </a:r>
            <a:r>
              <a:rPr lang="zh-CN" altLang="en-US" sz="2400" b="0" i="0" dirty="0">
                <a:solidFill>
                  <a:srgbClr val="1C1F23"/>
                </a:solidFill>
                <a:effectLst/>
                <a:latin typeface="Inter"/>
              </a:rPr>
              <a:t>计算一项，因此这给出一个运行时间的界：</a:t>
            </a:r>
            <a:endParaRPr lang="en-US" altLang="zh-CN" sz="2400" b="0" i="0" dirty="0">
              <a:solidFill>
                <a:srgbClr val="1C1F23"/>
              </a:solidFill>
              <a:effectLst/>
              <a:latin typeface="Inter"/>
            </a:endParaRPr>
          </a:p>
          <a:p>
            <a:pPr algn="just">
              <a:lnSpc>
                <a:spcPct val="150000"/>
              </a:lnSpc>
            </a:pPr>
            <a:r>
              <a:rPr lang="zh-CN" altLang="en-US" sz="2400" b="0" i="0" dirty="0">
                <a:solidFill>
                  <a:srgbClr val="1C1F23"/>
                </a:solidFill>
                <a:effectLst/>
                <a:latin typeface="Inter"/>
              </a:rPr>
              <a:t> </a:t>
            </a:r>
            <a:endParaRPr lang="en-US" altLang="zh-CN" sz="2400" dirty="0">
              <a:solidFill>
                <a:srgbClr val="1C1F23"/>
              </a:solidFill>
              <a:latin typeface="Inter"/>
            </a:endParaRPr>
          </a:p>
          <a:p>
            <a:pPr algn="just">
              <a:lnSpc>
                <a:spcPct val="150000"/>
              </a:lnSpc>
            </a:pPr>
            <a:r>
              <a:rPr lang="zh-CN" altLang="en-US" sz="2400" b="0" i="0" dirty="0">
                <a:solidFill>
                  <a:srgbClr val="1C1F23"/>
                </a:solidFill>
                <a:effectLst/>
                <a:latin typeface="Inter"/>
              </a:rPr>
              <a:t>第</a:t>
            </a:r>
            <a:r>
              <a:rPr lang="en-US" altLang="zh-CN" sz="2400" b="0" i="0" dirty="0">
                <a:solidFill>
                  <a:srgbClr val="1C1F23"/>
                </a:solidFill>
                <a:effectLst/>
                <a:latin typeface="Inter"/>
              </a:rPr>
              <a:t>3</a:t>
            </a:r>
            <a:r>
              <a:rPr lang="zh-CN" altLang="en-US" sz="2400" b="0" i="0" dirty="0">
                <a:solidFill>
                  <a:srgbClr val="1C1F23"/>
                </a:solidFill>
                <a:effectLst/>
                <a:latin typeface="Inter"/>
              </a:rPr>
              <a:t>章，命题</a:t>
            </a:r>
            <a:r>
              <a:rPr lang="en-US" altLang="zh-CN" sz="2400" b="0" i="0" dirty="0">
                <a:solidFill>
                  <a:srgbClr val="1C1F23"/>
                </a:solidFill>
                <a:effectLst/>
                <a:latin typeface="Inter"/>
              </a:rPr>
              <a:t>3.9</a:t>
            </a:r>
          </a:p>
          <a:p>
            <a:pPr algn="just">
              <a:lnSpc>
                <a:spcPct val="150000"/>
              </a:lnSpc>
            </a:pPr>
            <a:r>
              <a:rPr lang="en-US" altLang="zh-CN" sz="2400" b="0" i="0" dirty="0">
                <a:solidFill>
                  <a:srgbClr val="1C1F23"/>
                </a:solidFill>
                <a:effectLst/>
                <a:latin typeface="Inter"/>
                <a:sym typeface="Wingdings" panose="05000000000000000000" pitchFamily="2" charset="2"/>
              </a:rPr>
              <a:t></a:t>
            </a:r>
            <a:r>
              <a:rPr lang="zh-CN" altLang="en-US" sz="2400" b="0" i="0" dirty="0">
                <a:solidFill>
                  <a:srgbClr val="1C1F23"/>
                </a:solidFill>
                <a:effectLst/>
                <a:latin typeface="Inter"/>
              </a:rPr>
              <a:t>对于有向图</a:t>
            </a:r>
            <a:r>
              <a:rPr lang="en-US" altLang="zh-CN" sz="2400" b="0" i="0" dirty="0">
                <a:solidFill>
                  <a:srgbClr val="1C1F23"/>
                </a:solidFill>
                <a:effectLst/>
                <a:latin typeface="Inter"/>
              </a:rPr>
              <a:t>, </a:t>
            </a:r>
            <a:r>
              <a:rPr lang="zh-CN" altLang="en-US" sz="2400" b="0" i="0" dirty="0">
                <a:solidFill>
                  <a:srgbClr val="1C1F23"/>
                </a:solidFill>
                <a:effectLst/>
                <a:latin typeface="Inter"/>
              </a:rPr>
              <a:t>每条边恰好离开</a:t>
            </a:r>
            <a:r>
              <a:rPr lang="en-US" altLang="zh-CN" sz="2400" b="0" i="0" dirty="0">
                <a:solidFill>
                  <a:srgbClr val="1C1F23"/>
                </a:solidFill>
                <a:effectLst/>
                <a:latin typeface="Inter"/>
              </a:rPr>
              <a:t>V</a:t>
            </a:r>
            <a:r>
              <a:rPr lang="zh-CN" altLang="en-US" sz="2400" b="0" i="0" dirty="0">
                <a:solidFill>
                  <a:srgbClr val="1C1F23"/>
                </a:solidFill>
                <a:effectLst/>
                <a:latin typeface="Inter"/>
              </a:rPr>
              <a:t>中的一个结点，因此每条边被这个表达式恰好计数一次。</a:t>
            </a:r>
            <a:endParaRPr lang="en-US" altLang="zh-CN" sz="2400" b="0" i="0" dirty="0">
              <a:solidFill>
                <a:srgbClr val="1C1F23"/>
              </a:solidFill>
              <a:effectLst/>
              <a:latin typeface="Inter"/>
            </a:endParaRPr>
          </a:p>
          <a:p>
            <a:pPr algn="just">
              <a:lnSpc>
                <a:spcPct val="150000"/>
              </a:lnSpc>
            </a:pPr>
            <a:endParaRPr lang="en-US" altLang="zh-CN" sz="2400" dirty="0">
              <a:solidFill>
                <a:srgbClr val="1C1F23"/>
              </a:solidFill>
              <a:latin typeface="Inter"/>
            </a:endParaRPr>
          </a:p>
          <a:p>
            <a:pPr algn="just">
              <a:lnSpc>
                <a:spcPct val="150000"/>
              </a:lnSpc>
            </a:pPr>
            <a:r>
              <a:rPr lang="zh-CN" altLang="en-US" sz="2400" b="0" i="0" dirty="0">
                <a:solidFill>
                  <a:srgbClr val="1C1F23"/>
                </a:solidFill>
                <a:effectLst/>
                <a:latin typeface="Inter"/>
              </a:rPr>
              <a:t>得到一个以</a:t>
            </a:r>
            <a:r>
              <a:rPr lang="en-US" altLang="zh-CN" sz="2400" b="0" i="0" dirty="0">
                <a:solidFill>
                  <a:srgbClr val="1C1F23"/>
                </a:solidFill>
                <a:effectLst/>
                <a:latin typeface="Inter"/>
              </a:rPr>
              <a:t>O(</a:t>
            </a:r>
            <a:r>
              <a:rPr lang="en-US" altLang="zh-CN" sz="2400" b="0" i="1" dirty="0" err="1">
                <a:solidFill>
                  <a:srgbClr val="1C1F23"/>
                </a:solidFill>
                <a:effectLst/>
                <a:latin typeface="Times New Roman" panose="02020603050405020304" pitchFamily="18" charset="0"/>
                <a:cs typeface="Times New Roman" panose="02020603050405020304" pitchFamily="18" charset="0"/>
              </a:rPr>
              <a:t>mn</a:t>
            </a:r>
            <a:r>
              <a:rPr lang="en-US" altLang="zh-CN" sz="2400" b="0" i="0" dirty="0">
                <a:solidFill>
                  <a:srgbClr val="1C1F23"/>
                </a:solidFill>
                <a:effectLst/>
                <a:latin typeface="Inter"/>
              </a:rPr>
              <a:t>)</a:t>
            </a:r>
            <a:r>
              <a:rPr lang="zh-CN" altLang="en-US" sz="2400" b="0" i="0" dirty="0">
                <a:solidFill>
                  <a:srgbClr val="1C1F23"/>
                </a:solidFill>
                <a:effectLst/>
                <a:latin typeface="Inter"/>
              </a:rPr>
              <a:t>为界的运行时间。 </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A8A7B12-4B98-E238-B58E-077D87486EDE}"/>
              </a:ext>
            </a:extLst>
          </p:cNvPr>
          <p:cNvPicPr>
            <a:picLocks noChangeAspect="1"/>
          </p:cNvPicPr>
          <p:nvPr/>
        </p:nvPicPr>
        <p:blipFill>
          <a:blip r:embed="rId3"/>
          <a:stretch>
            <a:fillRect/>
          </a:stretch>
        </p:blipFill>
        <p:spPr>
          <a:xfrm>
            <a:off x="4139132" y="2230612"/>
            <a:ext cx="2305894" cy="635156"/>
          </a:xfrm>
          <a:prstGeom prst="rect">
            <a:avLst/>
          </a:prstGeom>
        </p:spPr>
      </p:pic>
      <p:pic>
        <p:nvPicPr>
          <p:cNvPr id="8" name="图片 7">
            <a:extLst>
              <a:ext uri="{FF2B5EF4-FFF2-40B4-BE49-F238E27FC236}">
                <a16:creationId xmlns:a16="http://schemas.microsoft.com/office/drawing/2014/main" id="{961DCEF0-C8FC-B31D-D20A-FFDEA2521A72}"/>
              </a:ext>
            </a:extLst>
          </p:cNvPr>
          <p:cNvPicPr>
            <a:picLocks noChangeAspect="1"/>
          </p:cNvPicPr>
          <p:nvPr/>
        </p:nvPicPr>
        <p:blipFill>
          <a:blip r:embed="rId4"/>
          <a:stretch>
            <a:fillRect/>
          </a:stretch>
        </p:blipFill>
        <p:spPr>
          <a:xfrm>
            <a:off x="3779912" y="4860997"/>
            <a:ext cx="1954249" cy="530923"/>
          </a:xfrm>
          <a:prstGeom prst="rect">
            <a:avLst/>
          </a:prstGeom>
        </p:spPr>
      </p:pic>
      <p:pic>
        <p:nvPicPr>
          <p:cNvPr id="10" name="图片 9">
            <a:extLst>
              <a:ext uri="{FF2B5EF4-FFF2-40B4-BE49-F238E27FC236}">
                <a16:creationId xmlns:a16="http://schemas.microsoft.com/office/drawing/2014/main" id="{9EF1ADE4-DB62-7FE6-4B09-8F73FBDE2E9D}"/>
              </a:ext>
            </a:extLst>
          </p:cNvPr>
          <p:cNvPicPr>
            <a:picLocks noChangeAspect="1"/>
          </p:cNvPicPr>
          <p:nvPr/>
        </p:nvPicPr>
        <p:blipFill>
          <a:blip r:embed="rId5"/>
          <a:stretch>
            <a:fillRect/>
          </a:stretch>
        </p:blipFill>
        <p:spPr>
          <a:xfrm>
            <a:off x="3297449" y="3224079"/>
            <a:ext cx="2620242" cy="488696"/>
          </a:xfrm>
          <a:prstGeom prst="rect">
            <a:avLst/>
          </a:prstGeom>
        </p:spPr>
      </p:pic>
    </p:spTree>
    <p:extLst>
      <p:ext uri="{BB962C8B-B14F-4D97-AF65-F5344CB8AC3E}">
        <p14:creationId xmlns:p14="http://schemas.microsoft.com/office/powerpoint/2010/main" val="341651842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53E3E-EA57-3E61-F10A-AF83012BCB56}"/>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385D635C-DFA0-FEA1-798C-1F56F54DB5AB}"/>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236</a:t>
            </a:fld>
            <a:endParaRPr kumimoji="0" lang="en-US" altLang="zh-CN" sz="1400"/>
          </a:p>
        </p:txBody>
      </p:sp>
      <p:sp>
        <p:nvSpPr>
          <p:cNvPr id="107523" name="Rectangle 2">
            <a:extLst>
              <a:ext uri="{FF2B5EF4-FFF2-40B4-BE49-F238E27FC236}">
                <a16:creationId xmlns:a16="http://schemas.microsoft.com/office/drawing/2014/main" id="{499EC190-1A92-5B01-ED78-42C172F035BE}"/>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  </a:t>
            </a:r>
            <a:r>
              <a:rPr lang="zh-CN" altLang="en-US" sz="2000" b="0" i="0" dirty="0">
                <a:solidFill>
                  <a:srgbClr val="1C1F23"/>
                </a:solidFill>
                <a:effectLst/>
                <a:latin typeface="Inter"/>
              </a:rPr>
              <a:t>对算法的某些基本改进 </a:t>
            </a:r>
            <a:endParaRPr lang="en-US" altLang="zh-CN" dirty="0"/>
          </a:p>
        </p:txBody>
      </p:sp>
      <p:sp>
        <p:nvSpPr>
          <p:cNvPr id="4" name="文本框 3">
            <a:extLst>
              <a:ext uri="{FF2B5EF4-FFF2-40B4-BE49-F238E27FC236}">
                <a16:creationId xmlns:a16="http://schemas.microsoft.com/office/drawing/2014/main" id="{307012B8-0DB7-EFB8-C589-2A33871C62B8}"/>
              </a:ext>
            </a:extLst>
          </p:cNvPr>
          <p:cNvSpPr txBox="1"/>
          <p:nvPr/>
        </p:nvSpPr>
        <p:spPr>
          <a:xfrm>
            <a:off x="645381" y="1466080"/>
            <a:ext cx="7853238" cy="2796856"/>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存储需求的改进 </a:t>
            </a:r>
            <a:r>
              <a:rPr lang="zh-CN" altLang="en-US" sz="2400" b="0" i="0" dirty="0">
                <a:solidFill>
                  <a:srgbClr val="1C1F23"/>
                </a:solidFill>
                <a:effectLst/>
                <a:latin typeface="Times New Roman" panose="02020603050405020304" pitchFamily="18" charset="0"/>
                <a:cs typeface="Times New Roman" panose="02020603050405020304" pitchFamily="18" charset="0"/>
              </a:rPr>
              <a:t>只要对实现做一点小的改变可以明显地改进存储需求。</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大空间的使用</a:t>
            </a:r>
            <a:r>
              <a:rPr lang="en-US" altLang="zh-CN" sz="2400" dirty="0">
                <a:solidFill>
                  <a:srgbClr val="1C1F23"/>
                </a:solidFill>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由于需要存储 </a:t>
            </a:r>
            <a:r>
              <a:rPr lang="en-US" altLang="zh-CN" sz="2400" b="0" i="1" dirty="0">
                <a:solidFill>
                  <a:srgbClr val="1C1F23"/>
                </a:solidFill>
                <a:effectLst/>
                <a:latin typeface="Times New Roman" panose="02020603050405020304" pitchFamily="18" charset="0"/>
                <a:cs typeface="Times New Roman" panose="02020603050405020304" pitchFamily="18" charset="0"/>
              </a:rPr>
              <a:t>M </a:t>
            </a:r>
            <a:r>
              <a:rPr lang="zh-CN" altLang="en-US" sz="2400" b="0" i="0" dirty="0">
                <a:solidFill>
                  <a:srgbClr val="1C1F23"/>
                </a:solidFill>
                <a:effectLst/>
                <a:latin typeface="Times New Roman" panose="02020603050405020304" pitchFamily="18" charset="0"/>
                <a:cs typeface="Times New Roman" panose="02020603050405020304" pitchFamily="18" charset="0"/>
              </a:rPr>
              <a:t>数组而产生。</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在前述的</a:t>
            </a:r>
            <a:r>
              <a:rPr lang="en-US" altLang="zh-CN" sz="2400" b="0" i="0" dirty="0">
                <a:solidFill>
                  <a:srgbClr val="1C1F23"/>
                </a:solidFill>
                <a:effectLst/>
                <a:latin typeface="Times New Roman" panose="02020603050405020304" pitchFamily="18" charset="0"/>
                <a:cs typeface="Times New Roman" panose="02020603050405020304" pitchFamily="18" charset="0"/>
              </a:rPr>
              <a:t>Bellman - Ford</a:t>
            </a:r>
            <a:r>
              <a:rPr lang="zh-CN" altLang="en-US" sz="2400" b="0" i="0" dirty="0">
                <a:solidFill>
                  <a:srgbClr val="1C1F23"/>
                </a:solidFill>
                <a:effectLst/>
                <a:latin typeface="Times New Roman" panose="02020603050405020304" pitchFamily="18" charset="0"/>
                <a:cs typeface="Times New Roman" panose="02020603050405020304" pitchFamily="18" charset="0"/>
              </a:rPr>
              <a:t>算法中，这个数组大小是</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baseline="30000" dirty="0">
                <a:solidFill>
                  <a:srgbClr val="1C1F23"/>
                </a:solidFill>
                <a:effectLst/>
                <a:latin typeface="Times New Roman" panose="02020603050405020304" pitchFamily="18" charset="0"/>
                <a:cs typeface="Times New Roman" panose="02020603050405020304" pitchFamily="18" charset="0"/>
              </a:rPr>
              <a:t>2</a:t>
            </a:r>
            <a:r>
              <a:rPr lang="zh-CN" altLang="en-US" sz="2400" b="0" i="0" dirty="0">
                <a:solidFill>
                  <a:srgbClr val="1C1F23"/>
                </a:solidFill>
                <a:effectLst/>
                <a:latin typeface="Times New Roman" panose="02020603050405020304" pitchFamily="18" charset="0"/>
                <a:cs typeface="Times New Roman" panose="02020603050405020304" pitchFamily="18" charset="0"/>
              </a:rPr>
              <a:t>；</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怎样把它减少到</a:t>
            </a:r>
            <a:r>
              <a:rPr lang="en-US" altLang="zh-CN" sz="2400" b="0" i="0" dirty="0">
                <a:solidFill>
                  <a:srgbClr val="1C1F23"/>
                </a:solidFill>
                <a:effectLst/>
                <a:latin typeface="Times New Roman" panose="02020603050405020304" pitchFamily="18" charset="0"/>
                <a:cs typeface="Times New Roman" panose="02020603050405020304" pitchFamily="18" charset="0"/>
              </a:rPr>
              <a:t>O(</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72882933-5D07-4C91-DD9E-420DF98D26DB}"/>
              </a:ext>
            </a:extLst>
          </p:cNvPr>
          <p:cNvSpPr txBox="1"/>
          <p:nvPr/>
        </p:nvSpPr>
        <p:spPr>
          <a:xfrm>
            <a:off x="2453279" y="4653136"/>
            <a:ext cx="4624086" cy="523220"/>
          </a:xfrm>
          <a:prstGeom prst="rect">
            <a:avLst/>
          </a:prstGeom>
          <a:noFill/>
        </p:spPr>
        <p:txBody>
          <a:bodyPr wrap="square">
            <a:spAutoFit/>
          </a:bodyPr>
          <a:lstStyle/>
          <a:p>
            <a:r>
              <a:rPr lang="zh-CN" altLang="en-US" sz="2800" b="0" i="0" dirty="0">
                <a:solidFill>
                  <a:srgbClr val="1C1F23"/>
                </a:solidFill>
                <a:effectLst/>
                <a:latin typeface="Times New Roman" panose="02020603050405020304" pitchFamily="18" charset="0"/>
                <a:cs typeface="Times New Roman" panose="02020603050405020304" pitchFamily="18" charset="0"/>
              </a:rPr>
              <a:t>对每个值</a:t>
            </a:r>
            <a:r>
              <a:rPr lang="en-US" altLang="zh-CN" sz="2800" b="0" i="0" dirty="0">
                <a:solidFill>
                  <a:srgbClr val="1C1F23"/>
                </a:solidFill>
                <a:effectLst/>
                <a:latin typeface="Times New Roman" panose="02020603050405020304" pitchFamily="18" charset="0"/>
                <a:cs typeface="Times New Roman" panose="02020603050405020304" pitchFamily="18" charset="0"/>
              </a:rPr>
              <a:t> </a:t>
            </a:r>
            <a:r>
              <a:rPr lang="en-US" altLang="zh-CN" sz="2800" b="0" i="1" dirty="0" err="1">
                <a:solidFill>
                  <a:srgbClr val="1C1F23"/>
                </a:solidFill>
                <a:effectLst/>
                <a:latin typeface="Times New Roman" panose="02020603050405020304" pitchFamily="18" charset="0"/>
                <a:cs typeface="Times New Roman" panose="02020603050405020304" pitchFamily="18" charset="0"/>
              </a:rPr>
              <a:t>i</a:t>
            </a:r>
            <a:r>
              <a:rPr lang="en-US" altLang="zh-CN" sz="2800" b="0" i="0" dirty="0">
                <a:solidFill>
                  <a:srgbClr val="1C1F23"/>
                </a:solidFill>
                <a:effectLst/>
                <a:latin typeface="Times New Roman" panose="02020603050405020304" pitchFamily="18" charset="0"/>
                <a:cs typeface="Times New Roman" panose="02020603050405020304" pitchFamily="18" charset="0"/>
              </a:rPr>
              <a:t> </a:t>
            </a:r>
            <a:r>
              <a:rPr lang="zh-CN" altLang="en-US" sz="2800" b="0" i="0" dirty="0">
                <a:solidFill>
                  <a:srgbClr val="1C1F23"/>
                </a:solidFill>
                <a:effectLst/>
                <a:latin typeface="Times New Roman" panose="02020603050405020304" pitchFamily="18" charset="0"/>
                <a:cs typeface="Times New Roman" panose="02020603050405020304" pitchFamily="18" charset="0"/>
              </a:rPr>
              <a:t>记录</a:t>
            </a:r>
            <a:r>
              <a:rPr lang="en-US" altLang="zh-CN" sz="2800" i="1" dirty="0">
                <a:solidFill>
                  <a:srgbClr val="1C1F23"/>
                </a:solidFill>
                <a:latin typeface="Times New Roman" panose="02020603050405020304" pitchFamily="18" charset="0"/>
                <a:cs typeface="Times New Roman" panose="02020603050405020304" pitchFamily="18" charset="0"/>
              </a:rPr>
              <a:t> </a:t>
            </a:r>
            <a:r>
              <a:rPr lang="en-US" altLang="zh-CN" sz="2800" b="0" i="1" dirty="0">
                <a:solidFill>
                  <a:srgbClr val="1C1F23"/>
                </a:solidFill>
                <a:effectLst/>
                <a:latin typeface="Times New Roman" panose="02020603050405020304" pitchFamily="18" charset="0"/>
                <a:cs typeface="Times New Roman" panose="02020603050405020304" pitchFamily="18" charset="0"/>
              </a:rPr>
              <a:t>M</a:t>
            </a:r>
            <a:r>
              <a:rPr lang="en-US" altLang="zh-CN" sz="2800" b="0" i="0" dirty="0">
                <a:solidFill>
                  <a:srgbClr val="1C1F23"/>
                </a:solidFill>
                <a:effectLst/>
                <a:latin typeface="Times New Roman" panose="02020603050405020304" pitchFamily="18" charset="0"/>
                <a:cs typeface="Times New Roman" panose="02020603050405020304" pitchFamily="18" charset="0"/>
              </a:rPr>
              <a:t>[</a:t>
            </a:r>
            <a:r>
              <a:rPr lang="en-US" altLang="zh-CN" sz="2800" b="0" i="1" dirty="0" err="1">
                <a:solidFill>
                  <a:srgbClr val="1C1F23"/>
                </a:solidFill>
                <a:effectLst/>
                <a:latin typeface="Times New Roman" panose="02020603050405020304" pitchFamily="18" charset="0"/>
                <a:cs typeface="Times New Roman" panose="02020603050405020304" pitchFamily="18" charset="0"/>
              </a:rPr>
              <a:t>i</a:t>
            </a:r>
            <a:r>
              <a:rPr lang="en-US" altLang="zh-CN" sz="2800" b="0" i="1" dirty="0">
                <a:solidFill>
                  <a:srgbClr val="1C1F23"/>
                </a:solidFill>
                <a:effectLst/>
                <a:latin typeface="Times New Roman" panose="02020603050405020304" pitchFamily="18" charset="0"/>
                <a:cs typeface="Times New Roman" panose="02020603050405020304" pitchFamily="18" charset="0"/>
              </a:rPr>
              <a:t>, v</a:t>
            </a:r>
            <a:r>
              <a:rPr lang="en-US" altLang="zh-CN" sz="2800" b="0" i="0" dirty="0">
                <a:solidFill>
                  <a:srgbClr val="1C1F23"/>
                </a:solidFill>
                <a:effectLst/>
                <a:latin typeface="Times New Roman" panose="02020603050405020304" pitchFamily="18" charset="0"/>
                <a:cs typeface="Times New Roman" panose="02020603050405020304" pitchFamily="18" charset="0"/>
              </a:rPr>
              <a:t>] </a:t>
            </a:r>
            <a:endParaRPr lang="zh-CN" altLang="en-US" sz="2800" dirty="0"/>
          </a:p>
        </p:txBody>
      </p:sp>
    </p:spTree>
    <p:extLst>
      <p:ext uri="{BB962C8B-B14F-4D97-AF65-F5344CB8AC3E}">
        <p14:creationId xmlns:p14="http://schemas.microsoft.com/office/powerpoint/2010/main" val="260258660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DEB65-D910-3F7F-D284-6E2A13A84A78}"/>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68D51DAA-D508-9333-30A6-AC2D5D084E3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237</a:t>
            </a:fld>
            <a:endParaRPr kumimoji="0" lang="en-US" altLang="zh-CN" sz="1400"/>
          </a:p>
        </p:txBody>
      </p:sp>
      <p:sp>
        <p:nvSpPr>
          <p:cNvPr id="107523" name="Rectangle 2">
            <a:extLst>
              <a:ext uri="{FF2B5EF4-FFF2-40B4-BE49-F238E27FC236}">
                <a16:creationId xmlns:a16="http://schemas.microsoft.com/office/drawing/2014/main" id="{45E4B734-9BEF-E355-0195-FE79F82CFEB7}"/>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  </a:t>
            </a:r>
            <a:r>
              <a:rPr lang="zh-CN" altLang="en-US" sz="2000" b="0" i="0" dirty="0">
                <a:solidFill>
                  <a:srgbClr val="1C1F23"/>
                </a:solidFill>
                <a:effectLst/>
                <a:latin typeface="Inter"/>
              </a:rPr>
              <a:t>对算法的某些基本改进 </a:t>
            </a:r>
            <a:endParaRPr lang="en-US" altLang="zh-CN" dirty="0"/>
          </a:p>
        </p:txBody>
      </p:sp>
      <p:sp>
        <p:nvSpPr>
          <p:cNvPr id="4" name="文本框 3">
            <a:extLst>
              <a:ext uri="{FF2B5EF4-FFF2-40B4-BE49-F238E27FC236}">
                <a16:creationId xmlns:a16="http://schemas.microsoft.com/office/drawing/2014/main" id="{B7AF8380-3A1C-3A73-B4D2-F460C38ABBDC}"/>
              </a:ext>
            </a:extLst>
          </p:cNvPr>
          <p:cNvSpPr txBox="1"/>
          <p:nvPr/>
        </p:nvSpPr>
        <p:spPr>
          <a:xfrm>
            <a:off x="645381" y="1466080"/>
            <a:ext cx="7853238" cy="390395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不对每个值</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记录</a:t>
            </a:r>
            <a:r>
              <a:rPr lang="en-US" altLang="zh-CN" sz="2400" i="1" dirty="0">
                <a:solidFill>
                  <a:srgbClr val="1C1F23"/>
                </a:solidFill>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1" dirty="0">
                <a:solidFill>
                  <a:srgbClr val="1C1F23"/>
                </a:solidFill>
                <a:effectLst/>
                <a:latin typeface="Times New Roman" panose="02020603050405020304" pitchFamily="18" charset="0"/>
                <a:cs typeface="Times New Roman" panose="02020603050405020304" pitchFamily="18" charset="0"/>
              </a:rPr>
              <a:t>, 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，而是对每个结点</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使用和更新一个值</a:t>
            </a:r>
            <a:r>
              <a:rPr lang="en-US" altLang="zh-CN" sz="2400" b="1" i="1" dirty="0">
                <a:solidFill>
                  <a:srgbClr val="1C1F23"/>
                </a:solidFill>
                <a:effectLst/>
                <a:latin typeface="Times New Roman" panose="02020603050405020304" pitchFamily="18" charset="0"/>
                <a:cs typeface="Times New Roman" panose="02020603050405020304" pitchFamily="18" charset="0"/>
              </a:rPr>
              <a:t>M</a:t>
            </a:r>
            <a:r>
              <a:rPr lang="en-US" altLang="zh-CN" sz="2400" b="1" i="0" dirty="0">
                <a:solidFill>
                  <a:srgbClr val="1C1F23"/>
                </a:solidFill>
                <a:effectLst/>
                <a:latin typeface="Times New Roman" panose="02020603050405020304" pitchFamily="18" charset="0"/>
                <a:cs typeface="Times New Roman" panose="02020603050405020304" pitchFamily="18" charset="0"/>
              </a:rPr>
              <a:t>[</a:t>
            </a:r>
            <a:r>
              <a:rPr lang="en-US" altLang="zh-CN" sz="2400" b="1" i="1" dirty="0">
                <a:solidFill>
                  <a:srgbClr val="1C1F23"/>
                </a:solidFill>
                <a:effectLst/>
                <a:latin typeface="Times New Roman" panose="02020603050405020304" pitchFamily="18" charset="0"/>
                <a:cs typeface="Times New Roman" panose="02020603050405020304" pitchFamily="18" charset="0"/>
              </a:rPr>
              <a:t>v</a:t>
            </a:r>
            <a:r>
              <a:rPr lang="en-US" altLang="zh-CN" sz="2400" b="1" i="0" dirty="0">
                <a:solidFill>
                  <a:srgbClr val="1C1F23"/>
                </a:solidFill>
                <a:effectLst/>
                <a:latin typeface="Times New Roman" panose="02020603050405020304" pitchFamily="18" charset="0"/>
                <a:cs typeface="Times New Roman" panose="02020603050405020304" pitchFamily="18" charset="0"/>
              </a:rPr>
              <a:t>]</a:t>
            </a:r>
            <a:r>
              <a:rPr lang="zh-CN" altLang="en-US" sz="2400" b="1" i="0" dirty="0">
                <a:solidFill>
                  <a:srgbClr val="1C1F23"/>
                </a:solidFill>
                <a:effectLst/>
                <a:latin typeface="Times New Roman" panose="02020603050405020304" pitchFamily="18" charset="0"/>
                <a:cs typeface="Times New Roman" panose="02020603050405020304" pitchFamily="18" charset="0"/>
              </a:rPr>
              <a:t>，即我们至今已经找到的从 </a:t>
            </a:r>
            <a:r>
              <a:rPr lang="en-US" altLang="zh-CN" sz="2400" b="1" i="1" dirty="0">
                <a:solidFill>
                  <a:srgbClr val="1C1F23"/>
                </a:solidFill>
                <a:effectLst/>
                <a:latin typeface="Times New Roman" panose="02020603050405020304" pitchFamily="18" charset="0"/>
                <a:cs typeface="Times New Roman" panose="02020603050405020304" pitchFamily="18" charset="0"/>
              </a:rPr>
              <a:t>v </a:t>
            </a:r>
            <a:r>
              <a:rPr lang="zh-CN" altLang="en-US" sz="2400" b="1" i="0" dirty="0">
                <a:solidFill>
                  <a:srgbClr val="1C1F23"/>
                </a:solidFill>
                <a:effectLst/>
                <a:latin typeface="Times New Roman" panose="02020603050405020304" pitchFamily="18" charset="0"/>
                <a:cs typeface="Times New Roman" panose="02020603050405020304" pitchFamily="18" charset="0"/>
              </a:rPr>
              <a:t>到 </a:t>
            </a:r>
            <a:r>
              <a:rPr lang="en-US" altLang="zh-CN" sz="2400" b="1" i="1" dirty="0">
                <a:solidFill>
                  <a:srgbClr val="1C1F23"/>
                </a:solidFill>
                <a:effectLst/>
                <a:latin typeface="Times New Roman" panose="02020603050405020304" pitchFamily="18" charset="0"/>
                <a:cs typeface="Times New Roman" panose="02020603050405020304" pitchFamily="18" charset="0"/>
              </a:rPr>
              <a:t>t</a:t>
            </a:r>
            <a:r>
              <a:rPr lang="en-US" altLang="zh-CN" sz="2400" b="1" i="0" dirty="0">
                <a:solidFill>
                  <a:srgbClr val="1C1F23"/>
                </a:solidFill>
                <a:effectLst/>
                <a:latin typeface="Times New Roman" panose="02020603050405020304" pitchFamily="18" charset="0"/>
                <a:cs typeface="Times New Roman" panose="02020603050405020304" pitchFamily="18" charset="0"/>
              </a:rPr>
              <a:t> </a:t>
            </a:r>
            <a:r>
              <a:rPr lang="zh-CN" altLang="en-US" sz="2400" b="1" i="0" dirty="0">
                <a:solidFill>
                  <a:srgbClr val="1C1F23"/>
                </a:solidFill>
                <a:effectLst/>
                <a:latin typeface="Times New Roman" panose="02020603050405020304" pitchFamily="18" charset="0"/>
                <a:cs typeface="Times New Roman" panose="02020603050405020304" pitchFamily="18" charset="0"/>
              </a:rPr>
              <a:t>的最短路径的长度</a:t>
            </a:r>
            <a:r>
              <a:rPr lang="zh-CN" altLang="en-US" sz="2400" b="0" i="0" dirty="0">
                <a:solidFill>
                  <a:srgbClr val="1C1F23"/>
                </a:solidFill>
                <a:effectLst/>
                <a:latin typeface="Times New Roman" panose="02020603050405020304" pitchFamily="18" charset="0"/>
                <a:cs typeface="Times New Roman" panose="02020603050405020304" pitchFamily="18" charset="0"/>
              </a:rPr>
              <a:t>。</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仍旧对迭代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1" dirty="0">
                <a:solidFill>
                  <a:srgbClr val="1C1F23"/>
                </a:solidFill>
                <a:effectLst/>
                <a:latin typeface="Times New Roman" panose="02020603050405020304" pitchFamily="18" charset="0"/>
                <a:cs typeface="Times New Roman" panose="02020603050405020304" pitchFamily="18" charset="0"/>
              </a:rPr>
              <a:t> </a:t>
            </a:r>
            <a:r>
              <a:rPr lang="en-US" altLang="zh-CN" sz="2400" b="0" i="0" dirty="0">
                <a:solidFill>
                  <a:srgbClr val="1C1F23"/>
                </a:solidFill>
                <a:effectLst/>
                <a:latin typeface="Times New Roman" panose="02020603050405020304" pitchFamily="18" charset="0"/>
                <a:cs typeface="Times New Roman" panose="02020603050405020304" pitchFamily="18" charset="0"/>
              </a:rPr>
              <a:t> = 1, 2, …, </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Times New Roman" panose="02020603050405020304" pitchFamily="18" charset="0"/>
                <a:cs typeface="Times New Roman" panose="02020603050405020304" pitchFamily="18" charset="0"/>
              </a:rPr>
              <a:t> - 1</a:t>
            </a:r>
            <a:r>
              <a:rPr lang="zh-CN" altLang="en-US" sz="2400" b="0" i="0" dirty="0">
                <a:solidFill>
                  <a:srgbClr val="1C1F23"/>
                </a:solidFill>
                <a:effectLst/>
                <a:latin typeface="Times New Roman" panose="02020603050405020304" pitchFamily="18" charset="0"/>
                <a:cs typeface="Times New Roman" panose="02020603050405020304" pitchFamily="18" charset="0"/>
              </a:rPr>
              <a:t>运行算法，但是</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只是作为一个计数器；</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在每次迭代中，对每个结点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，我们执行这个更新： </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endParaRPr lang="en-US" altLang="zh-CN" sz="2400" dirty="0">
              <a:solidFill>
                <a:srgbClr val="1C1F23"/>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0B381CE-AB85-29A8-F45B-3C7BEA142571}"/>
              </a:ext>
            </a:extLst>
          </p:cNvPr>
          <p:cNvPicPr>
            <a:picLocks noChangeAspect="1"/>
          </p:cNvPicPr>
          <p:nvPr/>
        </p:nvPicPr>
        <p:blipFill>
          <a:blip r:embed="rId3"/>
          <a:stretch>
            <a:fillRect/>
          </a:stretch>
        </p:blipFill>
        <p:spPr>
          <a:xfrm>
            <a:off x="1446038" y="4907259"/>
            <a:ext cx="6358285" cy="484661"/>
          </a:xfrm>
          <a:prstGeom prst="rect">
            <a:avLst/>
          </a:prstGeom>
        </p:spPr>
      </p:pic>
    </p:spTree>
    <p:extLst>
      <p:ext uri="{BB962C8B-B14F-4D97-AF65-F5344CB8AC3E}">
        <p14:creationId xmlns:p14="http://schemas.microsoft.com/office/powerpoint/2010/main" val="40629770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F8AE8-A56A-8722-3147-32033C33A6BF}"/>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630B00DA-7EE6-4489-79EA-96A68F658661}"/>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238</a:t>
            </a:fld>
            <a:endParaRPr kumimoji="0" lang="en-US" altLang="zh-CN" sz="1400"/>
          </a:p>
        </p:txBody>
      </p:sp>
      <p:sp>
        <p:nvSpPr>
          <p:cNvPr id="107523" name="Rectangle 2">
            <a:extLst>
              <a:ext uri="{FF2B5EF4-FFF2-40B4-BE49-F238E27FC236}">
                <a16:creationId xmlns:a16="http://schemas.microsoft.com/office/drawing/2014/main" id="{B9A4C141-60E9-0BC9-3491-DAA9997E11A6}"/>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  </a:t>
            </a:r>
            <a:r>
              <a:rPr lang="zh-CN" altLang="en-US" sz="2000" b="0" i="0" dirty="0">
                <a:solidFill>
                  <a:srgbClr val="1C1F23"/>
                </a:solidFill>
                <a:effectLst/>
                <a:latin typeface="Inter"/>
              </a:rPr>
              <a:t>对算法的某些基本改进 </a:t>
            </a:r>
            <a:endParaRPr lang="en-US" altLang="zh-CN" dirty="0"/>
          </a:p>
        </p:txBody>
      </p:sp>
      <p:sp>
        <p:nvSpPr>
          <p:cNvPr id="4" name="文本框 3">
            <a:extLst>
              <a:ext uri="{FF2B5EF4-FFF2-40B4-BE49-F238E27FC236}">
                <a16:creationId xmlns:a16="http://schemas.microsoft.com/office/drawing/2014/main" id="{C431BCA9-F4CB-2DE8-7A69-E1852EB8B659}"/>
              </a:ext>
            </a:extLst>
          </p:cNvPr>
          <p:cNvSpPr txBox="1"/>
          <p:nvPr/>
        </p:nvSpPr>
        <p:spPr>
          <a:xfrm>
            <a:off x="645381" y="1466080"/>
            <a:ext cx="7853238" cy="4458849"/>
          </a:xfrm>
          <a:prstGeom prst="rect">
            <a:avLst/>
          </a:prstGeom>
          <a:noFill/>
        </p:spPr>
        <p:txBody>
          <a:bodyPr wrap="square">
            <a:spAutoFit/>
          </a:bodyPr>
          <a:lstStyle/>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观察</a:t>
            </a:r>
            <a:r>
              <a:rPr lang="zh-CN" altLang="en-US" sz="2400" dirty="0">
                <a:solidFill>
                  <a:srgbClr val="1C1F23"/>
                </a:solidFill>
                <a:latin typeface="Times New Roman" panose="02020603050405020304" pitchFamily="18" charset="0"/>
                <a:cs typeface="Times New Roman" panose="02020603050405020304" pitchFamily="18" charset="0"/>
              </a:rPr>
              <a:t>可知：</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命题</a:t>
            </a:r>
            <a:r>
              <a:rPr lang="en-US" altLang="zh-CN" sz="2400" b="1" i="0" dirty="0">
                <a:solidFill>
                  <a:srgbClr val="1C1F23"/>
                </a:solidFill>
                <a:effectLst/>
                <a:latin typeface="Times New Roman" panose="02020603050405020304" pitchFamily="18" charset="0"/>
                <a:cs typeface="Times New Roman" panose="02020603050405020304" pitchFamily="18" charset="0"/>
              </a:rPr>
              <a:t>6.26 </a:t>
            </a:r>
            <a:r>
              <a:rPr lang="zh-CN" altLang="en-US" sz="2400" b="0" i="0" dirty="0">
                <a:solidFill>
                  <a:srgbClr val="1C1F23"/>
                </a:solidFill>
                <a:effectLst/>
                <a:latin typeface="Times New Roman" panose="02020603050405020304" pitchFamily="18" charset="0"/>
                <a:cs typeface="Times New Roman" panose="02020603050405020304" pitchFamily="18" charset="0"/>
              </a:rPr>
              <a:t>在整个算法中，</a:t>
            </a:r>
            <a:r>
              <a:rPr lang="en-US" altLang="zh-CN" sz="2400" b="1" i="1" dirty="0">
                <a:solidFill>
                  <a:srgbClr val="1C1F23"/>
                </a:solidFill>
                <a:effectLst/>
                <a:latin typeface="Times New Roman" panose="02020603050405020304" pitchFamily="18" charset="0"/>
                <a:cs typeface="Times New Roman" panose="02020603050405020304" pitchFamily="18" charset="0"/>
              </a:rPr>
              <a:t>M</a:t>
            </a:r>
            <a:r>
              <a:rPr lang="en-US" altLang="zh-CN" sz="2400" b="1" i="0" dirty="0">
                <a:solidFill>
                  <a:srgbClr val="1C1F23"/>
                </a:solidFill>
                <a:effectLst/>
                <a:latin typeface="Times New Roman" panose="02020603050405020304" pitchFamily="18" charset="0"/>
                <a:cs typeface="Times New Roman" panose="02020603050405020304" pitchFamily="18" charset="0"/>
              </a:rPr>
              <a:t>[</a:t>
            </a:r>
            <a:r>
              <a:rPr lang="en-US" altLang="zh-CN" sz="2400" b="1" i="1" dirty="0">
                <a:solidFill>
                  <a:srgbClr val="1C1F23"/>
                </a:solidFill>
                <a:effectLst/>
                <a:latin typeface="Times New Roman" panose="02020603050405020304" pitchFamily="18" charset="0"/>
                <a:cs typeface="Times New Roman" panose="02020603050405020304" pitchFamily="18" charset="0"/>
              </a:rPr>
              <a:t>v</a:t>
            </a:r>
            <a:r>
              <a:rPr lang="en-US" altLang="zh-CN" sz="2400" b="1" i="0" dirty="0">
                <a:solidFill>
                  <a:srgbClr val="1C1F23"/>
                </a:solidFill>
                <a:effectLst/>
                <a:latin typeface="Times New Roman" panose="02020603050405020304" pitchFamily="18" charset="0"/>
                <a:cs typeface="Times New Roman" panose="02020603050405020304" pitchFamily="18" charset="0"/>
              </a:rPr>
              <a:t>]</a:t>
            </a:r>
            <a:r>
              <a:rPr lang="zh-CN" altLang="en-US" sz="2400" b="1" i="0" dirty="0">
                <a:solidFill>
                  <a:srgbClr val="1C1F23"/>
                </a:solidFill>
                <a:effectLst/>
                <a:latin typeface="Times New Roman" panose="02020603050405020304" pitchFamily="18" charset="0"/>
                <a:cs typeface="Times New Roman" panose="02020603050405020304" pitchFamily="18" charset="0"/>
              </a:rPr>
              <a:t>是从 </a:t>
            </a:r>
            <a:r>
              <a:rPr lang="en-US" altLang="zh-CN" sz="2400" b="1" i="1" dirty="0">
                <a:solidFill>
                  <a:srgbClr val="1C1F23"/>
                </a:solidFill>
                <a:effectLst/>
                <a:latin typeface="Times New Roman" panose="02020603050405020304" pitchFamily="18" charset="0"/>
                <a:cs typeface="Times New Roman" panose="02020603050405020304" pitchFamily="18" charset="0"/>
              </a:rPr>
              <a:t>v </a:t>
            </a:r>
            <a:r>
              <a:rPr lang="zh-CN" altLang="en-US" sz="2400" b="1" i="0" dirty="0">
                <a:solidFill>
                  <a:srgbClr val="1C1F23"/>
                </a:solidFill>
                <a:effectLst/>
                <a:latin typeface="Times New Roman" panose="02020603050405020304" pitchFamily="18" charset="0"/>
                <a:cs typeface="Times New Roman" panose="02020603050405020304" pitchFamily="18" charset="0"/>
              </a:rPr>
              <a:t>到 </a:t>
            </a:r>
            <a:r>
              <a:rPr lang="en-US" altLang="zh-CN" sz="2400" b="1" i="1" dirty="0">
                <a:solidFill>
                  <a:srgbClr val="1C1F23"/>
                </a:solidFill>
                <a:effectLst/>
                <a:latin typeface="Times New Roman" panose="02020603050405020304" pitchFamily="18" charset="0"/>
                <a:cs typeface="Times New Roman" panose="02020603050405020304" pitchFamily="18" charset="0"/>
              </a:rPr>
              <a:t>t</a:t>
            </a:r>
            <a:r>
              <a:rPr lang="en-US" altLang="zh-CN" sz="2400" b="1" i="0" dirty="0">
                <a:solidFill>
                  <a:srgbClr val="1C1F23"/>
                </a:solidFill>
                <a:effectLst/>
                <a:latin typeface="Times New Roman" panose="02020603050405020304" pitchFamily="18" charset="0"/>
                <a:cs typeface="Times New Roman" panose="02020603050405020304" pitchFamily="18" charset="0"/>
              </a:rPr>
              <a:t> </a:t>
            </a:r>
            <a:r>
              <a:rPr lang="zh-CN" altLang="en-US" sz="2400" b="1" i="0" dirty="0">
                <a:solidFill>
                  <a:srgbClr val="1C1F23"/>
                </a:solidFill>
                <a:effectLst/>
                <a:latin typeface="Times New Roman" panose="02020603050405020304" pitchFamily="18" charset="0"/>
                <a:cs typeface="Times New Roman" panose="02020603050405020304" pitchFamily="18" charset="0"/>
              </a:rPr>
              <a:t>的某条路径的长度，</a:t>
            </a:r>
            <a:r>
              <a:rPr lang="zh-CN" altLang="en-US" sz="2400" b="0" i="0" dirty="0">
                <a:solidFill>
                  <a:srgbClr val="1C1F23"/>
                </a:solidFill>
                <a:effectLst/>
                <a:latin typeface="Times New Roman" panose="02020603050405020304" pitchFamily="18" charset="0"/>
                <a:cs typeface="Times New Roman" panose="02020603050405020304" pitchFamily="18" charset="0"/>
              </a:rPr>
              <a:t>且在 </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轮更新后</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的值不大于从</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v </a:t>
            </a:r>
            <a:r>
              <a:rPr lang="zh-CN" altLang="en-US" sz="2400" b="0" i="0" dirty="0">
                <a:solidFill>
                  <a:srgbClr val="1C1F23"/>
                </a:solidFill>
                <a:effectLst/>
                <a:latin typeface="Times New Roman" panose="02020603050405020304" pitchFamily="18" charset="0"/>
                <a:cs typeface="Times New Roman" panose="02020603050405020304" pitchFamily="18" charset="0"/>
              </a:rPr>
              <a:t>到 </a:t>
            </a:r>
            <a:r>
              <a:rPr lang="en-US" altLang="zh-CN" sz="2400" b="0" i="1" dirty="0">
                <a:solidFill>
                  <a:srgbClr val="1C1F23"/>
                </a:solidFill>
                <a:effectLst/>
                <a:latin typeface="Times New Roman" panose="02020603050405020304" pitchFamily="18" charset="0"/>
                <a:cs typeface="Times New Roman" panose="02020603050405020304" pitchFamily="18" charset="0"/>
              </a:rPr>
              <a:t>t </a:t>
            </a:r>
            <a:r>
              <a:rPr lang="zh-CN" altLang="en-US" sz="2400" b="0" i="0" dirty="0">
                <a:solidFill>
                  <a:srgbClr val="1C1F23"/>
                </a:solidFill>
                <a:effectLst/>
                <a:latin typeface="Times New Roman" panose="02020603050405020304" pitchFamily="18" charset="0"/>
                <a:cs typeface="Times New Roman" panose="02020603050405020304" pitchFamily="18" charset="0"/>
              </a:rPr>
              <a:t>至多使用 </a:t>
            </a:r>
            <a:r>
              <a:rPr lang="en-US" altLang="zh-CN" sz="2400" i="1" dirty="0" err="1">
                <a:solidFill>
                  <a:srgbClr val="1C1F23"/>
                </a:solidFill>
                <a:latin typeface="Times New Roman" panose="02020603050405020304" pitchFamily="18" charset="0"/>
                <a:cs typeface="Times New Roman" panose="02020603050405020304" pitchFamily="18" charset="0"/>
              </a:rPr>
              <a:t>i</a:t>
            </a:r>
            <a:r>
              <a:rPr lang="en-US" altLang="zh-CN" sz="2400" b="0" i="1"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条边的最短路径的长度。 </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使用前面的定理</a:t>
            </a:r>
            <a:r>
              <a:rPr lang="en-US" altLang="zh-CN" sz="2400" b="0" i="0" dirty="0">
                <a:solidFill>
                  <a:srgbClr val="1C1F23"/>
                </a:solidFill>
                <a:effectLst/>
                <a:latin typeface="Times New Roman" panose="02020603050405020304" pitchFamily="18" charset="0"/>
                <a:cs typeface="Times New Roman" panose="02020603050405020304" pitchFamily="18" charset="0"/>
              </a:rPr>
              <a:t>6.22</a:t>
            </a:r>
            <a:r>
              <a:rPr lang="zh-CN" altLang="en-US" sz="2400" b="0" i="0" dirty="0">
                <a:solidFill>
                  <a:srgbClr val="1C1F23"/>
                </a:solidFill>
                <a:effectLst/>
                <a:latin typeface="Times New Roman" panose="02020603050405020304" pitchFamily="18" charset="0"/>
                <a:cs typeface="Times New Roman" panose="02020603050405020304" pitchFamily="18" charset="0"/>
              </a:rPr>
              <a:t>来证明在</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Times New Roman" panose="02020603050405020304" pitchFamily="18" charset="0"/>
                <a:cs typeface="Times New Roman" panose="02020603050405020304" pitchFamily="18" charset="0"/>
              </a:rPr>
              <a:t> - 1</a:t>
            </a:r>
            <a:r>
              <a:rPr lang="zh-CN" altLang="en-US" sz="2400" b="0" i="0" dirty="0">
                <a:solidFill>
                  <a:srgbClr val="1C1F23"/>
                </a:solidFill>
                <a:effectLst/>
                <a:latin typeface="Times New Roman" panose="02020603050405020304" pitchFamily="18" charset="0"/>
                <a:cs typeface="Times New Roman" panose="02020603050405020304" pitchFamily="18" charset="0"/>
              </a:rPr>
              <a:t>次迭代后我们就做好了。</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因为我们只存储一个在全部结点上索引的</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M </a:t>
            </a:r>
            <a:r>
              <a:rPr lang="zh-CN" altLang="en-US" sz="2400" b="0" i="0" dirty="0">
                <a:solidFill>
                  <a:srgbClr val="1C1F23"/>
                </a:solidFill>
                <a:effectLst/>
                <a:latin typeface="Times New Roman" panose="02020603050405020304" pitchFamily="18" charset="0"/>
                <a:cs typeface="Times New Roman" panose="02020603050405020304" pitchFamily="18" charset="0"/>
              </a:rPr>
              <a:t>数组，这只需要</a:t>
            </a:r>
            <a:r>
              <a:rPr lang="en-US" altLang="zh-CN" sz="2400" dirty="0">
                <a:solidFill>
                  <a:srgbClr val="1C1F23"/>
                </a:solidFill>
                <a:latin typeface="Times New Roman" panose="02020603050405020304" pitchFamily="18" charset="0"/>
                <a:cs typeface="Times New Roman" panose="02020603050405020304" pitchFamily="18" charset="0"/>
              </a:rPr>
              <a:t> </a:t>
            </a:r>
            <a:r>
              <a:rPr lang="en-US" altLang="zh-CN" sz="2400" b="0" i="0" dirty="0">
                <a:solidFill>
                  <a:srgbClr val="1C1F23"/>
                </a:solidFill>
                <a:effectLst/>
                <a:latin typeface="Times New Roman" panose="02020603050405020304" pitchFamily="18" charset="0"/>
                <a:cs typeface="Times New Roman" panose="02020603050405020304" pitchFamily="18" charset="0"/>
              </a:rPr>
              <a:t>O(</a:t>
            </a:r>
            <a:r>
              <a:rPr lang="en-US" altLang="zh-CN" sz="2400" b="0" i="1" dirty="0">
                <a:solidFill>
                  <a:srgbClr val="1C1F23"/>
                </a:solidFill>
                <a:effectLst/>
                <a:latin typeface="Times New Roman" panose="02020603050405020304" pitchFamily="18" charset="0"/>
                <a:cs typeface="Times New Roman" panose="02020603050405020304" pitchFamily="18" charset="0"/>
              </a:rPr>
              <a:t>n</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的工作存储。</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6782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8179B-D151-1502-AEB9-EBBFAB3D4618}"/>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BCADFAAA-EC09-E0EF-7D53-4A2ADECE845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239</a:t>
            </a:fld>
            <a:endParaRPr kumimoji="0" lang="en-US" altLang="zh-CN" sz="1400"/>
          </a:p>
        </p:txBody>
      </p:sp>
      <p:sp>
        <p:nvSpPr>
          <p:cNvPr id="107523" name="Rectangle 2">
            <a:extLst>
              <a:ext uri="{FF2B5EF4-FFF2-40B4-BE49-F238E27FC236}">
                <a16:creationId xmlns:a16="http://schemas.microsoft.com/office/drawing/2014/main" id="{30EBE70D-A842-9902-2B91-EF643515F67D}"/>
              </a:ext>
            </a:extLst>
          </p:cNvPr>
          <p:cNvSpPr>
            <a:spLocks noGrp="1" noChangeArrowheads="1"/>
          </p:cNvSpPr>
          <p:nvPr>
            <p:ph type="title" idx="4294967295"/>
          </p:nvPr>
        </p:nvSpPr>
        <p:spPr>
          <a:xfrm>
            <a:off x="728663" y="336550"/>
            <a:ext cx="7793037" cy="1143000"/>
          </a:xfrm>
        </p:spPr>
        <p:txBody>
          <a:bodyPr/>
          <a:lstStyle/>
          <a:p>
            <a:pPr eaLnBrk="1" hangingPunct="1"/>
            <a:r>
              <a:rPr lang="en-US" altLang="zh-CN" dirty="0"/>
              <a:t>6.7 </a:t>
            </a:r>
            <a:r>
              <a:rPr lang="zh-CN" altLang="en-US" dirty="0"/>
              <a:t>图中的最短路径</a:t>
            </a:r>
            <a:endParaRPr lang="en-US" altLang="zh-CN" dirty="0"/>
          </a:p>
        </p:txBody>
      </p:sp>
      <p:sp>
        <p:nvSpPr>
          <p:cNvPr id="4" name="文本框 3">
            <a:extLst>
              <a:ext uri="{FF2B5EF4-FFF2-40B4-BE49-F238E27FC236}">
                <a16:creationId xmlns:a16="http://schemas.microsoft.com/office/drawing/2014/main" id="{823E0C59-7AF6-96D2-8D4B-2AC803391C8F}"/>
              </a:ext>
            </a:extLst>
          </p:cNvPr>
          <p:cNvSpPr txBox="1"/>
          <p:nvPr/>
        </p:nvSpPr>
        <p:spPr>
          <a:xfrm>
            <a:off x="395536" y="1268760"/>
            <a:ext cx="8539348" cy="3431196"/>
          </a:xfrm>
          <a:prstGeom prst="rect">
            <a:avLst/>
          </a:prstGeom>
          <a:noFill/>
        </p:spPr>
        <p:txBody>
          <a:bodyPr wrap="square">
            <a:spAutoFit/>
          </a:bodyPr>
          <a:lstStyle/>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寻找最短路径 </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方法</a:t>
            </a:r>
            <a:r>
              <a:rPr lang="en-US" altLang="zh-CN" sz="2400" b="1" i="0" dirty="0">
                <a:solidFill>
                  <a:srgbClr val="1C1F23"/>
                </a:solidFill>
                <a:effectLst/>
                <a:latin typeface="Times New Roman" panose="02020603050405020304" pitchFamily="18" charset="0"/>
                <a:cs typeface="Times New Roman" panose="02020603050405020304" pitchFamily="18" charset="0"/>
              </a:rPr>
              <a:t>1</a:t>
            </a:r>
            <a:r>
              <a:rPr lang="zh-CN" altLang="en-US" sz="2400" b="0" i="0" dirty="0">
                <a:solidFill>
                  <a:srgbClr val="1C1F23"/>
                </a:solidFill>
                <a:effectLst/>
                <a:latin typeface="Times New Roman" panose="02020603050405020304" pitchFamily="18" charset="0"/>
                <a:cs typeface="Times New Roman" panose="02020603050405020304" pitchFamily="18" charset="0"/>
              </a:rPr>
              <a:t>：维护 </a:t>
            </a:r>
            <a:r>
              <a:rPr lang="en-US" altLang="zh-CN" sz="2400" b="0" i="1" dirty="0">
                <a:solidFill>
                  <a:srgbClr val="1C1F23"/>
                </a:solidFill>
                <a:effectLst/>
                <a:latin typeface="Times New Roman" panose="02020603050405020304" pitchFamily="18" charset="0"/>
                <a:cs typeface="Times New Roman" panose="02020603050405020304" pitchFamily="18" charset="0"/>
              </a:rPr>
              <a:t>first[v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，它指向结点</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zh-CN" altLang="en-US" sz="2400" b="0" i="0" dirty="0">
                <a:solidFill>
                  <a:srgbClr val="1C1F23"/>
                </a:solidFill>
                <a:effectLst/>
                <a:latin typeface="Times New Roman" panose="02020603050405020304" pitchFamily="18" charset="0"/>
                <a:cs typeface="Times New Roman" panose="02020603050405020304" pitchFamily="18" charset="0"/>
              </a:rPr>
              <a:t>通向终点</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zh-CN" altLang="en-US" sz="2400" b="0" i="0" dirty="0">
                <a:solidFill>
                  <a:srgbClr val="1C1F23"/>
                </a:solidFill>
                <a:effectLst/>
                <a:latin typeface="Times New Roman" panose="02020603050405020304" pitchFamily="18" charset="0"/>
                <a:cs typeface="Times New Roman" panose="02020603050405020304" pitchFamily="18" charset="0"/>
              </a:rPr>
              <a:t>的路径上（在它后面）的第一个结点。 </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只要距离</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被更新时，我们就更新它的值。</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方法</a:t>
            </a:r>
            <a:r>
              <a:rPr lang="en-US" altLang="zh-CN" sz="2400" b="1" i="0" dirty="0">
                <a:solidFill>
                  <a:srgbClr val="1C1F23"/>
                </a:solidFill>
                <a:effectLst/>
                <a:latin typeface="Times New Roman" panose="02020603050405020304" pitchFamily="18" charset="0"/>
                <a:cs typeface="Times New Roman" panose="02020603050405020304" pitchFamily="18" charset="0"/>
              </a:rPr>
              <a:t>2</a:t>
            </a:r>
            <a:r>
              <a:rPr lang="zh-CN" altLang="en-US" sz="2400" b="0" i="0" dirty="0">
                <a:solidFill>
                  <a:srgbClr val="1C1F23"/>
                </a:solidFill>
                <a:effectLst/>
                <a:latin typeface="Times New Roman" panose="02020603050405020304" pitchFamily="18" charset="0"/>
                <a:cs typeface="Times New Roman" panose="02020603050405020304" pitchFamily="18" charset="0"/>
              </a:rPr>
              <a:t>：计算最优长度 </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1" dirty="0">
                <a:solidFill>
                  <a:srgbClr val="1C1F23"/>
                </a:solidFill>
                <a:effectLst/>
                <a:latin typeface="Times New Roman" panose="02020603050405020304" pitchFamily="18" charset="0"/>
                <a:cs typeface="Times New Roman" panose="02020603050405020304" pitchFamily="18" charset="0"/>
              </a:rPr>
              <a:t>, v</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，并且只考虑满足 </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1" dirty="0">
                <a:solidFill>
                  <a:srgbClr val="1C1F23"/>
                </a:solidFill>
                <a:effectLst/>
                <a:latin typeface="Times New Roman" panose="02020603050405020304" pitchFamily="18" charset="0"/>
                <a:cs typeface="Times New Roman" panose="02020603050405020304" pitchFamily="18" charset="0"/>
              </a:rPr>
              <a:t>, v</a:t>
            </a:r>
            <a:r>
              <a:rPr lang="en-US" altLang="zh-CN" sz="2400" b="0" i="0" dirty="0">
                <a:solidFill>
                  <a:srgbClr val="1C1F23"/>
                </a:solidFill>
                <a:effectLst/>
                <a:latin typeface="Times New Roman" panose="02020603050405020304" pitchFamily="18" charset="0"/>
                <a:cs typeface="Times New Roman" panose="02020603050405020304" pitchFamily="18" charset="0"/>
              </a:rPr>
              <a:t>] = </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- 1, </a:t>
            </a:r>
            <a:r>
              <a:rPr lang="en-US" altLang="zh-CN" sz="2400" b="0" i="1" dirty="0">
                <a:solidFill>
                  <a:srgbClr val="1C1F23"/>
                </a:solidFill>
                <a:effectLst/>
                <a:latin typeface="Times New Roman" panose="02020603050405020304" pitchFamily="18" charset="0"/>
                <a:cs typeface="Times New Roman" panose="02020603050405020304" pitchFamily="18" charset="0"/>
              </a:rPr>
              <a:t>w</a:t>
            </a:r>
            <a:r>
              <a:rPr lang="en-US" altLang="zh-CN" sz="2400" b="0" i="0" dirty="0">
                <a:solidFill>
                  <a:srgbClr val="1C1F23"/>
                </a:solidFill>
                <a:effectLst/>
                <a:latin typeface="Times New Roman" panose="02020603050405020304" pitchFamily="18" charset="0"/>
                <a:cs typeface="Times New Roman" panose="02020603050405020304" pitchFamily="18" charset="0"/>
              </a:rPr>
              <a:t>] + </a:t>
            </a:r>
            <a:r>
              <a:rPr lang="en-US" altLang="zh-CN" sz="2800" b="0" i="1" dirty="0" err="1">
                <a:solidFill>
                  <a:srgbClr val="1C1F23"/>
                </a:solidFill>
                <a:effectLst/>
                <a:latin typeface="Times New Roman" panose="02020603050405020304" pitchFamily="18" charset="0"/>
                <a:cs typeface="Times New Roman" panose="02020603050405020304" pitchFamily="18" charset="0"/>
              </a:rPr>
              <a:t>l</a:t>
            </a:r>
            <a:r>
              <a:rPr lang="en-US" altLang="zh-CN" sz="3600" b="0" i="1" baseline="-25000" dirty="0" err="1">
                <a:solidFill>
                  <a:srgbClr val="1C1F23"/>
                </a:solidFill>
                <a:effectLst/>
                <a:latin typeface="Times New Roman" panose="02020603050405020304" pitchFamily="18" charset="0"/>
                <a:cs typeface="Times New Roman" panose="02020603050405020304" pitchFamily="18" charset="0"/>
              </a:rPr>
              <a:t>vw</a:t>
            </a:r>
            <a:r>
              <a:rPr lang="en-US" altLang="zh-CN" sz="2400" b="0" i="1" baseline="-2500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的边。在此子图中的任何有向路径都是最短路径。</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278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57BA8-D528-228E-D3A5-AB23586EE393}"/>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690F8185-BE35-3EE4-1E75-7B941157452B}"/>
              </a:ext>
            </a:extLst>
          </p:cNvPr>
          <p:cNvSpPr txBox="1"/>
          <p:nvPr/>
        </p:nvSpPr>
        <p:spPr>
          <a:xfrm>
            <a:off x="614363" y="512996"/>
            <a:ext cx="1853071" cy="382797"/>
          </a:xfrm>
          <a:prstGeom prst="rect">
            <a:avLst/>
          </a:prstGeom>
          <a:noFill/>
        </p:spPr>
        <p:txBody>
          <a:bodyPr wrap="none" lIns="0" tIns="0" rIns="0" bIns="0">
            <a:spAutoFit/>
          </a:bodyPr>
          <a:lstStyle/>
          <a:p>
            <a:pPr>
              <a:lnSpc>
                <a:spcPts val="2879"/>
              </a:lnSpc>
              <a:defRPr/>
            </a:pPr>
            <a:r>
              <a:rPr lang="zh-CN" altLang="en-US" sz="3600" b="1" dirty="0">
                <a:solidFill>
                  <a:schemeClr val="accent5">
                    <a:lumMod val="50000"/>
                  </a:schemeClr>
                </a:solidFill>
                <a:latin typeface="微软雅黑" panose="020B0503020204020204" pitchFamily="34" charset="-122"/>
              </a:rPr>
              <a:t>基本概念</a:t>
            </a:r>
          </a:p>
        </p:txBody>
      </p:sp>
      <p:pic>
        <p:nvPicPr>
          <p:cNvPr id="2" name="动态规划无后效性">
            <a:hlinkClick r:id="" action="ppaction://media"/>
            <a:extLst>
              <a:ext uri="{FF2B5EF4-FFF2-40B4-BE49-F238E27FC236}">
                <a16:creationId xmlns:a16="http://schemas.microsoft.com/office/drawing/2014/main" id="{2A3774A4-BAFF-6727-A984-A08F49640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340594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4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A1604-5E86-9FBD-21D8-AD20B2A49598}"/>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F294F200-470E-1BAE-0F87-083F2A81A50C}"/>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240</a:t>
            </a:fld>
            <a:endParaRPr kumimoji="0" lang="en-US" altLang="zh-CN" sz="1400"/>
          </a:p>
        </p:txBody>
      </p:sp>
      <p:sp>
        <p:nvSpPr>
          <p:cNvPr id="107523" name="Rectangle 2">
            <a:extLst>
              <a:ext uri="{FF2B5EF4-FFF2-40B4-BE49-F238E27FC236}">
                <a16:creationId xmlns:a16="http://schemas.microsoft.com/office/drawing/2014/main" id="{690A05A8-2758-962E-53C7-28D5187003F5}"/>
              </a:ext>
            </a:extLst>
          </p:cNvPr>
          <p:cNvSpPr>
            <a:spLocks noGrp="1" noChangeArrowheads="1"/>
          </p:cNvSpPr>
          <p:nvPr>
            <p:ph type="title" idx="4294967295"/>
          </p:nvPr>
        </p:nvSpPr>
        <p:spPr>
          <a:xfrm>
            <a:off x="728663" y="336550"/>
            <a:ext cx="7793037" cy="1143000"/>
          </a:xfrm>
        </p:spPr>
        <p:txBody>
          <a:bodyPr/>
          <a:lstStyle/>
          <a:p>
            <a:r>
              <a:rPr lang="en-US" altLang="zh-CN" dirty="0"/>
              <a:t>6.7 </a:t>
            </a:r>
            <a:r>
              <a:rPr lang="zh-CN" altLang="en-US" dirty="0"/>
              <a:t>图中的最短路径   </a:t>
            </a:r>
            <a:r>
              <a:rPr lang="zh-CN" altLang="en-US" sz="2800" b="0" i="0" dirty="0">
                <a:solidFill>
                  <a:srgbClr val="1C1F23"/>
                </a:solidFill>
                <a:effectLst/>
                <a:latin typeface="Inter"/>
              </a:rPr>
              <a:t>改进方法 </a:t>
            </a:r>
            <a:endParaRPr lang="en-US" altLang="zh-CN" dirty="0"/>
          </a:p>
        </p:txBody>
      </p:sp>
      <p:sp>
        <p:nvSpPr>
          <p:cNvPr id="4" name="文本框 3">
            <a:extLst>
              <a:ext uri="{FF2B5EF4-FFF2-40B4-BE49-F238E27FC236}">
                <a16:creationId xmlns:a16="http://schemas.microsoft.com/office/drawing/2014/main" id="{7FAC530F-D1BE-AEC4-2647-D53A4ACF4683}"/>
              </a:ext>
            </a:extLst>
          </p:cNvPr>
          <p:cNvSpPr txBox="1"/>
          <p:nvPr/>
        </p:nvSpPr>
        <p:spPr>
          <a:xfrm>
            <a:off x="395536" y="1268760"/>
            <a:ext cx="8539348" cy="4458849"/>
          </a:xfrm>
          <a:prstGeom prst="rect">
            <a:avLst/>
          </a:prstGeom>
          <a:noFill/>
        </p:spPr>
        <p:txBody>
          <a:bodyPr wrap="square">
            <a:spAutoFit/>
          </a:bodyPr>
          <a:lstStyle/>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令</a:t>
            </a:r>
            <a:r>
              <a:rPr lang="en-US" altLang="zh-CN" sz="2400" b="0" i="1" dirty="0">
                <a:solidFill>
                  <a:srgbClr val="1C1F23"/>
                </a:solidFill>
                <a:effectLst/>
                <a:latin typeface="Times New Roman" panose="02020603050405020304" pitchFamily="18" charset="0"/>
                <a:cs typeface="Times New Roman" panose="02020603050405020304" pitchFamily="18" charset="0"/>
              </a:rPr>
              <a:t>P</a:t>
            </a:r>
            <a:r>
              <a:rPr lang="zh-CN" altLang="en-US" sz="2400" b="0" i="0" dirty="0">
                <a:solidFill>
                  <a:srgbClr val="1C1F23"/>
                </a:solidFill>
                <a:effectLst/>
                <a:latin typeface="Times New Roman" panose="02020603050405020304" pitchFamily="18" charset="0"/>
                <a:cs typeface="Times New Roman" panose="02020603050405020304" pitchFamily="18" charset="0"/>
              </a:rPr>
              <a:t>表示这个有向“指针图”，它的结点来自于</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zh-CN" altLang="en-US" sz="2400" b="0" i="1"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且边是</a:t>
            </a:r>
            <a:r>
              <a:rPr lang="en-US" altLang="zh-CN" sz="2400" b="0" i="0"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first[</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命题</a:t>
            </a:r>
            <a:r>
              <a:rPr lang="en-US" altLang="zh-CN" sz="2400" b="1" i="0" dirty="0">
                <a:solidFill>
                  <a:srgbClr val="1C1F23"/>
                </a:solidFill>
                <a:effectLst/>
                <a:latin typeface="Times New Roman" panose="02020603050405020304" pitchFamily="18" charset="0"/>
                <a:cs typeface="Times New Roman" panose="02020603050405020304" pitchFamily="18" charset="0"/>
              </a:rPr>
              <a:t>6.27 </a:t>
            </a:r>
            <a:r>
              <a:rPr lang="zh-CN" altLang="en-US" sz="2400" b="0" i="0" dirty="0">
                <a:solidFill>
                  <a:srgbClr val="1C1F23"/>
                </a:solidFill>
                <a:effectLst/>
                <a:latin typeface="Times New Roman" panose="02020603050405020304" pitchFamily="18" charset="0"/>
                <a:cs typeface="Times New Roman" panose="02020603050405020304" pitchFamily="18" charset="0"/>
              </a:rPr>
              <a:t>如果指针图</a:t>
            </a:r>
            <a:r>
              <a:rPr lang="en-US" altLang="zh-CN" sz="2400" b="0" i="1" dirty="0">
                <a:solidFill>
                  <a:srgbClr val="1C1F23"/>
                </a:solidFill>
                <a:effectLst/>
                <a:latin typeface="Times New Roman" panose="02020603050405020304" pitchFamily="18" charset="0"/>
                <a:cs typeface="Times New Roman" panose="02020603050405020304" pitchFamily="18" charset="0"/>
              </a:rPr>
              <a:t>P</a:t>
            </a:r>
            <a:r>
              <a:rPr lang="zh-CN" altLang="en-US" sz="2400" b="0" i="0" dirty="0">
                <a:solidFill>
                  <a:srgbClr val="1C1F23"/>
                </a:solidFill>
                <a:effectLst/>
                <a:latin typeface="Times New Roman" panose="02020603050405020304" pitchFamily="18" charset="0"/>
                <a:cs typeface="Times New Roman" panose="02020603050405020304" pitchFamily="18" charset="0"/>
              </a:rPr>
              <a:t>包含一个圈</a:t>
            </a:r>
            <a:r>
              <a:rPr lang="en-US" altLang="zh-CN" sz="2400" b="0" i="1" dirty="0">
                <a:solidFill>
                  <a:srgbClr val="1C1F23"/>
                </a:solidFill>
                <a:effectLst/>
                <a:latin typeface="Times New Roman" panose="02020603050405020304" pitchFamily="18" charset="0"/>
                <a:cs typeface="Times New Roman" panose="02020603050405020304" pitchFamily="18" charset="0"/>
              </a:rPr>
              <a:t>C</a:t>
            </a:r>
            <a:r>
              <a:rPr lang="zh-CN" altLang="en-US" sz="2400" b="0" i="0" dirty="0">
                <a:solidFill>
                  <a:srgbClr val="1C1F23"/>
                </a:solidFill>
                <a:effectLst/>
                <a:latin typeface="Times New Roman" panose="02020603050405020304" pitchFamily="18" charset="0"/>
                <a:cs typeface="Times New Roman" panose="02020603050405020304" pitchFamily="18" charset="0"/>
              </a:rPr>
              <a:t>，那么这个圈一定有负费用。 </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证</a:t>
            </a:r>
            <a:r>
              <a:rPr lang="zh-CN" altLang="en-US" sz="2400" b="0" i="0" dirty="0">
                <a:solidFill>
                  <a:srgbClr val="1C1F23"/>
                </a:solidFill>
                <a:effectLst/>
                <a:latin typeface="Times New Roman" panose="02020603050405020304" pitchFamily="18" charset="0"/>
                <a:cs typeface="Times New Roman" panose="02020603050405020304" pitchFamily="18" charset="0"/>
              </a:rPr>
              <a:t> 如果在任何时刻</a:t>
            </a:r>
            <a:r>
              <a:rPr lang="en-US" altLang="zh-CN" sz="2400" b="0" i="1" dirty="0">
                <a:solidFill>
                  <a:srgbClr val="1C1F23"/>
                </a:solidFill>
                <a:effectLst/>
                <a:latin typeface="Times New Roman" panose="02020603050405020304" pitchFamily="18" charset="0"/>
                <a:cs typeface="Times New Roman" panose="02020603050405020304" pitchFamily="18" charset="0"/>
              </a:rPr>
              <a:t>first</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 = </a:t>
            </a:r>
            <a:r>
              <a:rPr lang="en-US" altLang="zh-CN" sz="2400" b="0" i="1" dirty="0">
                <a:solidFill>
                  <a:srgbClr val="1C1F23"/>
                </a:solidFill>
                <a:effectLst/>
                <a:latin typeface="Times New Roman" panose="02020603050405020304" pitchFamily="18" charset="0"/>
                <a:cs typeface="Times New Roman" panose="02020603050405020304" pitchFamily="18" charset="0"/>
              </a:rPr>
              <a:t>w</a:t>
            </a:r>
            <a:r>
              <a:rPr lang="zh-CN" altLang="en-US" sz="2400" b="0" i="0" dirty="0">
                <a:solidFill>
                  <a:srgbClr val="1C1F23"/>
                </a:solidFill>
                <a:effectLst/>
                <a:latin typeface="Times New Roman" panose="02020603050405020304" pitchFamily="18" charset="0"/>
                <a:cs typeface="Times New Roman" panose="02020603050405020304" pitchFamily="18" charset="0"/>
              </a:rPr>
              <a:t>，那么我们一定有</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endParaRPr lang="en-US" altLang="zh-CN" sz="2400" dirty="0">
              <a:solidFill>
                <a:srgbClr val="1C1F23"/>
              </a:solidFill>
              <a:latin typeface="Times New Roman" panose="02020603050405020304" pitchFamily="18" charset="0"/>
              <a:cs typeface="Times New Roman" panose="02020603050405020304" pitchFamily="18" charset="0"/>
            </a:endParaRPr>
          </a:p>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令</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baseline="-25000" dirty="0">
                <a:solidFill>
                  <a:srgbClr val="1C1F23"/>
                </a:solidFill>
                <a:effectLst/>
                <a:latin typeface="Times New Roman" panose="02020603050405020304" pitchFamily="18" charset="0"/>
                <a:cs typeface="Times New Roman" panose="02020603050405020304" pitchFamily="18" charset="0"/>
              </a:rPr>
              <a:t>1</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 v</a:t>
            </a:r>
            <a:r>
              <a:rPr lang="en-US" altLang="zh-CN" sz="2400" b="0" baseline="-25000" dirty="0">
                <a:solidFill>
                  <a:srgbClr val="1C1F23"/>
                </a:solidFill>
                <a:effectLst/>
                <a:latin typeface="Times New Roman" panose="02020603050405020304" pitchFamily="18" charset="0"/>
                <a:cs typeface="Times New Roman" panose="02020603050405020304" pitchFamily="18" charset="0"/>
              </a:rPr>
              <a:t>2</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 </a:t>
            </a:r>
            <a:r>
              <a:rPr lang="en-US" altLang="zh-CN" sz="2400" b="0" i="1" dirty="0" err="1">
                <a:solidFill>
                  <a:srgbClr val="1C1F23"/>
                </a:solidFill>
                <a:effectLst/>
                <a:latin typeface="Times New Roman" panose="02020603050405020304" pitchFamily="18" charset="0"/>
                <a:cs typeface="Times New Roman" panose="02020603050405020304" pitchFamily="18" charset="0"/>
              </a:rPr>
              <a:t>v</a:t>
            </a:r>
            <a:r>
              <a:rPr lang="en-US" altLang="zh-CN" sz="2400" b="0" i="1" baseline="-25000" dirty="0" err="1">
                <a:solidFill>
                  <a:srgbClr val="1C1F23"/>
                </a:solidFill>
                <a:effectLst/>
                <a:latin typeface="Times New Roman" panose="02020603050405020304" pitchFamily="18" charset="0"/>
                <a:cs typeface="Times New Roman" panose="02020603050405020304" pitchFamily="18" charset="0"/>
              </a:rPr>
              <a:t>k</a:t>
            </a:r>
            <a:r>
              <a:rPr lang="en-US" altLang="zh-CN" sz="2400" b="0" baseline="-2500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是在指针图中沿着圈</a:t>
            </a:r>
            <a:r>
              <a:rPr lang="en-US" altLang="zh-CN" sz="2400" b="0" i="1" dirty="0">
                <a:solidFill>
                  <a:srgbClr val="1C1F23"/>
                </a:solidFill>
                <a:effectLst/>
                <a:latin typeface="Times New Roman" panose="02020603050405020304" pitchFamily="18" charset="0"/>
                <a:cs typeface="Times New Roman" panose="02020603050405020304" pitchFamily="18" charset="0"/>
              </a:rPr>
              <a:t>C</a:t>
            </a:r>
            <a:r>
              <a:rPr lang="zh-CN" altLang="en-US" sz="2400" b="0" i="0" dirty="0">
                <a:solidFill>
                  <a:srgbClr val="1C1F23"/>
                </a:solidFill>
                <a:effectLst/>
                <a:latin typeface="Times New Roman" panose="02020603050405020304" pitchFamily="18" charset="0"/>
                <a:cs typeface="Times New Roman" panose="02020603050405020304" pitchFamily="18" charset="0"/>
              </a:rPr>
              <a:t>的结点，假设</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v</a:t>
            </a:r>
            <a:r>
              <a:rPr lang="en-US" altLang="zh-CN" sz="2400" b="0" i="1" baseline="-25000" dirty="0" err="1">
                <a:solidFill>
                  <a:srgbClr val="1C1F23"/>
                </a:solidFill>
                <a:effectLst/>
                <a:latin typeface="Times New Roman" panose="02020603050405020304" pitchFamily="18" charset="0"/>
                <a:cs typeface="Times New Roman" panose="02020603050405020304" pitchFamily="18" charset="0"/>
              </a:rPr>
              <a:t>k</a:t>
            </a:r>
            <a:r>
              <a:rPr lang="en-US" altLang="zh-CN" sz="2400" b="0" baseline="-25000" dirty="0">
                <a:solidFill>
                  <a:srgbClr val="1C1F23"/>
                </a:solidFill>
                <a:effectLst/>
                <a:latin typeface="Times New Roman" panose="02020603050405020304" pitchFamily="18" charset="0"/>
                <a:cs typeface="Times New Roman" panose="02020603050405020304" pitchFamily="18" charset="0"/>
              </a:rPr>
              <a:t> </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 v</a:t>
            </a:r>
            <a:r>
              <a:rPr lang="en-US" altLang="zh-CN" sz="2400" b="0" baseline="-25000" dirty="0">
                <a:solidFill>
                  <a:srgbClr val="1C1F23"/>
                </a:solidFill>
                <a:effectLst/>
                <a:latin typeface="Times New Roman" panose="02020603050405020304" pitchFamily="18" charset="0"/>
                <a:cs typeface="Times New Roman" panose="02020603050405020304" pitchFamily="18" charset="0"/>
              </a:rPr>
              <a:t>1</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是被加的最后一条边。</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现在考虑在这次最后更新之前的值。</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C6152E3-EB85-C975-BAB4-1169DA7C20C5}"/>
              </a:ext>
            </a:extLst>
          </p:cNvPr>
          <p:cNvPicPr>
            <a:picLocks noChangeAspect="1"/>
          </p:cNvPicPr>
          <p:nvPr/>
        </p:nvPicPr>
        <p:blipFill>
          <a:blip r:embed="rId2"/>
          <a:stretch>
            <a:fillRect/>
          </a:stretch>
        </p:blipFill>
        <p:spPr>
          <a:xfrm>
            <a:off x="3347864" y="3573016"/>
            <a:ext cx="3023670" cy="425204"/>
          </a:xfrm>
          <a:prstGeom prst="rect">
            <a:avLst/>
          </a:prstGeom>
        </p:spPr>
      </p:pic>
    </p:spTree>
    <p:extLst>
      <p:ext uri="{BB962C8B-B14F-4D97-AF65-F5344CB8AC3E}">
        <p14:creationId xmlns:p14="http://schemas.microsoft.com/office/powerpoint/2010/main" val="18721673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6C5F-7FED-8B27-B5BB-08B7E3FD6726}"/>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1E6D0060-2D82-BF2B-FB01-53CC66B4FF6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241</a:t>
            </a:fld>
            <a:endParaRPr kumimoji="0" lang="en-US" altLang="zh-CN" sz="1400"/>
          </a:p>
        </p:txBody>
      </p:sp>
      <p:sp>
        <p:nvSpPr>
          <p:cNvPr id="107523" name="Rectangle 2">
            <a:extLst>
              <a:ext uri="{FF2B5EF4-FFF2-40B4-BE49-F238E27FC236}">
                <a16:creationId xmlns:a16="http://schemas.microsoft.com/office/drawing/2014/main" id="{F65DCFDE-3616-E0AD-D6E6-4C708F18C704}"/>
              </a:ext>
            </a:extLst>
          </p:cNvPr>
          <p:cNvSpPr>
            <a:spLocks noGrp="1" noChangeArrowheads="1"/>
          </p:cNvSpPr>
          <p:nvPr>
            <p:ph type="title" idx="4294967295"/>
          </p:nvPr>
        </p:nvSpPr>
        <p:spPr>
          <a:xfrm>
            <a:off x="728663" y="336550"/>
            <a:ext cx="7793037" cy="1143000"/>
          </a:xfrm>
        </p:spPr>
        <p:txBody>
          <a:bodyPr/>
          <a:lstStyle/>
          <a:p>
            <a:r>
              <a:rPr lang="en-US" altLang="zh-CN" dirty="0"/>
              <a:t>6.7 </a:t>
            </a:r>
            <a:r>
              <a:rPr lang="zh-CN" altLang="en-US" dirty="0"/>
              <a:t>图中的最短路径   </a:t>
            </a:r>
            <a:r>
              <a:rPr lang="zh-CN" altLang="en-US" sz="2800" b="0" i="0" dirty="0">
                <a:solidFill>
                  <a:srgbClr val="1C1F23"/>
                </a:solidFill>
                <a:effectLst/>
                <a:latin typeface="Inter"/>
              </a:rPr>
              <a:t>改进方法 </a:t>
            </a:r>
            <a:endParaRPr lang="en-US" altLang="zh-CN" dirty="0"/>
          </a:p>
        </p:txBody>
      </p:sp>
      <p:sp>
        <p:nvSpPr>
          <p:cNvPr id="4" name="文本框 3">
            <a:extLst>
              <a:ext uri="{FF2B5EF4-FFF2-40B4-BE49-F238E27FC236}">
                <a16:creationId xmlns:a16="http://schemas.microsoft.com/office/drawing/2014/main" id="{4F2310AC-49C6-A693-A072-505CC0D3A621}"/>
              </a:ext>
            </a:extLst>
          </p:cNvPr>
          <p:cNvSpPr txBox="1"/>
          <p:nvPr/>
        </p:nvSpPr>
        <p:spPr>
          <a:xfrm>
            <a:off x="395536" y="1268760"/>
            <a:ext cx="8539348" cy="3911135"/>
          </a:xfrm>
          <a:prstGeom prst="rect">
            <a:avLst/>
          </a:prstGeom>
          <a:noFill/>
        </p:spPr>
        <p:txBody>
          <a:bodyPr wrap="square">
            <a:spAutoFit/>
          </a:bodyPr>
          <a:lstStyle/>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此刻，对所有的</a:t>
            </a:r>
            <a:r>
              <a:rPr lang="en-US" altLang="zh-CN" sz="2400" b="0" i="1" dirty="0" err="1">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 = 1,2,…,</a:t>
            </a:r>
            <a:r>
              <a:rPr lang="en-US" altLang="zh-CN" sz="2400" b="0" i="1" dirty="0">
                <a:solidFill>
                  <a:srgbClr val="1C1F23"/>
                </a:solidFill>
                <a:effectLst/>
                <a:latin typeface="Times New Roman" panose="02020603050405020304" pitchFamily="18" charset="0"/>
                <a:cs typeface="Times New Roman" panose="02020603050405020304" pitchFamily="18" charset="0"/>
              </a:rPr>
              <a:t>k</a:t>
            </a:r>
            <a:r>
              <a:rPr lang="en-US" altLang="zh-CN" sz="2400" b="0" i="0" dirty="0">
                <a:solidFill>
                  <a:srgbClr val="1C1F23"/>
                </a:solidFill>
                <a:effectLst/>
                <a:latin typeface="Times New Roman" panose="02020603050405020304" pitchFamily="18" charset="0"/>
                <a:cs typeface="Times New Roman" panose="02020603050405020304" pitchFamily="18" charset="0"/>
              </a:rPr>
              <a:t> - 1</a:t>
            </a:r>
            <a:r>
              <a:rPr lang="zh-CN" altLang="en-US" sz="2400" b="0" i="0" dirty="0">
                <a:solidFill>
                  <a:srgbClr val="1C1F23"/>
                </a:solidFill>
                <a:effectLst/>
                <a:latin typeface="Times New Roman" panose="02020603050405020304" pitchFamily="18" charset="0"/>
                <a:cs typeface="Times New Roman" panose="02020603050405020304" pitchFamily="18" charset="0"/>
              </a:rPr>
              <a:t>，我们有</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en-US" altLang="zh-CN" sz="2400" dirty="0">
                <a:solidFill>
                  <a:srgbClr val="1C1F23"/>
                </a:solidFill>
                <a:latin typeface="Times New Roman" panose="02020603050405020304" pitchFamily="18" charset="0"/>
                <a:cs typeface="Times New Roman" panose="02020603050405020304" pitchFamily="18" charset="0"/>
              </a:rPr>
              <a:t>                                                    </a:t>
            </a:r>
            <a:r>
              <a:rPr lang="zh-CN" altLang="en-US" sz="2400" dirty="0">
                <a:solidFill>
                  <a:srgbClr val="1C1F23"/>
                </a:solidFill>
                <a:latin typeface="Times New Roman" panose="02020603050405020304" pitchFamily="18" charset="0"/>
                <a:cs typeface="Times New Roman" panose="02020603050405020304" pitchFamily="18" charset="0"/>
              </a:rPr>
              <a:t>和</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因为我们即将更新</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v</a:t>
            </a:r>
            <a:r>
              <a:rPr lang="en-US" altLang="zh-CN" sz="2400" b="0" i="1" baseline="-25000" dirty="0" err="1">
                <a:solidFill>
                  <a:srgbClr val="1C1F23"/>
                </a:solidFill>
                <a:effectLst/>
                <a:latin typeface="Times New Roman" panose="02020603050405020304" pitchFamily="18" charset="0"/>
                <a:cs typeface="Times New Roman" panose="02020603050405020304" pitchFamily="18" charset="0"/>
              </a:rPr>
              <a:t>k</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并且将</a:t>
            </a:r>
            <a:r>
              <a:rPr lang="en-US" altLang="zh-CN" sz="2400" b="0" i="1" dirty="0">
                <a:solidFill>
                  <a:srgbClr val="1C1F23"/>
                </a:solidFill>
                <a:effectLst/>
                <a:latin typeface="Times New Roman" panose="02020603050405020304" pitchFamily="18" charset="0"/>
                <a:cs typeface="Times New Roman" panose="02020603050405020304" pitchFamily="18" charset="0"/>
              </a:rPr>
              <a:t>first</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err="1">
                <a:solidFill>
                  <a:srgbClr val="1C1F23"/>
                </a:solidFill>
                <a:effectLst/>
                <a:latin typeface="Times New Roman" panose="02020603050405020304" pitchFamily="18" charset="0"/>
                <a:cs typeface="Times New Roman" panose="02020603050405020304" pitchFamily="18" charset="0"/>
              </a:rPr>
              <a:t>v</a:t>
            </a:r>
            <a:r>
              <a:rPr lang="en-US" altLang="zh-CN" sz="2400" b="0" i="1" baseline="-25000" dirty="0" err="1">
                <a:solidFill>
                  <a:srgbClr val="1C1F23"/>
                </a:solidFill>
                <a:effectLst/>
                <a:latin typeface="Times New Roman" panose="02020603050405020304" pitchFamily="18" charset="0"/>
                <a:cs typeface="Times New Roman" panose="02020603050405020304" pitchFamily="18" charset="0"/>
              </a:rPr>
              <a:t>k</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变成</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baseline="-25000" dirty="0">
                <a:solidFill>
                  <a:srgbClr val="1C1F23"/>
                </a:solidFill>
                <a:effectLst/>
                <a:latin typeface="Times New Roman" panose="02020603050405020304" pitchFamily="18" charset="0"/>
                <a:cs typeface="Times New Roman" panose="02020603050405020304" pitchFamily="18" charset="0"/>
              </a:rPr>
              <a:t>1 </a:t>
            </a:r>
            <a:r>
              <a:rPr lang="zh-CN" altLang="en-US" sz="2400" b="0" i="0" dirty="0">
                <a:solidFill>
                  <a:srgbClr val="1C1F23"/>
                </a:solidFill>
                <a:effectLst/>
                <a:latin typeface="Times New Roman" panose="02020603050405020304" pitchFamily="18" charset="0"/>
                <a:cs typeface="Times New Roman" panose="02020603050405020304" pitchFamily="18" charset="0"/>
              </a:rPr>
              <a:t>。把所有这些不等式加起来，左右两侧</a:t>
            </a:r>
            <a:r>
              <a:rPr lang="en-US" altLang="zh-CN" sz="2400" b="0" i="1" dirty="0">
                <a:solidFill>
                  <a:srgbClr val="1C1F23"/>
                </a:solidFill>
                <a:effectLst/>
                <a:latin typeface="Times New Roman" panose="02020603050405020304" pitchFamily="18" charset="0"/>
                <a:cs typeface="Times New Roman" panose="02020603050405020304" pitchFamily="18" charset="0"/>
              </a:rPr>
              <a:t>M</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1" baseline="-25000" dirty="0">
                <a:solidFill>
                  <a:srgbClr val="1C1F23"/>
                </a:solidFill>
                <a:effectLst/>
                <a:latin typeface="Times New Roman" panose="02020603050405020304" pitchFamily="18" charset="0"/>
                <a:cs typeface="Times New Roman" panose="02020603050405020304" pitchFamily="18" charset="0"/>
              </a:rPr>
              <a:t>i</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的值被消去，得到</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endParaRPr lang="en-US" altLang="zh-CN" sz="2400" dirty="0">
              <a:solidFill>
                <a:srgbClr val="1C1F23"/>
              </a:solidFill>
              <a:latin typeface="Times New Roman" panose="02020603050405020304" pitchFamily="18" charset="0"/>
              <a:cs typeface="Times New Roman" panose="02020603050405020304" pitchFamily="18" charset="0"/>
            </a:endParaRPr>
          </a:p>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构成一个负圈。 </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0" i="0" dirty="0">
                <a:solidFill>
                  <a:srgbClr val="1C1F23"/>
                </a:solidFill>
                <a:effectLst/>
                <a:latin typeface="Times New Roman" panose="02020603050405020304" pitchFamily="18" charset="0"/>
                <a:cs typeface="Times New Roman" panose="02020603050405020304" pitchFamily="18" charset="0"/>
              </a:rPr>
              <a:t>如果</a:t>
            </a:r>
            <a:r>
              <a:rPr lang="en-US" altLang="zh-CN" sz="2400" b="0" i="1" dirty="0">
                <a:solidFill>
                  <a:srgbClr val="1C1F23"/>
                </a:solidFill>
                <a:effectLst/>
                <a:latin typeface="Times New Roman" panose="02020603050405020304" pitchFamily="18" charset="0"/>
                <a:cs typeface="Times New Roman" panose="02020603050405020304" pitchFamily="18" charset="0"/>
              </a:rPr>
              <a:t>G</a:t>
            </a:r>
            <a:r>
              <a:rPr lang="zh-CN" altLang="en-US" sz="2400" b="0" i="0" dirty="0">
                <a:solidFill>
                  <a:srgbClr val="1C1F23"/>
                </a:solidFill>
                <a:effectLst/>
                <a:latin typeface="Times New Roman" panose="02020603050405020304" pitchFamily="18" charset="0"/>
                <a:cs typeface="Times New Roman" panose="02020603050405020304" pitchFamily="18" charset="0"/>
              </a:rPr>
              <a:t>没有负圈，那么命题</a:t>
            </a:r>
            <a:r>
              <a:rPr lang="en-US" altLang="zh-CN" sz="2400" b="0" i="0" dirty="0">
                <a:solidFill>
                  <a:srgbClr val="1C1F23"/>
                </a:solidFill>
                <a:effectLst/>
                <a:latin typeface="Times New Roman" panose="02020603050405020304" pitchFamily="18" charset="0"/>
                <a:cs typeface="Times New Roman" panose="02020603050405020304" pitchFamily="18" charset="0"/>
              </a:rPr>
              <a:t>6.27</a:t>
            </a:r>
            <a:r>
              <a:rPr lang="zh-CN" altLang="en-US" sz="2400" b="0" i="0" dirty="0">
                <a:solidFill>
                  <a:srgbClr val="1C1F23"/>
                </a:solidFill>
                <a:effectLst/>
                <a:latin typeface="Times New Roman" panose="02020603050405020304" pitchFamily="18" charset="0"/>
                <a:cs typeface="Times New Roman" panose="02020603050405020304" pitchFamily="18" charset="0"/>
              </a:rPr>
              <a:t>就推出指针图</a:t>
            </a:r>
            <a:r>
              <a:rPr lang="en-US" altLang="zh-CN" sz="2400" b="0" i="1" dirty="0">
                <a:solidFill>
                  <a:srgbClr val="1C1F23"/>
                </a:solidFill>
                <a:effectLst/>
                <a:latin typeface="Times New Roman" panose="02020603050405020304" pitchFamily="18" charset="0"/>
                <a:cs typeface="Times New Roman" panose="02020603050405020304" pitchFamily="18" charset="0"/>
              </a:rPr>
              <a:t>P</a:t>
            </a:r>
            <a:r>
              <a:rPr lang="zh-CN" altLang="en-US" sz="2400" b="0" i="0" dirty="0">
                <a:solidFill>
                  <a:srgbClr val="1C1F23"/>
                </a:solidFill>
                <a:effectLst/>
                <a:latin typeface="Times New Roman" panose="02020603050405020304" pitchFamily="18" charset="0"/>
                <a:cs typeface="Times New Roman" panose="02020603050405020304" pitchFamily="18" charset="0"/>
              </a:rPr>
              <a:t>就不会有圈。</a:t>
            </a:r>
            <a:endParaRPr lang="zh-CN" altLang="en-US" sz="2400" dirty="0"/>
          </a:p>
        </p:txBody>
      </p:sp>
      <p:pic>
        <p:nvPicPr>
          <p:cNvPr id="3" name="图片 2">
            <a:extLst>
              <a:ext uri="{FF2B5EF4-FFF2-40B4-BE49-F238E27FC236}">
                <a16:creationId xmlns:a16="http://schemas.microsoft.com/office/drawing/2014/main" id="{C2A5BD98-1CE6-AA8A-D1B5-7D1880FED15E}"/>
              </a:ext>
            </a:extLst>
          </p:cNvPr>
          <p:cNvPicPr>
            <a:picLocks noChangeAspect="1"/>
          </p:cNvPicPr>
          <p:nvPr/>
        </p:nvPicPr>
        <p:blipFill>
          <a:blip r:embed="rId2"/>
          <a:stretch>
            <a:fillRect/>
          </a:stretch>
        </p:blipFill>
        <p:spPr>
          <a:xfrm>
            <a:off x="539552" y="1985252"/>
            <a:ext cx="3596505" cy="426508"/>
          </a:xfrm>
          <a:prstGeom prst="rect">
            <a:avLst/>
          </a:prstGeom>
        </p:spPr>
      </p:pic>
      <p:pic>
        <p:nvPicPr>
          <p:cNvPr id="6" name="图片 5">
            <a:extLst>
              <a:ext uri="{FF2B5EF4-FFF2-40B4-BE49-F238E27FC236}">
                <a16:creationId xmlns:a16="http://schemas.microsoft.com/office/drawing/2014/main" id="{F92815EB-4826-D0DA-BB68-132E755062A7}"/>
              </a:ext>
            </a:extLst>
          </p:cNvPr>
          <p:cNvPicPr>
            <a:picLocks noChangeAspect="1"/>
          </p:cNvPicPr>
          <p:nvPr/>
        </p:nvPicPr>
        <p:blipFill>
          <a:blip r:embed="rId3"/>
          <a:stretch>
            <a:fillRect/>
          </a:stretch>
        </p:blipFill>
        <p:spPr>
          <a:xfrm>
            <a:off x="4952022" y="1969789"/>
            <a:ext cx="3104577" cy="441971"/>
          </a:xfrm>
          <a:prstGeom prst="rect">
            <a:avLst/>
          </a:prstGeom>
        </p:spPr>
      </p:pic>
      <p:pic>
        <p:nvPicPr>
          <p:cNvPr id="10" name="图片 9">
            <a:extLst>
              <a:ext uri="{FF2B5EF4-FFF2-40B4-BE49-F238E27FC236}">
                <a16:creationId xmlns:a16="http://schemas.microsoft.com/office/drawing/2014/main" id="{96A4A011-2FDD-5861-0B88-7A0D0C561D27}"/>
              </a:ext>
            </a:extLst>
          </p:cNvPr>
          <p:cNvPicPr>
            <a:picLocks noChangeAspect="1"/>
          </p:cNvPicPr>
          <p:nvPr/>
        </p:nvPicPr>
        <p:blipFill>
          <a:blip r:embed="rId4"/>
          <a:stretch>
            <a:fillRect/>
          </a:stretch>
        </p:blipFill>
        <p:spPr>
          <a:xfrm>
            <a:off x="2778608" y="3529515"/>
            <a:ext cx="3586783" cy="674143"/>
          </a:xfrm>
          <a:prstGeom prst="rect">
            <a:avLst/>
          </a:prstGeom>
        </p:spPr>
      </p:pic>
    </p:spTree>
    <p:extLst>
      <p:ext uri="{BB962C8B-B14F-4D97-AF65-F5344CB8AC3E}">
        <p14:creationId xmlns:p14="http://schemas.microsoft.com/office/powerpoint/2010/main" val="20554574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42B47-B618-0F04-5B38-B1366B82D4B4}"/>
            </a:ext>
          </a:extLst>
        </p:cNvPr>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11B97F98-49FD-9D51-F275-4F43F6C5068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10C12D-6324-4E8C-8987-FA9972968907}" type="slidenum">
              <a:rPr kumimoji="0" lang="zh-CN" altLang="en-US" sz="1400" smtClean="0"/>
              <a:pPr>
                <a:spcBef>
                  <a:spcPct val="0"/>
                </a:spcBef>
                <a:buClrTx/>
                <a:buSzTx/>
                <a:buFontTx/>
                <a:buNone/>
              </a:pPr>
              <a:t>242</a:t>
            </a:fld>
            <a:endParaRPr kumimoji="0" lang="en-US" altLang="zh-CN" sz="1400" dirty="0"/>
          </a:p>
        </p:txBody>
      </p:sp>
      <p:sp>
        <p:nvSpPr>
          <p:cNvPr id="107523" name="Rectangle 2">
            <a:extLst>
              <a:ext uri="{FF2B5EF4-FFF2-40B4-BE49-F238E27FC236}">
                <a16:creationId xmlns:a16="http://schemas.microsoft.com/office/drawing/2014/main" id="{D422D6DD-6722-8D28-9665-448E69C7A97C}"/>
              </a:ext>
            </a:extLst>
          </p:cNvPr>
          <p:cNvSpPr>
            <a:spLocks noGrp="1" noChangeArrowheads="1"/>
          </p:cNvSpPr>
          <p:nvPr>
            <p:ph type="title" idx="4294967295"/>
          </p:nvPr>
        </p:nvSpPr>
        <p:spPr>
          <a:xfrm>
            <a:off x="728663" y="336550"/>
            <a:ext cx="7793037" cy="1143000"/>
          </a:xfrm>
        </p:spPr>
        <p:txBody>
          <a:bodyPr/>
          <a:lstStyle/>
          <a:p>
            <a:r>
              <a:rPr lang="en-US" altLang="zh-CN" dirty="0"/>
              <a:t>6.7 </a:t>
            </a:r>
            <a:r>
              <a:rPr lang="zh-CN" altLang="en-US" dirty="0"/>
              <a:t>图中的最短路径   </a:t>
            </a:r>
            <a:r>
              <a:rPr lang="zh-CN" altLang="en-US" sz="2800" b="0" i="0" dirty="0">
                <a:solidFill>
                  <a:srgbClr val="1C1F23"/>
                </a:solidFill>
                <a:effectLst/>
                <a:latin typeface="Inter"/>
              </a:rPr>
              <a:t>改进方法 </a:t>
            </a:r>
            <a:endParaRPr lang="en-US" altLang="zh-CN" dirty="0"/>
          </a:p>
        </p:txBody>
      </p:sp>
      <p:sp>
        <p:nvSpPr>
          <p:cNvPr id="4" name="文本框 3">
            <a:extLst>
              <a:ext uri="{FF2B5EF4-FFF2-40B4-BE49-F238E27FC236}">
                <a16:creationId xmlns:a16="http://schemas.microsoft.com/office/drawing/2014/main" id="{E7185302-239E-3305-477B-C589022F00C3}"/>
              </a:ext>
            </a:extLst>
          </p:cNvPr>
          <p:cNvSpPr txBox="1"/>
          <p:nvPr/>
        </p:nvSpPr>
        <p:spPr>
          <a:xfrm>
            <a:off x="395536" y="1268760"/>
            <a:ext cx="8539348" cy="446705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对于结点</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zh-CN" altLang="en-US" sz="2400" b="0" i="0" dirty="0">
                <a:solidFill>
                  <a:srgbClr val="1C1F23"/>
                </a:solidFill>
                <a:effectLst/>
                <a:latin typeface="Times New Roman" panose="02020603050405020304" pitchFamily="18" charset="0"/>
                <a:cs typeface="Times New Roman" panose="02020603050405020304" pitchFamily="18" charset="0"/>
              </a:rPr>
              <a:t>，考虑沿着</a:t>
            </a:r>
            <a:r>
              <a:rPr lang="en-US" altLang="zh-CN" sz="2400" b="0" i="1" dirty="0">
                <a:solidFill>
                  <a:srgbClr val="1C1F23"/>
                </a:solidFill>
                <a:effectLst/>
                <a:latin typeface="Times New Roman" panose="02020603050405020304" pitchFamily="18" charset="0"/>
                <a:cs typeface="Times New Roman" panose="02020603050405020304" pitchFamily="18" charset="0"/>
              </a:rPr>
              <a:t>P </a:t>
            </a:r>
            <a:r>
              <a:rPr lang="zh-CN" altLang="en-US" sz="2400" b="0" i="0" dirty="0">
                <a:solidFill>
                  <a:srgbClr val="1C1F23"/>
                </a:solidFill>
                <a:effectLst/>
                <a:latin typeface="Times New Roman" panose="02020603050405020304" pitchFamily="18" charset="0"/>
                <a:cs typeface="Times New Roman" panose="02020603050405020304" pitchFamily="18" charset="0"/>
              </a:rPr>
              <a:t>中的边得到的路径，从</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zh-CN" altLang="en-US" sz="2400" b="0" i="0" dirty="0">
                <a:solidFill>
                  <a:srgbClr val="1C1F23"/>
                </a:solidFill>
                <a:effectLst/>
                <a:latin typeface="Times New Roman" panose="02020603050405020304" pitchFamily="18" charset="0"/>
                <a:cs typeface="Times New Roman" panose="02020603050405020304" pitchFamily="18" charset="0"/>
              </a:rPr>
              <a:t>到</a:t>
            </a:r>
            <a:r>
              <a:rPr lang="en-US" altLang="zh-CN" sz="2400" b="0" i="1" dirty="0">
                <a:solidFill>
                  <a:srgbClr val="1C1F23"/>
                </a:solidFill>
                <a:effectLst/>
                <a:latin typeface="Times New Roman" panose="02020603050405020304" pitchFamily="18" charset="0"/>
                <a:cs typeface="Times New Roman" panose="02020603050405020304" pitchFamily="18" charset="0"/>
              </a:rPr>
              <a:t>first</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 v</a:t>
            </a:r>
            <a:r>
              <a:rPr lang="en-US" altLang="zh-CN" sz="2400" b="0" baseline="-25000" dirty="0">
                <a:solidFill>
                  <a:srgbClr val="1C1F23"/>
                </a:solidFill>
                <a:effectLst/>
                <a:latin typeface="Times New Roman" panose="02020603050405020304" pitchFamily="18" charset="0"/>
                <a:cs typeface="Times New Roman" panose="02020603050405020304" pitchFamily="18" charset="0"/>
              </a:rPr>
              <a:t>1 </a:t>
            </a:r>
            <a:r>
              <a:rPr lang="zh-CN" altLang="en-US" sz="2400" b="0" i="0" dirty="0">
                <a:solidFill>
                  <a:srgbClr val="1C1F23"/>
                </a:solidFill>
                <a:effectLst/>
                <a:latin typeface="Times New Roman" panose="02020603050405020304" pitchFamily="18" charset="0"/>
                <a:cs typeface="Times New Roman" panose="02020603050405020304" pitchFamily="18" charset="0"/>
              </a:rPr>
              <a:t>，再到</a:t>
            </a:r>
            <a:r>
              <a:rPr lang="en-US" altLang="zh-CN" sz="2400" b="0" i="1" dirty="0">
                <a:solidFill>
                  <a:srgbClr val="1C1F23"/>
                </a:solidFill>
                <a:effectLst/>
                <a:latin typeface="Times New Roman" panose="02020603050405020304" pitchFamily="18" charset="0"/>
                <a:cs typeface="Times New Roman" panose="02020603050405020304" pitchFamily="18" charset="0"/>
              </a:rPr>
              <a:t>first</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en-US" altLang="zh-CN" sz="2400" b="0" baseline="-25000" dirty="0">
                <a:solidFill>
                  <a:srgbClr val="1C1F23"/>
                </a:solidFill>
                <a:effectLst/>
                <a:latin typeface="Times New Roman" panose="02020603050405020304" pitchFamily="18" charset="0"/>
                <a:cs typeface="Times New Roman" panose="02020603050405020304" pitchFamily="18" charset="0"/>
              </a:rPr>
              <a:t>1</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en-US" altLang="zh-CN" sz="2400" b="0" i="1" dirty="0">
                <a:solidFill>
                  <a:srgbClr val="1C1F23"/>
                </a:solidFill>
                <a:effectLst/>
                <a:latin typeface="Times New Roman" panose="02020603050405020304" pitchFamily="18" charset="0"/>
                <a:cs typeface="Times New Roman" panose="02020603050405020304" pitchFamily="18" charset="0"/>
              </a:rPr>
              <a:t> v</a:t>
            </a:r>
            <a:r>
              <a:rPr lang="en-US" altLang="zh-CN" sz="2400" b="0" baseline="-25000" dirty="0">
                <a:solidFill>
                  <a:srgbClr val="1C1F23"/>
                </a:solidFill>
                <a:effectLst/>
                <a:latin typeface="Times New Roman" panose="02020603050405020304" pitchFamily="18" charset="0"/>
                <a:cs typeface="Times New Roman" panose="02020603050405020304" pitchFamily="18" charset="0"/>
              </a:rPr>
              <a:t>2</a:t>
            </a:r>
            <a:r>
              <a:rPr lang="en-US" altLang="zh-CN" sz="2400" b="0" i="0" dirty="0">
                <a:solidFill>
                  <a:srgbClr val="1C1F23"/>
                </a:solidFill>
                <a:effectLst/>
                <a:latin typeface="Times New Roman" panose="02020603050405020304" pitchFamily="18" charset="0"/>
                <a:cs typeface="Times New Roman" panose="02020603050405020304" pitchFamily="18" charset="0"/>
              </a:rPr>
              <a:t>,...</a:t>
            </a:r>
            <a:r>
              <a:rPr lang="zh-CN" altLang="en-US" sz="2400" b="0" i="0" dirty="0">
                <a:solidFill>
                  <a:srgbClr val="1C1F23"/>
                </a:solidFill>
                <a:effectLst/>
                <a:latin typeface="Times New Roman" panose="02020603050405020304" pitchFamily="18" charset="0"/>
                <a:cs typeface="Times New Roman" panose="02020603050405020304" pitchFamily="18" charset="0"/>
              </a:rPr>
              <a:t>，照此下去。</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0" i="0" dirty="0">
                <a:solidFill>
                  <a:srgbClr val="1C1F23"/>
                </a:solidFill>
                <a:effectLst/>
                <a:latin typeface="Times New Roman" panose="02020603050405020304" pitchFamily="18" charset="0"/>
                <a:cs typeface="Times New Roman" panose="02020603050405020304" pitchFamily="18" charset="0"/>
              </a:rPr>
              <a:t>因为指针图没有圈，并且汇点</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zh-CN" altLang="en-US" sz="2400" b="0" i="0" dirty="0">
                <a:solidFill>
                  <a:srgbClr val="1C1F23"/>
                </a:solidFill>
                <a:effectLst/>
                <a:latin typeface="Times New Roman" panose="02020603050405020304" pitchFamily="18" charset="0"/>
                <a:cs typeface="Times New Roman" panose="02020603050405020304" pitchFamily="18" charset="0"/>
              </a:rPr>
              <a:t>是没有出发边的唯一结点，这条路径一定通向</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zh-CN" altLang="en-US" sz="2400" b="0" i="0" dirty="0">
                <a:solidFill>
                  <a:srgbClr val="1C1F23"/>
                </a:solidFill>
                <a:effectLst/>
                <a:latin typeface="Times New Roman" panose="02020603050405020304" pitchFamily="18" charset="0"/>
                <a:cs typeface="Times New Roman" panose="02020603050405020304" pitchFamily="18" charset="0"/>
              </a:rPr>
              <a:t>。</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Times New Roman" panose="02020603050405020304" pitchFamily="18" charset="0"/>
                <a:cs typeface="Times New Roman" panose="02020603050405020304" pitchFamily="18" charset="0"/>
              </a:rPr>
              <a:t>断言</a:t>
            </a:r>
            <a:r>
              <a:rPr lang="en-US" altLang="zh-CN" sz="2400" b="1" i="0" dirty="0">
                <a:solidFill>
                  <a:srgbClr val="1C1F23"/>
                </a:solidFill>
                <a:effectLst/>
                <a:latin typeface="Times New Roman" panose="02020603050405020304" pitchFamily="18" charset="0"/>
                <a:cs typeface="Times New Roman" panose="02020603050405020304" pitchFamily="18" charset="0"/>
              </a:rPr>
              <a:t>: </a:t>
            </a:r>
            <a:r>
              <a:rPr lang="zh-CN" altLang="en-US" sz="2400" b="0" i="0" dirty="0">
                <a:solidFill>
                  <a:srgbClr val="1C1F23"/>
                </a:solidFill>
                <a:effectLst/>
                <a:latin typeface="Times New Roman" panose="02020603050405020304" pitchFamily="18" charset="0"/>
                <a:cs typeface="Times New Roman" panose="02020603050405020304" pitchFamily="18" charset="0"/>
              </a:rPr>
              <a:t>当算法终止时实际上这就是</a:t>
            </a:r>
            <a:r>
              <a:rPr lang="en-US" altLang="zh-CN" sz="2400" i="1" dirty="0">
                <a:solidFill>
                  <a:srgbClr val="1C1F23"/>
                </a:solidFill>
                <a:latin typeface="Times New Roman" panose="02020603050405020304" pitchFamily="18" charset="0"/>
                <a:cs typeface="Times New Roman" panose="02020603050405020304" pitchFamily="18" charset="0"/>
              </a:rPr>
              <a:t>G</a:t>
            </a:r>
            <a:r>
              <a:rPr lang="zh-CN" altLang="en-US" sz="2400" b="0" i="0" dirty="0">
                <a:solidFill>
                  <a:srgbClr val="1C1F23"/>
                </a:solidFill>
                <a:effectLst/>
                <a:latin typeface="Times New Roman" panose="02020603050405020304" pitchFamily="18" charset="0"/>
                <a:cs typeface="Times New Roman" panose="02020603050405020304" pitchFamily="18" charset="0"/>
              </a:rPr>
              <a:t>中从</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zh-CN" altLang="en-US" sz="2400" b="0" i="0" dirty="0">
                <a:solidFill>
                  <a:srgbClr val="1C1F23"/>
                </a:solidFill>
                <a:effectLst/>
                <a:latin typeface="Times New Roman" panose="02020603050405020304" pitchFamily="18" charset="0"/>
                <a:cs typeface="Times New Roman" panose="02020603050405020304" pitchFamily="18" charset="0"/>
              </a:rPr>
              <a:t>到</a:t>
            </a:r>
            <a:r>
              <a:rPr lang="en-US" altLang="zh-CN" sz="2400" b="0" i="1" dirty="0">
                <a:solidFill>
                  <a:srgbClr val="1C1F23"/>
                </a:solidFill>
                <a:effectLst/>
                <a:latin typeface="Times New Roman" panose="02020603050405020304" pitchFamily="18" charset="0"/>
                <a:cs typeface="Times New Roman" panose="02020603050405020304" pitchFamily="18" charset="0"/>
              </a:rPr>
              <a:t>t</a:t>
            </a:r>
            <a:r>
              <a:rPr lang="zh-CN" altLang="en-US" sz="2400" b="0" i="0" dirty="0">
                <a:solidFill>
                  <a:srgbClr val="1C1F23"/>
                </a:solidFill>
                <a:effectLst/>
                <a:latin typeface="Times New Roman" panose="02020603050405020304" pitchFamily="18" charset="0"/>
                <a:cs typeface="Times New Roman" panose="02020603050405020304" pitchFamily="18" charset="0"/>
              </a:rPr>
              <a:t>的一条最短路径。</a:t>
            </a:r>
            <a:endParaRPr lang="en-US" altLang="zh-CN" sz="2400" b="0" i="0" dirty="0">
              <a:solidFill>
                <a:srgbClr val="1C1F23"/>
              </a:solidFill>
              <a:effectLst/>
              <a:latin typeface="Times New Roman" panose="02020603050405020304" pitchFamily="18" charset="0"/>
              <a:cs typeface="Times New Roman" panose="02020603050405020304" pitchFamily="18" charset="0"/>
            </a:endParaRPr>
          </a:p>
          <a:p>
            <a:pPr algn="just">
              <a:lnSpc>
                <a:spcPct val="150000"/>
              </a:lnSpc>
            </a:pPr>
            <a:r>
              <a:rPr lang="zh-CN" altLang="en-US" sz="2400" b="1" i="0" dirty="0">
                <a:solidFill>
                  <a:srgbClr val="1C1F23"/>
                </a:solidFill>
                <a:effectLst/>
                <a:latin typeface="Inter"/>
              </a:rPr>
              <a:t>命题</a:t>
            </a:r>
            <a:r>
              <a:rPr lang="en-US" altLang="zh-CN" sz="2400" b="1" i="0" dirty="0">
                <a:solidFill>
                  <a:srgbClr val="1C1F23"/>
                </a:solidFill>
                <a:effectLst/>
                <a:latin typeface="Inter"/>
              </a:rPr>
              <a:t>6.28 </a:t>
            </a:r>
            <a:r>
              <a:rPr lang="zh-CN" altLang="en-US" sz="2400" b="0" i="0" dirty="0">
                <a:solidFill>
                  <a:srgbClr val="1C1F23"/>
                </a:solidFill>
                <a:effectLst/>
                <a:latin typeface="Inter"/>
              </a:rPr>
              <a:t>假设</a:t>
            </a:r>
            <a:r>
              <a:rPr lang="en-US" altLang="zh-CN" sz="2400" i="1" dirty="0">
                <a:solidFill>
                  <a:srgbClr val="1C1F23"/>
                </a:solidFill>
                <a:latin typeface="Times New Roman" panose="02020603050405020304" pitchFamily="18" charset="0"/>
                <a:cs typeface="Times New Roman" panose="02020603050405020304" pitchFamily="18" charset="0"/>
              </a:rPr>
              <a:t>G</a:t>
            </a:r>
            <a:r>
              <a:rPr lang="zh-CN" altLang="en-US" sz="2400" b="0" i="0" dirty="0">
                <a:solidFill>
                  <a:srgbClr val="1C1F23"/>
                </a:solidFill>
                <a:effectLst/>
                <a:latin typeface="Inter"/>
              </a:rPr>
              <a:t>没有负圈，考虑算法终止时的指针图</a:t>
            </a:r>
            <a:r>
              <a:rPr lang="en-US" altLang="zh-CN" sz="2400" b="0" i="1" dirty="0">
                <a:solidFill>
                  <a:srgbClr val="1C1F23"/>
                </a:solidFill>
                <a:effectLst/>
                <a:latin typeface="Times New Roman" panose="02020603050405020304" pitchFamily="18" charset="0"/>
                <a:cs typeface="Times New Roman" panose="02020603050405020304" pitchFamily="18" charset="0"/>
              </a:rPr>
              <a:t>P </a:t>
            </a:r>
            <a:r>
              <a:rPr lang="zh-CN" altLang="en-US" sz="2400" b="0" i="0" dirty="0">
                <a:solidFill>
                  <a:srgbClr val="1C1F23"/>
                </a:solidFill>
                <a:effectLst/>
                <a:latin typeface="Inter"/>
              </a:rPr>
              <a:t>。对每个结点</a:t>
            </a:r>
            <a:r>
              <a:rPr lang="en-US" altLang="zh-CN" sz="2400" b="0" i="1" dirty="0">
                <a:solidFill>
                  <a:srgbClr val="1C1F23"/>
                </a:solidFill>
                <a:effectLst/>
                <a:latin typeface="Times New Roman" panose="02020603050405020304" pitchFamily="18" charset="0"/>
                <a:cs typeface="Times New Roman" panose="02020603050405020304" pitchFamily="18" charset="0"/>
              </a:rPr>
              <a:t>v </a:t>
            </a:r>
            <a:r>
              <a:rPr lang="zh-CN" altLang="en-US" sz="2400" b="0" i="0" dirty="0">
                <a:solidFill>
                  <a:srgbClr val="1C1F23"/>
                </a:solidFill>
                <a:effectLst/>
                <a:latin typeface="Inter"/>
              </a:rPr>
              <a:t>，在</a:t>
            </a:r>
            <a:r>
              <a:rPr lang="en-US" altLang="zh-CN" sz="2400" b="0" i="1" dirty="0">
                <a:solidFill>
                  <a:srgbClr val="1C1F23"/>
                </a:solidFill>
                <a:effectLst/>
                <a:latin typeface="Times New Roman" panose="02020603050405020304" pitchFamily="18" charset="0"/>
                <a:cs typeface="Times New Roman" panose="02020603050405020304" pitchFamily="18" charset="0"/>
              </a:rPr>
              <a:t>P</a:t>
            </a:r>
            <a:r>
              <a:rPr lang="zh-CN" altLang="en-US" sz="2400" b="0" i="0" dirty="0">
                <a:solidFill>
                  <a:srgbClr val="1C1F23"/>
                </a:solidFill>
                <a:effectLst/>
                <a:latin typeface="Inter"/>
              </a:rPr>
              <a:t>中从</a:t>
            </a:r>
            <a:r>
              <a:rPr lang="en-US" altLang="zh-CN" sz="2400" b="0" i="1" dirty="0">
                <a:solidFill>
                  <a:srgbClr val="1C1F23"/>
                </a:solidFill>
                <a:effectLst/>
                <a:latin typeface="Times New Roman" panose="02020603050405020304" pitchFamily="18" charset="0"/>
                <a:cs typeface="Times New Roman" panose="02020603050405020304" pitchFamily="18" charset="0"/>
              </a:rPr>
              <a:t>v</a:t>
            </a:r>
            <a:r>
              <a:rPr lang="zh-CN" altLang="en-US" sz="2400" b="0" i="0" dirty="0">
                <a:solidFill>
                  <a:srgbClr val="1C1F23"/>
                </a:solidFill>
                <a:effectLst/>
                <a:latin typeface="Inter"/>
              </a:rPr>
              <a:t>到</a:t>
            </a:r>
            <a:r>
              <a:rPr lang="en-US" altLang="zh-CN" sz="2400" b="0" i="1" dirty="0">
                <a:solidFill>
                  <a:srgbClr val="1C1F23"/>
                </a:solidFill>
                <a:effectLst/>
                <a:latin typeface="Inter"/>
              </a:rPr>
              <a:t>t</a:t>
            </a:r>
            <a:r>
              <a:rPr lang="zh-CN" altLang="en-US" sz="2400" b="0" i="0" dirty="0">
                <a:solidFill>
                  <a:srgbClr val="1C1F23"/>
                </a:solidFill>
                <a:effectLst/>
                <a:latin typeface="Inter"/>
              </a:rPr>
              <a:t>的路径</a:t>
            </a:r>
            <a:r>
              <a:rPr lang="en-US" altLang="zh-CN" sz="2400" dirty="0">
                <a:solidFill>
                  <a:srgbClr val="1C1F23"/>
                </a:solidFill>
                <a:latin typeface="Inter"/>
              </a:rPr>
              <a:t>(</a:t>
            </a:r>
            <a:r>
              <a:rPr lang="en-US" altLang="zh-CN" sz="2400" i="1" dirty="0">
                <a:solidFill>
                  <a:srgbClr val="1C1F23"/>
                </a:solidFill>
                <a:latin typeface="Times New Roman" panose="02020603050405020304" pitchFamily="18" charset="0"/>
                <a:cs typeface="Times New Roman" panose="02020603050405020304" pitchFamily="18" charset="0"/>
              </a:rPr>
              <a:t>v</a:t>
            </a:r>
            <a:r>
              <a:rPr lang="en-US" altLang="zh-CN" sz="2400" dirty="0">
                <a:solidFill>
                  <a:srgbClr val="1C1F23"/>
                </a:solidFill>
                <a:latin typeface="Inter"/>
              </a:rPr>
              <a:t> - </a:t>
            </a:r>
            <a:r>
              <a:rPr lang="en-US" altLang="zh-CN" sz="2400" i="1" dirty="0">
                <a:solidFill>
                  <a:srgbClr val="1C1F23"/>
                </a:solidFill>
                <a:latin typeface="Inter"/>
              </a:rPr>
              <a:t>t</a:t>
            </a:r>
            <a:r>
              <a:rPr lang="en-US" altLang="zh-CN" sz="2400" dirty="0">
                <a:solidFill>
                  <a:srgbClr val="1C1F23"/>
                </a:solidFill>
                <a:latin typeface="Inter"/>
              </a:rPr>
              <a:t>)</a:t>
            </a:r>
            <a:r>
              <a:rPr lang="zh-CN" altLang="en-US" sz="2400" b="0" i="0" dirty="0">
                <a:solidFill>
                  <a:srgbClr val="1C1F23"/>
                </a:solidFill>
                <a:effectLst/>
                <a:latin typeface="Inter"/>
              </a:rPr>
              <a:t>是</a:t>
            </a:r>
            <a:r>
              <a:rPr lang="en-US" altLang="zh-CN" sz="2400" i="1" dirty="0">
                <a:solidFill>
                  <a:srgbClr val="1C1F23"/>
                </a:solidFill>
                <a:latin typeface="Times New Roman" panose="02020603050405020304" pitchFamily="18" charset="0"/>
                <a:cs typeface="Times New Roman" panose="02020603050405020304" pitchFamily="18" charset="0"/>
              </a:rPr>
              <a:t>G</a:t>
            </a:r>
            <a:r>
              <a:rPr lang="zh-CN" altLang="en-US" sz="2400" b="0" i="0" dirty="0">
                <a:solidFill>
                  <a:srgbClr val="1C1F23"/>
                </a:solidFill>
                <a:effectLst/>
                <a:latin typeface="Inter"/>
              </a:rPr>
              <a:t>中的一条最短路径。 </a:t>
            </a:r>
            <a:endParaRPr lang="zh-CN" altLang="en-US" sz="2400" dirty="0"/>
          </a:p>
          <a:p>
            <a:pPr algn="just">
              <a:lnSpc>
                <a:spcPct val="150000"/>
              </a:lnSpc>
            </a:pPr>
            <a:endParaRPr lang="zh-CN" altLang="en-US" sz="2400" dirty="0"/>
          </a:p>
        </p:txBody>
      </p:sp>
      <p:sp>
        <p:nvSpPr>
          <p:cNvPr id="6" name="文本框 5">
            <a:extLst>
              <a:ext uri="{FF2B5EF4-FFF2-40B4-BE49-F238E27FC236}">
                <a16:creationId xmlns:a16="http://schemas.microsoft.com/office/drawing/2014/main" id="{AFE4CE41-A3D3-E794-6F8C-61FD81FA3DFF}"/>
              </a:ext>
            </a:extLst>
          </p:cNvPr>
          <p:cNvSpPr txBox="1"/>
          <p:nvPr/>
        </p:nvSpPr>
        <p:spPr>
          <a:xfrm>
            <a:off x="451014" y="5492085"/>
            <a:ext cx="8297450" cy="369332"/>
          </a:xfrm>
          <a:prstGeom prst="rect">
            <a:avLst/>
          </a:prstGeom>
          <a:noFill/>
        </p:spPr>
        <p:txBody>
          <a:bodyPr wrap="square">
            <a:spAutoFit/>
          </a:bodyPr>
          <a:lstStyle/>
          <a:p>
            <a:r>
              <a:rPr lang="en-US" altLang="zh-CN" dirty="0">
                <a:hlinkClick r:id="rId2"/>
              </a:rPr>
              <a:t>Ep.13 </a:t>
            </a:r>
            <a:r>
              <a:rPr lang="zh-CN" altLang="en-US" dirty="0">
                <a:hlinkClick r:id="rId2"/>
              </a:rPr>
              <a:t>单源最短路径</a:t>
            </a:r>
            <a:r>
              <a:rPr lang="en-US" altLang="zh-CN" dirty="0">
                <a:hlinkClick r:id="rId2"/>
              </a:rPr>
              <a:t>Bellman-Ford</a:t>
            </a:r>
            <a:r>
              <a:rPr lang="zh-CN" altLang="en-US" dirty="0">
                <a:hlinkClick r:id="rId2"/>
              </a:rPr>
              <a:t>算法及</a:t>
            </a:r>
            <a:r>
              <a:rPr lang="en-US" altLang="zh-CN" dirty="0">
                <a:hlinkClick r:id="rId2"/>
              </a:rPr>
              <a:t>SPFA</a:t>
            </a:r>
            <a:r>
              <a:rPr lang="zh-CN" altLang="en-US" dirty="0">
                <a:hlinkClick r:id="rId2"/>
              </a:rPr>
              <a:t>算法</a:t>
            </a:r>
            <a:endParaRPr lang="zh-CN" altLang="en-US" dirty="0"/>
          </a:p>
        </p:txBody>
      </p:sp>
    </p:spTree>
    <p:extLst>
      <p:ext uri="{BB962C8B-B14F-4D97-AF65-F5344CB8AC3E}">
        <p14:creationId xmlns:p14="http://schemas.microsoft.com/office/powerpoint/2010/main" val="15352973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a:extLst>
              <a:ext uri="{FF2B5EF4-FFF2-40B4-BE49-F238E27FC236}">
                <a16:creationId xmlns:a16="http://schemas.microsoft.com/office/drawing/2014/main" id="{2782293C-7FC3-4946-8F1F-F147FE81D7FD}"/>
              </a:ext>
            </a:extLst>
          </p:cNvPr>
          <p:cNvSpPr>
            <a:spLocks noGrp="1" noChangeArrowheads="1"/>
          </p:cNvSpPr>
          <p:nvPr>
            <p:ph type="title"/>
          </p:nvPr>
        </p:nvSpPr>
        <p:spPr/>
        <p:txBody>
          <a:bodyPr/>
          <a:lstStyle/>
          <a:p>
            <a:pPr eaLnBrk="1" hangingPunct="1"/>
            <a:r>
              <a:rPr lang="en-US" altLang="zh-CN" dirty="0"/>
              <a:t>Dijkstra</a:t>
            </a:r>
            <a:r>
              <a:rPr lang="zh-CN" altLang="en-US" dirty="0"/>
              <a:t>算法伪代码</a:t>
            </a:r>
          </a:p>
        </p:txBody>
      </p:sp>
      <p:sp>
        <p:nvSpPr>
          <p:cNvPr id="100356" name="Rectangle 3">
            <a:extLst>
              <a:ext uri="{FF2B5EF4-FFF2-40B4-BE49-F238E27FC236}">
                <a16:creationId xmlns:a16="http://schemas.microsoft.com/office/drawing/2014/main" id="{E5E359E7-58AE-4B7D-A7AB-DB1F567EE98C}"/>
              </a:ext>
            </a:extLst>
          </p:cNvPr>
          <p:cNvSpPr>
            <a:spLocks noGrp="1" noChangeArrowheads="1"/>
          </p:cNvSpPr>
          <p:nvPr>
            <p:ph idx="1"/>
          </p:nvPr>
        </p:nvSpPr>
        <p:spPr>
          <a:xfrm>
            <a:off x="628649" y="1411082"/>
            <a:ext cx="8060321" cy="5081791"/>
          </a:xfrm>
        </p:spPr>
        <p:txBody>
          <a:bodyPr>
            <a:normAutofit fontScale="92500" lnSpcReduction="10000"/>
          </a:bodyPr>
          <a:lstStyle/>
          <a:p>
            <a:pPr eaLnBrk="1" hangingPunct="1">
              <a:lnSpc>
                <a:spcPct val="130000"/>
              </a:lnSpc>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Dijkstra</a:t>
            </a:r>
            <a:r>
              <a:rPr lang="zh-CN" altLang="en-US" sz="2400" dirty="0">
                <a:latin typeface="Times New Roman" panose="02020603050405020304" pitchFamily="18" charset="0"/>
                <a:cs typeface="Times New Roman" panose="02020603050405020304" pitchFamily="18" charset="0"/>
              </a:rPr>
              <a:t>算法(</a:t>
            </a:r>
            <a:r>
              <a:rPr lang="en-US" altLang="zh-CN" sz="2400" dirty="0">
                <a:latin typeface="Times New Roman" panose="02020603050405020304" pitchFamily="18" charset="0"/>
                <a:cs typeface="Times New Roman" panose="02020603050405020304" pitchFamily="18" charset="0"/>
              </a:rPr>
              <a:t>G, </a:t>
            </a:r>
            <a:r>
              <a:rPr lang="en-US" altLang="zh-CN" sz="2400" i="1" dirty="0">
                <a:latin typeface="Times New Roman" panose="02020603050405020304" pitchFamily="18" charset="0"/>
                <a:cs typeface="Times New Roman" panose="02020603050405020304" pitchFamily="18" charset="0"/>
              </a:rPr>
              <a:t>l </a:t>
            </a:r>
            <a:r>
              <a:rPr lang="en-US" altLang="zh-CN" sz="2400" dirty="0">
                <a:latin typeface="Times New Roman" panose="02020603050405020304" pitchFamily="18" charset="0"/>
                <a:cs typeface="Times New Roman" panose="02020603050405020304" pitchFamily="18" charset="0"/>
              </a:rPr>
              <a:t>)</a:t>
            </a:r>
          </a:p>
          <a:p>
            <a:pPr eaLnBrk="1" hangingPunct="1">
              <a:lnSpc>
                <a:spcPct val="130000"/>
              </a:lnSpc>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设 </a:t>
            </a:r>
            <a:r>
              <a:rPr lang="en-US" altLang="zh-CN" sz="2400" dirty="0">
                <a:latin typeface="Times New Roman" panose="02020603050405020304" pitchFamily="18" charset="0"/>
                <a:cs typeface="Times New Roman" panose="02020603050405020304" pitchFamily="18" charset="0"/>
              </a:rPr>
              <a:t>S </a:t>
            </a:r>
            <a:r>
              <a:rPr lang="zh-CN" altLang="en-US" sz="2400" dirty="0">
                <a:latin typeface="Times New Roman" panose="02020603050405020304" pitchFamily="18" charset="0"/>
                <a:cs typeface="Times New Roman" panose="02020603050405020304" pitchFamily="18" charset="0"/>
              </a:rPr>
              <a:t>是被探查的结点集合</a:t>
            </a:r>
          </a:p>
          <a:p>
            <a:pPr eaLnBrk="1" hangingPunct="1">
              <a:lnSpc>
                <a:spcPct val="130000"/>
              </a:lnSpc>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对每个 </a:t>
            </a:r>
            <a:r>
              <a:rPr lang="en-US" altLang="zh-CN" sz="2400" dirty="0">
                <a:latin typeface="Times New Roman" panose="02020603050405020304" pitchFamily="18" charset="0"/>
                <a:cs typeface="Times New Roman" panose="02020603050405020304" pitchFamily="18" charset="0"/>
              </a:rPr>
              <a:t>S </a:t>
            </a:r>
            <a:r>
              <a:rPr lang="zh-CN" altLang="en-US" sz="2400" dirty="0">
                <a:latin typeface="Times New Roman" panose="02020603050405020304" pitchFamily="18" charset="0"/>
                <a:cs typeface="Times New Roman" panose="02020603050405020304" pitchFamily="18" charset="0"/>
              </a:rPr>
              <a:t>中的</a:t>
            </a:r>
            <a:r>
              <a:rPr lang="en-US" altLang="zh-CN" sz="2400" i="1" dirty="0">
                <a:latin typeface="Times New Roman" panose="02020603050405020304" pitchFamily="18" charset="0"/>
                <a:cs typeface="Times New Roman" panose="02020603050405020304" pitchFamily="18" charset="0"/>
              </a:rPr>
              <a:t>u</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存储一个</a:t>
            </a:r>
            <a:r>
              <a:rPr lang="en-US" altLang="zh-CN" sz="2400" i="1" dirty="0">
                <a:latin typeface="Times New Roman" panose="02020603050405020304" pitchFamily="18" charset="0"/>
                <a:cs typeface="Times New Roman" panose="02020603050405020304" pitchFamily="18" charset="0"/>
              </a:rPr>
              <a:t>d(u);</a:t>
            </a:r>
          </a:p>
          <a:p>
            <a:pPr eaLnBrk="1" hangingPunct="1">
              <a:lnSpc>
                <a:spcPct val="130000"/>
              </a:lnSpc>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初始</a:t>
            </a:r>
            <a:r>
              <a:rPr lang="en-US" altLang="zh-CN" sz="2400" dirty="0">
                <a:latin typeface="Times New Roman" panose="02020603050405020304" pitchFamily="18" charset="0"/>
                <a:cs typeface="Times New Roman" panose="02020603050405020304" pitchFamily="18" charset="0"/>
              </a:rPr>
              <a:t>S={</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且</a:t>
            </a:r>
            <a:r>
              <a:rPr lang="en-US" altLang="zh-CN" sz="2400" i="1"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)=0</a:t>
            </a:r>
          </a:p>
          <a:p>
            <a:pPr eaLnBrk="1" hangingPunct="1">
              <a:lnSpc>
                <a:spcPct val="130000"/>
              </a:lnSpc>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While S!=V</a:t>
            </a:r>
          </a:p>
          <a:p>
            <a:pPr algn="just" eaLnBrk="1" hangingPunct="1">
              <a:lnSpc>
                <a:spcPct val="130000"/>
              </a:lnSpc>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选择一个结点不在 </a:t>
            </a:r>
            <a:r>
              <a:rPr lang="en-US" altLang="zh-CN" sz="2400" dirty="0">
                <a:latin typeface="Times New Roman" panose="02020603050405020304" pitchFamily="18" charset="0"/>
                <a:cs typeface="Times New Roman" panose="02020603050405020304" pitchFamily="18" charset="0"/>
              </a:rPr>
              <a:t>S </a:t>
            </a:r>
            <a:r>
              <a:rPr lang="zh-CN" altLang="en-US" sz="2400" dirty="0">
                <a:latin typeface="Times New Roman" panose="02020603050405020304" pitchFamily="18" charset="0"/>
                <a:cs typeface="Times New Roman" panose="02020603050405020304" pitchFamily="18" charset="0"/>
              </a:rPr>
              <a:t>中的结点 </a:t>
            </a:r>
            <a:r>
              <a:rPr lang="en-US" altLang="zh-CN" sz="2400" i="1" dirty="0">
                <a:latin typeface="Times New Roman" panose="02020603050405020304" pitchFamily="18" charset="0"/>
                <a:cs typeface="Times New Roman" panose="02020603050405020304" pitchFamily="18" charset="0"/>
              </a:rPr>
              <a:t>v </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使得从</a:t>
            </a:r>
            <a:r>
              <a:rPr lang="en-US" altLang="zh-CN" sz="2400" dirty="0">
                <a:latin typeface="Times New Roman" panose="02020603050405020304" pitchFamily="18" charset="0"/>
                <a:cs typeface="Times New Roman" panose="02020603050405020304" pitchFamily="18" charset="0"/>
              </a:rPr>
              <a:t>S </a:t>
            </a:r>
            <a:r>
              <a:rPr lang="zh-CN" altLang="en-US" sz="2400" dirty="0">
                <a:latin typeface="Times New Roman" panose="02020603050405020304" pitchFamily="18" charset="0"/>
                <a:cs typeface="Times New Roman" panose="02020603050405020304" pitchFamily="18" charset="0"/>
              </a:rPr>
              <a:t>到 </a:t>
            </a:r>
            <a:r>
              <a:rPr lang="en-US" altLang="zh-CN" sz="2400" i="1" dirty="0">
                <a:latin typeface="Times New Roman" panose="02020603050405020304" pitchFamily="18" charset="0"/>
                <a:cs typeface="Times New Roman" panose="02020603050405020304" pitchFamily="18" charset="0"/>
              </a:rPr>
              <a:t>v </a:t>
            </a:r>
            <a:r>
              <a:rPr lang="zh-CN" altLang="en-US" sz="2400" dirty="0">
                <a:latin typeface="Times New Roman" panose="02020603050405020304" pitchFamily="18" charset="0"/>
                <a:cs typeface="Times New Roman" panose="02020603050405020304" pitchFamily="18" charset="0"/>
              </a:rPr>
              <a:t>至少有一条边连接并且</a:t>
            </a:r>
          </a:p>
          <a:p>
            <a:pPr>
              <a:lnSpc>
                <a:spcPct val="130000"/>
              </a:lnSpc>
              <a:buNone/>
            </a:pP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3000" dirty="0">
                <a:latin typeface="Times New Roman" panose="02020603050405020304" pitchFamily="18" charset="0"/>
                <a:cs typeface="Times New Roman" panose="02020603050405020304" pitchFamily="18" charset="0"/>
              </a:rPr>
              <a:t>min</a:t>
            </a:r>
            <a:r>
              <a:rPr lang="en-US" altLang="zh-CN" sz="3000" i="1" baseline="-25000" dirty="0">
                <a:latin typeface="Times New Roman" panose="02020603050405020304" pitchFamily="18" charset="0"/>
                <a:cs typeface="Times New Roman" panose="02020603050405020304" pitchFamily="18" charset="0"/>
              </a:rPr>
              <a:t>e</a:t>
            </a:r>
            <a:r>
              <a:rPr lang="en-US" altLang="zh-CN" sz="2600" baseline="-25000" dirty="0">
                <a:latin typeface="Times New Roman" panose="02020603050405020304" pitchFamily="18" charset="0"/>
                <a:cs typeface="Times New Roman" panose="02020603050405020304" pitchFamily="18" charset="0"/>
              </a:rPr>
              <a:t>=(</a:t>
            </a:r>
            <a:r>
              <a:rPr lang="en-US" altLang="zh-CN" sz="2600" i="1" baseline="-25000" dirty="0" err="1">
                <a:latin typeface="Times New Roman" panose="02020603050405020304" pitchFamily="18" charset="0"/>
                <a:cs typeface="Times New Roman" panose="02020603050405020304" pitchFamily="18" charset="0"/>
              </a:rPr>
              <a:t>u,v</a:t>
            </a:r>
            <a:r>
              <a:rPr lang="en-US" altLang="zh-CN" sz="2600" baseline="-25000" dirty="0">
                <a:latin typeface="Times New Roman" panose="02020603050405020304" pitchFamily="18" charset="0"/>
                <a:cs typeface="Times New Roman" panose="02020603050405020304" pitchFamily="18" charset="0"/>
              </a:rPr>
              <a:t>),u</a:t>
            </a:r>
            <a:r>
              <a:rPr lang="zh-CN" altLang="en-US" sz="2600" baseline="-25000" dirty="0">
                <a:latin typeface="Times New Roman" panose="02020603050405020304" pitchFamily="18" charset="0"/>
                <a:cs typeface="Times New Roman" panose="02020603050405020304" pitchFamily="18" charset="0"/>
              </a:rPr>
              <a:t>∈</a:t>
            </a:r>
            <a:r>
              <a:rPr lang="en-US" altLang="zh-CN" sz="2600" baseline="-25000" dirty="0">
                <a:latin typeface="Times New Roman" panose="02020603050405020304" pitchFamily="18" charset="0"/>
                <a:cs typeface="Times New Roman" panose="02020603050405020304" pitchFamily="18" charset="0"/>
              </a:rPr>
              <a:t>S</a:t>
            </a:r>
            <a:r>
              <a:rPr lang="en-US" altLang="zh-CN" sz="2400" i="1"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u</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l</a:t>
            </a:r>
            <a:r>
              <a:rPr lang="en-US" altLang="zh-CN" sz="2200" i="1" dirty="0">
                <a:latin typeface="Times New Roman" panose="02020603050405020304" pitchFamily="18" charset="0"/>
                <a:cs typeface="Times New Roman" panose="02020603050405020304" pitchFamily="18" charset="0"/>
              </a:rPr>
              <a:t>e</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最小</a:t>
            </a:r>
          </a:p>
          <a:p>
            <a:pPr eaLnBrk="1" hangingPunct="1">
              <a:lnSpc>
                <a:spcPct val="130000"/>
              </a:lnSpc>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 将 </a:t>
            </a:r>
            <a:r>
              <a:rPr lang="en-US" altLang="zh-CN" sz="2400" i="1" dirty="0">
                <a:latin typeface="Times New Roman" panose="02020603050405020304" pitchFamily="18" charset="0"/>
                <a:cs typeface="Times New Roman" panose="02020603050405020304" pitchFamily="18" charset="0"/>
              </a:rPr>
              <a:t>v </a:t>
            </a:r>
            <a:r>
              <a:rPr lang="zh-CN" altLang="en-US" sz="2400" dirty="0">
                <a:latin typeface="Times New Roman" panose="02020603050405020304" pitchFamily="18" charset="0"/>
                <a:cs typeface="Times New Roman" panose="02020603050405020304" pitchFamily="18" charset="0"/>
              </a:rPr>
              <a:t>加入</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并且定义</a:t>
            </a:r>
            <a:r>
              <a:rPr lang="en-US" altLang="zh-CN" sz="2400" i="1"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 </a:t>
            </a:r>
          </a:p>
          <a:p>
            <a:pPr eaLnBrk="1" hangingPunct="1">
              <a:lnSpc>
                <a:spcPct val="130000"/>
              </a:lnSpc>
              <a:buFont typeface="Wingdings" panose="05000000000000000000" pitchFamily="2" charset="2"/>
              <a:buNone/>
            </a:pPr>
            <a:r>
              <a:rPr lang="en-US" altLang="zh-CN" sz="2400" dirty="0" err="1">
                <a:latin typeface="Times New Roman" panose="02020603050405020304" pitchFamily="18" charset="0"/>
                <a:cs typeface="Times New Roman" panose="02020603050405020304" pitchFamily="18" charset="0"/>
              </a:rPr>
              <a:t>Endwhile</a:t>
            </a:r>
            <a:endParaRPr lang="zh-CN" altLang="en-US" sz="2400" dirty="0">
              <a:latin typeface="Times New Roman" panose="02020603050405020304" pitchFamily="18" charset="0"/>
              <a:cs typeface="Times New Roman" panose="02020603050405020304" pitchFamily="18" charset="0"/>
            </a:endParaRPr>
          </a:p>
        </p:txBody>
      </p:sp>
      <p:sp>
        <p:nvSpPr>
          <p:cNvPr id="100354" name="灯片编号占位符 5">
            <a:extLst>
              <a:ext uri="{FF2B5EF4-FFF2-40B4-BE49-F238E27FC236}">
                <a16:creationId xmlns:a16="http://schemas.microsoft.com/office/drawing/2014/main" id="{CBCD7110-9A52-40C2-AADB-CCBDC02107E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0DD2322-F651-49A2-AD06-2F06E5E33B81}" type="slidenum">
              <a:rPr kumimoji="0" lang="zh-CN" altLang="en-US" sz="1400" smtClean="0"/>
              <a:pPr>
                <a:spcBef>
                  <a:spcPct val="0"/>
                </a:spcBef>
                <a:buClrTx/>
                <a:buSzTx/>
                <a:buFontTx/>
                <a:buNone/>
              </a:pPr>
              <a:t>243</a:t>
            </a:fld>
            <a:endParaRPr kumimoji="0" lang="en-US" altLang="zh-CN" sz="1400"/>
          </a:p>
        </p:txBody>
      </p:sp>
      <p:grpSp>
        <p:nvGrpSpPr>
          <p:cNvPr id="2" name="组合 1">
            <a:extLst>
              <a:ext uri="{FF2B5EF4-FFF2-40B4-BE49-F238E27FC236}">
                <a16:creationId xmlns:a16="http://schemas.microsoft.com/office/drawing/2014/main" id="{B584E26D-4855-D518-9D07-1C9CB61F1FDA}"/>
              </a:ext>
            </a:extLst>
          </p:cNvPr>
          <p:cNvGrpSpPr/>
          <p:nvPr/>
        </p:nvGrpSpPr>
        <p:grpSpPr>
          <a:xfrm flipH="1">
            <a:off x="247222" y="179707"/>
            <a:ext cx="84480" cy="1193800"/>
            <a:chOff x="4399082" y="1624876"/>
            <a:chExt cx="231871" cy="3276600"/>
          </a:xfrm>
        </p:grpSpPr>
        <p:cxnSp>
          <p:nvCxnSpPr>
            <p:cNvPr id="3" name="直接连接符 2">
              <a:extLst>
                <a:ext uri="{FF2B5EF4-FFF2-40B4-BE49-F238E27FC236}">
                  <a16:creationId xmlns:a16="http://schemas.microsoft.com/office/drawing/2014/main" id="{84ABBD93-4CE9-E7B5-375E-97D072CE97F5}"/>
                </a:ext>
              </a:extLst>
            </p:cNvPr>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715BCBD-7057-6583-5E1F-275A9F2F127B}"/>
                </a:ext>
              </a:extLst>
            </p:cNvPr>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9B5E467F-79CA-0340-91AA-32C0BF6279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0274" y="281518"/>
            <a:ext cx="1668697" cy="481027"/>
          </a:xfrm>
          <a:prstGeom prst="rect">
            <a:avLst/>
          </a:prstGeom>
        </p:spPr>
      </p:pic>
      <p:grpSp>
        <p:nvGrpSpPr>
          <p:cNvPr id="6" name="组合 5">
            <a:extLst>
              <a:ext uri="{FF2B5EF4-FFF2-40B4-BE49-F238E27FC236}">
                <a16:creationId xmlns:a16="http://schemas.microsoft.com/office/drawing/2014/main" id="{70046D41-4961-F058-9D76-208512F6B433}"/>
              </a:ext>
            </a:extLst>
          </p:cNvPr>
          <p:cNvGrpSpPr/>
          <p:nvPr/>
        </p:nvGrpSpPr>
        <p:grpSpPr>
          <a:xfrm>
            <a:off x="0" y="6381328"/>
            <a:ext cx="9036484" cy="362367"/>
            <a:chOff x="-31973" y="6359109"/>
            <a:chExt cx="12307321" cy="224782"/>
          </a:xfrm>
        </p:grpSpPr>
        <p:grpSp>
          <p:nvGrpSpPr>
            <p:cNvPr id="7" name="组合 6">
              <a:extLst>
                <a:ext uri="{FF2B5EF4-FFF2-40B4-BE49-F238E27FC236}">
                  <a16:creationId xmlns:a16="http://schemas.microsoft.com/office/drawing/2014/main" id="{6949F9FB-A091-A1DD-F54C-432559467325}"/>
                </a:ext>
              </a:extLst>
            </p:cNvPr>
            <p:cNvGrpSpPr/>
            <p:nvPr userDrawn="1"/>
          </p:nvGrpSpPr>
          <p:grpSpPr>
            <a:xfrm>
              <a:off x="-31973" y="6414350"/>
              <a:ext cx="9656823" cy="114300"/>
              <a:chOff x="-111800" y="6407270"/>
              <a:chExt cx="9656823" cy="114300"/>
            </a:xfrm>
          </p:grpSpPr>
          <p:cxnSp>
            <p:nvCxnSpPr>
              <p:cNvPr id="18" name="直接连接符 17">
                <a:extLst>
                  <a:ext uri="{FF2B5EF4-FFF2-40B4-BE49-F238E27FC236}">
                    <a16:creationId xmlns:a16="http://schemas.microsoft.com/office/drawing/2014/main" id="{B976F3A2-DE5D-9C25-DF85-B5F778B9C31B}"/>
                  </a:ext>
                </a:extLst>
              </p:cNvPr>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067220F-CA09-888A-B09F-1A5F7E5B7CF8}"/>
                  </a:ext>
                </a:extLst>
              </p:cNvPr>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0D0D841-47FA-5A90-4FD3-F35F20A8AFB2}"/>
                  </a:ext>
                </a:extLst>
              </p:cNvPr>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91E5D6C-6B05-31E7-5023-ADD3CA4AE1CC}"/>
                  </a:ext>
                </a:extLst>
              </p:cNvPr>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833B257-FDBA-B922-CB3B-696BDF1BA4C0}"/>
                  </a:ext>
                </a:extLst>
              </p:cNvPr>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5829800-706E-3DDF-4FC8-064F3766976B}"/>
                  </a:ext>
                </a:extLst>
              </p:cNvPr>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75F34B5-5470-4BC0-1EDB-BB743B7CF23A}"/>
                  </a:ext>
                </a:extLst>
              </p:cNvPr>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E2D0AB0-00F8-948C-DA8E-A2F6606A08CC}"/>
                  </a:ext>
                </a:extLst>
              </p:cNvPr>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4616C03-13AB-23B7-37A0-D41FF045E7E8}"/>
                  </a:ext>
                </a:extLst>
              </p:cNvPr>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608EAA5-FC41-8506-E6D5-7BE3E7F6DCC1}"/>
                  </a:ext>
                </a:extLst>
              </p:cNvPr>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3CA87D0-6017-2D88-919E-2E5A9160B25E}"/>
                  </a:ext>
                </a:extLst>
              </p:cNvPr>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972A574-4A89-192C-9D13-B9E9205C2EE1}"/>
                  </a:ext>
                </a:extLst>
              </p:cNvPr>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E4DF8E1-0F54-A0A5-980B-F855C8734000}"/>
                  </a:ext>
                </a:extLst>
              </p:cNvPr>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C8AE71D-0BDE-2187-426D-02DE8DDB3AC4}"/>
                  </a:ext>
                </a:extLst>
              </p:cNvPr>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C4FB926-4A40-74EB-0CD6-A42AFB93812A}"/>
                  </a:ext>
                </a:extLst>
              </p:cNvPr>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EE9C51F-FFA4-22D4-0D89-2C39F597648D}"/>
                  </a:ext>
                </a:extLst>
              </p:cNvPr>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6F8902F-8E4D-1C6E-7AE1-8D067FC7CCB8}"/>
                  </a:ext>
                </a:extLst>
              </p:cNvPr>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8422EA3-FDC0-640A-92F7-8D29FF7F3854}"/>
                  </a:ext>
                </a:extLst>
              </p:cNvPr>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492B02A-834F-0C25-2348-835A5158B4FE}"/>
                  </a:ext>
                </a:extLst>
              </p:cNvPr>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BE71E40-4801-CBDC-FEA9-1BB8C029F41D}"/>
                  </a:ext>
                </a:extLst>
              </p:cNvPr>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853C36A-42AC-9B02-A62E-B30DC051FC16}"/>
                  </a:ext>
                </a:extLst>
              </p:cNvPr>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8995387-23DD-0E27-0F3B-4B352DFE9E92}"/>
                  </a:ext>
                </a:extLst>
              </p:cNvPr>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C7B8751-19D8-8409-B981-7E80CF9FA519}"/>
                  </a:ext>
                </a:extLst>
              </p:cNvPr>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B4A3745-D10D-D008-0BEF-43E157273B67}"/>
                  </a:ext>
                </a:extLst>
              </p:cNvPr>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DF741EC-C544-A6E5-241C-EB5AFCE5F925}"/>
                  </a:ext>
                </a:extLst>
              </p:cNvPr>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BBFC4F8-470B-C94A-CDE1-DDBFF07BA6E9}"/>
                  </a:ext>
                </a:extLst>
              </p:cNvPr>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02CF21C-82E0-1919-0D0F-7627A405FDD7}"/>
                  </a:ext>
                </a:extLst>
              </p:cNvPr>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D2D863D-6F52-EAFE-8A43-8E0CBE3EE3D9}"/>
                  </a:ext>
                </a:extLst>
              </p:cNvPr>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169C20D-69F0-3AB0-6265-59BCD1480FA3}"/>
                  </a:ext>
                </a:extLst>
              </p:cNvPr>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E21181-EB9B-A223-B94B-FAFFF7834247}"/>
                  </a:ext>
                </a:extLst>
              </p:cNvPr>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5958BAC-A451-C36F-54F3-FD23B15427BE}"/>
                  </a:ext>
                </a:extLst>
              </p:cNvPr>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F6D027B-D8FD-FEE0-4223-77534183824D}"/>
                  </a:ext>
                </a:extLst>
              </p:cNvPr>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AC94701-F3F2-E99F-3D81-D823F1835DCF}"/>
                  </a:ext>
                </a:extLst>
              </p:cNvPr>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4337513-BA3B-5973-C36D-ADBC9937387E}"/>
                  </a:ext>
                </a:extLst>
              </p:cNvPr>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C657806-797B-3FE9-3D81-B44D0EE45F23}"/>
                  </a:ext>
                </a:extLst>
              </p:cNvPr>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1E4D2AF-35B2-A489-8EB2-23FBE6751CCB}"/>
                  </a:ext>
                </a:extLst>
              </p:cNvPr>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841C1E3-AACB-C800-5F31-46F986BAD2B7}"/>
                  </a:ext>
                </a:extLst>
              </p:cNvPr>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970E39C2-EEE5-8EA5-6990-E00C7C5E6600}"/>
                  </a:ext>
                </a:extLst>
              </p:cNvPr>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1035837-1F1C-A39D-21AF-D151E92C345A}"/>
                  </a:ext>
                </a:extLst>
              </p:cNvPr>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C02EBA1-EABD-DC07-F280-36ABFAEC421D}"/>
                  </a:ext>
                </a:extLst>
              </p:cNvPr>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69CFFC4-3DC0-AD85-D2CA-954F422CE9C6}"/>
                  </a:ext>
                </a:extLst>
              </p:cNvPr>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88F11E9-CB71-7F8C-E275-CAD7B68E2CE0}"/>
                  </a:ext>
                </a:extLst>
              </p:cNvPr>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6C8D750-1E30-BB50-1E2C-C6E7BD0D69D5}"/>
                  </a:ext>
                </a:extLst>
              </p:cNvPr>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E87678D-1622-7E95-DF65-0B027966942D}"/>
                  </a:ext>
                </a:extLst>
              </p:cNvPr>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05AA6A0-A516-0CF5-A748-1EA9354DDA95}"/>
                  </a:ext>
                </a:extLst>
              </p:cNvPr>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54D7868-D839-F0C6-30FC-C9846C48A283}"/>
                  </a:ext>
                </a:extLst>
              </p:cNvPr>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52" name="直接连接符 100351">
                <a:extLst>
                  <a:ext uri="{FF2B5EF4-FFF2-40B4-BE49-F238E27FC236}">
                    <a16:creationId xmlns:a16="http://schemas.microsoft.com/office/drawing/2014/main" id="{BD9B7116-68CD-297E-169B-D5A07F76DB8E}"/>
                  </a:ext>
                </a:extLst>
              </p:cNvPr>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53" name="直接连接符 100352">
                <a:extLst>
                  <a:ext uri="{FF2B5EF4-FFF2-40B4-BE49-F238E27FC236}">
                    <a16:creationId xmlns:a16="http://schemas.microsoft.com/office/drawing/2014/main" id="{E6CBAF12-DA92-B6B5-BF24-3CD46DD859C5}"/>
                  </a:ext>
                </a:extLst>
              </p:cNvPr>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57" name="直接连接符 100356">
                <a:extLst>
                  <a:ext uri="{FF2B5EF4-FFF2-40B4-BE49-F238E27FC236}">
                    <a16:creationId xmlns:a16="http://schemas.microsoft.com/office/drawing/2014/main" id="{8FD3632F-4C10-E6ED-560E-F803F1B279E2}"/>
                  </a:ext>
                </a:extLst>
              </p:cNvPr>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58" name="直接连接符 100357">
                <a:extLst>
                  <a:ext uri="{FF2B5EF4-FFF2-40B4-BE49-F238E27FC236}">
                    <a16:creationId xmlns:a16="http://schemas.microsoft.com/office/drawing/2014/main" id="{3FCBCB89-45F1-12DD-F853-2B5120489120}"/>
                  </a:ext>
                </a:extLst>
              </p:cNvPr>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59" name="直接连接符 100358">
                <a:extLst>
                  <a:ext uri="{FF2B5EF4-FFF2-40B4-BE49-F238E27FC236}">
                    <a16:creationId xmlns:a16="http://schemas.microsoft.com/office/drawing/2014/main" id="{BE4CFCF1-2A08-5533-78BC-8DEC43E43F38}"/>
                  </a:ext>
                </a:extLst>
              </p:cNvPr>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0" name="直接连接符 100359">
                <a:extLst>
                  <a:ext uri="{FF2B5EF4-FFF2-40B4-BE49-F238E27FC236}">
                    <a16:creationId xmlns:a16="http://schemas.microsoft.com/office/drawing/2014/main" id="{EC1A7B51-25EE-82F3-259B-2FE56C140166}"/>
                  </a:ext>
                </a:extLst>
              </p:cNvPr>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1" name="直接连接符 100360">
                <a:extLst>
                  <a:ext uri="{FF2B5EF4-FFF2-40B4-BE49-F238E27FC236}">
                    <a16:creationId xmlns:a16="http://schemas.microsoft.com/office/drawing/2014/main" id="{CA276798-E196-73E8-3FC1-CF75BF5D5672}"/>
                  </a:ext>
                </a:extLst>
              </p:cNvPr>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2" name="直接连接符 100361">
                <a:extLst>
                  <a:ext uri="{FF2B5EF4-FFF2-40B4-BE49-F238E27FC236}">
                    <a16:creationId xmlns:a16="http://schemas.microsoft.com/office/drawing/2014/main" id="{D71A28EC-3869-9472-3148-94FAAD46F436}"/>
                  </a:ext>
                </a:extLst>
              </p:cNvPr>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3" name="直接连接符 100362">
                <a:extLst>
                  <a:ext uri="{FF2B5EF4-FFF2-40B4-BE49-F238E27FC236}">
                    <a16:creationId xmlns:a16="http://schemas.microsoft.com/office/drawing/2014/main" id="{126C2FBD-0311-357D-B722-87E8265999C0}"/>
                  </a:ext>
                </a:extLst>
              </p:cNvPr>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4" name="直接连接符 100363">
                <a:extLst>
                  <a:ext uri="{FF2B5EF4-FFF2-40B4-BE49-F238E27FC236}">
                    <a16:creationId xmlns:a16="http://schemas.microsoft.com/office/drawing/2014/main" id="{F4E66EB8-1B1E-86E3-4C14-EB3F3AC94B10}"/>
                  </a:ext>
                </a:extLst>
              </p:cNvPr>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5" name="直接连接符 100364">
                <a:extLst>
                  <a:ext uri="{FF2B5EF4-FFF2-40B4-BE49-F238E27FC236}">
                    <a16:creationId xmlns:a16="http://schemas.microsoft.com/office/drawing/2014/main" id="{2B9BD257-19CB-D547-9E13-1BF608671EC7}"/>
                  </a:ext>
                </a:extLst>
              </p:cNvPr>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6" name="直接连接符 100365">
                <a:extLst>
                  <a:ext uri="{FF2B5EF4-FFF2-40B4-BE49-F238E27FC236}">
                    <a16:creationId xmlns:a16="http://schemas.microsoft.com/office/drawing/2014/main" id="{55A133F8-5740-92A3-9906-E532FAC72910}"/>
                  </a:ext>
                </a:extLst>
              </p:cNvPr>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7" name="直接连接符 100366">
                <a:extLst>
                  <a:ext uri="{FF2B5EF4-FFF2-40B4-BE49-F238E27FC236}">
                    <a16:creationId xmlns:a16="http://schemas.microsoft.com/office/drawing/2014/main" id="{762770BC-1075-33AF-96AD-AED8EA1DAF22}"/>
                  </a:ext>
                </a:extLst>
              </p:cNvPr>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8" name="直接连接符 100367">
                <a:extLst>
                  <a:ext uri="{FF2B5EF4-FFF2-40B4-BE49-F238E27FC236}">
                    <a16:creationId xmlns:a16="http://schemas.microsoft.com/office/drawing/2014/main" id="{A091FE19-44DF-4C57-3BB6-8DAD186E9348}"/>
                  </a:ext>
                </a:extLst>
              </p:cNvPr>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69" name="直接连接符 100368">
                <a:extLst>
                  <a:ext uri="{FF2B5EF4-FFF2-40B4-BE49-F238E27FC236}">
                    <a16:creationId xmlns:a16="http://schemas.microsoft.com/office/drawing/2014/main" id="{30EA1FB6-A02D-73A4-C6E3-06F4D142E2C6}"/>
                  </a:ext>
                </a:extLst>
              </p:cNvPr>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0" name="直接连接符 100369">
                <a:extLst>
                  <a:ext uri="{FF2B5EF4-FFF2-40B4-BE49-F238E27FC236}">
                    <a16:creationId xmlns:a16="http://schemas.microsoft.com/office/drawing/2014/main" id="{C9F96CDF-E69D-03A1-B445-239C0DD67456}"/>
                  </a:ext>
                </a:extLst>
              </p:cNvPr>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1" name="直接连接符 100370">
                <a:extLst>
                  <a:ext uri="{FF2B5EF4-FFF2-40B4-BE49-F238E27FC236}">
                    <a16:creationId xmlns:a16="http://schemas.microsoft.com/office/drawing/2014/main" id="{4FC78664-32C8-4BA2-6827-BFBE5240474E}"/>
                  </a:ext>
                </a:extLst>
              </p:cNvPr>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2" name="直接连接符 100371">
                <a:extLst>
                  <a:ext uri="{FF2B5EF4-FFF2-40B4-BE49-F238E27FC236}">
                    <a16:creationId xmlns:a16="http://schemas.microsoft.com/office/drawing/2014/main" id="{B369316F-1E85-5F7C-D490-1435326158A1}"/>
                  </a:ext>
                </a:extLst>
              </p:cNvPr>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3" name="直接连接符 100372">
                <a:extLst>
                  <a:ext uri="{FF2B5EF4-FFF2-40B4-BE49-F238E27FC236}">
                    <a16:creationId xmlns:a16="http://schemas.microsoft.com/office/drawing/2014/main" id="{80BC2401-6B79-144D-08A9-197371C8B326}"/>
                  </a:ext>
                </a:extLst>
              </p:cNvPr>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4" name="直接连接符 100373">
                <a:extLst>
                  <a:ext uri="{FF2B5EF4-FFF2-40B4-BE49-F238E27FC236}">
                    <a16:creationId xmlns:a16="http://schemas.microsoft.com/office/drawing/2014/main" id="{95C40E0D-27B6-DF14-ECE1-4616E135D77C}"/>
                  </a:ext>
                </a:extLst>
              </p:cNvPr>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5" name="直接连接符 100374">
                <a:extLst>
                  <a:ext uri="{FF2B5EF4-FFF2-40B4-BE49-F238E27FC236}">
                    <a16:creationId xmlns:a16="http://schemas.microsoft.com/office/drawing/2014/main" id="{BA7962A3-287F-E619-81A1-D91FAB4E5483}"/>
                  </a:ext>
                </a:extLst>
              </p:cNvPr>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6" name="直接连接符 100375">
                <a:extLst>
                  <a:ext uri="{FF2B5EF4-FFF2-40B4-BE49-F238E27FC236}">
                    <a16:creationId xmlns:a16="http://schemas.microsoft.com/office/drawing/2014/main" id="{1395ECCF-520F-4905-FF08-7E833219886B}"/>
                  </a:ext>
                </a:extLst>
              </p:cNvPr>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7" name="直接连接符 100376">
                <a:extLst>
                  <a:ext uri="{FF2B5EF4-FFF2-40B4-BE49-F238E27FC236}">
                    <a16:creationId xmlns:a16="http://schemas.microsoft.com/office/drawing/2014/main" id="{BD325AC3-D56B-8E74-486A-6D61AFC0ED02}"/>
                  </a:ext>
                </a:extLst>
              </p:cNvPr>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8" name="直接连接符 100377">
                <a:extLst>
                  <a:ext uri="{FF2B5EF4-FFF2-40B4-BE49-F238E27FC236}">
                    <a16:creationId xmlns:a16="http://schemas.microsoft.com/office/drawing/2014/main" id="{B2F28D69-F294-DA2C-E633-82B05D912DCC}"/>
                  </a:ext>
                </a:extLst>
              </p:cNvPr>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79" name="直接连接符 100378">
                <a:extLst>
                  <a:ext uri="{FF2B5EF4-FFF2-40B4-BE49-F238E27FC236}">
                    <a16:creationId xmlns:a16="http://schemas.microsoft.com/office/drawing/2014/main" id="{44778498-C0AE-B415-65A5-309E8F162A83}"/>
                  </a:ext>
                </a:extLst>
              </p:cNvPr>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0" name="直接连接符 100379">
                <a:extLst>
                  <a:ext uri="{FF2B5EF4-FFF2-40B4-BE49-F238E27FC236}">
                    <a16:creationId xmlns:a16="http://schemas.microsoft.com/office/drawing/2014/main" id="{35FE68CF-C4BA-A752-02D6-C324F4FCA2E8}"/>
                  </a:ext>
                </a:extLst>
              </p:cNvPr>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1" name="直接连接符 100380">
                <a:extLst>
                  <a:ext uri="{FF2B5EF4-FFF2-40B4-BE49-F238E27FC236}">
                    <a16:creationId xmlns:a16="http://schemas.microsoft.com/office/drawing/2014/main" id="{6F194D46-2875-C7A0-33D5-F1D469ED0042}"/>
                  </a:ext>
                </a:extLst>
              </p:cNvPr>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2" name="直接连接符 100381">
                <a:extLst>
                  <a:ext uri="{FF2B5EF4-FFF2-40B4-BE49-F238E27FC236}">
                    <a16:creationId xmlns:a16="http://schemas.microsoft.com/office/drawing/2014/main" id="{DAA1800E-5D2A-D4F1-8C76-358A88CFF0A6}"/>
                  </a:ext>
                </a:extLst>
              </p:cNvPr>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3" name="直接连接符 100382">
                <a:extLst>
                  <a:ext uri="{FF2B5EF4-FFF2-40B4-BE49-F238E27FC236}">
                    <a16:creationId xmlns:a16="http://schemas.microsoft.com/office/drawing/2014/main" id="{F1AEEC64-F544-FDA4-C4AA-63DEDA178291}"/>
                  </a:ext>
                </a:extLst>
              </p:cNvPr>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4" name="直接连接符 100383">
                <a:extLst>
                  <a:ext uri="{FF2B5EF4-FFF2-40B4-BE49-F238E27FC236}">
                    <a16:creationId xmlns:a16="http://schemas.microsoft.com/office/drawing/2014/main" id="{4EAA0841-7AAD-8224-7880-32A8F9C0E2FD}"/>
                  </a:ext>
                </a:extLst>
              </p:cNvPr>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5" name="直接连接符 100384">
                <a:extLst>
                  <a:ext uri="{FF2B5EF4-FFF2-40B4-BE49-F238E27FC236}">
                    <a16:creationId xmlns:a16="http://schemas.microsoft.com/office/drawing/2014/main" id="{F0AA04B8-4AAD-9D5A-7156-BED4DE5A900A}"/>
                  </a:ext>
                </a:extLst>
              </p:cNvPr>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6" name="直接连接符 100385">
                <a:extLst>
                  <a:ext uri="{FF2B5EF4-FFF2-40B4-BE49-F238E27FC236}">
                    <a16:creationId xmlns:a16="http://schemas.microsoft.com/office/drawing/2014/main" id="{3FDEBE23-BFA7-739A-68A1-026BFA1B84FF}"/>
                  </a:ext>
                </a:extLst>
              </p:cNvPr>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7" name="直接连接符 100386">
                <a:extLst>
                  <a:ext uri="{FF2B5EF4-FFF2-40B4-BE49-F238E27FC236}">
                    <a16:creationId xmlns:a16="http://schemas.microsoft.com/office/drawing/2014/main" id="{3ADA1E75-0E34-10DF-81C9-CBA78533845B}"/>
                  </a:ext>
                </a:extLst>
              </p:cNvPr>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8" name="直接连接符 100387">
                <a:extLst>
                  <a:ext uri="{FF2B5EF4-FFF2-40B4-BE49-F238E27FC236}">
                    <a16:creationId xmlns:a16="http://schemas.microsoft.com/office/drawing/2014/main" id="{D61F823E-2039-8F00-EC88-7F7A17D17447}"/>
                  </a:ext>
                </a:extLst>
              </p:cNvPr>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89" name="直接连接符 100388">
                <a:extLst>
                  <a:ext uri="{FF2B5EF4-FFF2-40B4-BE49-F238E27FC236}">
                    <a16:creationId xmlns:a16="http://schemas.microsoft.com/office/drawing/2014/main" id="{95124BA0-6A0F-1DA0-6261-32E99BCA8A46}"/>
                  </a:ext>
                </a:extLst>
              </p:cNvPr>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0" name="直接连接符 100389">
                <a:extLst>
                  <a:ext uri="{FF2B5EF4-FFF2-40B4-BE49-F238E27FC236}">
                    <a16:creationId xmlns:a16="http://schemas.microsoft.com/office/drawing/2014/main" id="{71FBF871-55EE-BECD-54B5-AD4AA02A6A9D}"/>
                  </a:ext>
                </a:extLst>
              </p:cNvPr>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1" name="直接连接符 100390">
                <a:extLst>
                  <a:ext uri="{FF2B5EF4-FFF2-40B4-BE49-F238E27FC236}">
                    <a16:creationId xmlns:a16="http://schemas.microsoft.com/office/drawing/2014/main" id="{225A547A-0137-3739-9C8D-55FB4AA449B6}"/>
                  </a:ext>
                </a:extLst>
              </p:cNvPr>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2" name="直接连接符 100391">
                <a:extLst>
                  <a:ext uri="{FF2B5EF4-FFF2-40B4-BE49-F238E27FC236}">
                    <a16:creationId xmlns:a16="http://schemas.microsoft.com/office/drawing/2014/main" id="{F32008B2-3923-24B4-6D8B-FDB4A7560169}"/>
                  </a:ext>
                </a:extLst>
              </p:cNvPr>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3" name="直接连接符 100392">
                <a:extLst>
                  <a:ext uri="{FF2B5EF4-FFF2-40B4-BE49-F238E27FC236}">
                    <a16:creationId xmlns:a16="http://schemas.microsoft.com/office/drawing/2014/main" id="{A7DB1EE3-1667-BF1E-7886-C3ED4BC7FA65}"/>
                  </a:ext>
                </a:extLst>
              </p:cNvPr>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4" name="直接连接符 100393">
                <a:extLst>
                  <a:ext uri="{FF2B5EF4-FFF2-40B4-BE49-F238E27FC236}">
                    <a16:creationId xmlns:a16="http://schemas.microsoft.com/office/drawing/2014/main" id="{AB0FBB23-BE8D-9CA7-E225-BE5703FBA00D}"/>
                  </a:ext>
                </a:extLst>
              </p:cNvPr>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5" name="直接连接符 100394">
                <a:extLst>
                  <a:ext uri="{FF2B5EF4-FFF2-40B4-BE49-F238E27FC236}">
                    <a16:creationId xmlns:a16="http://schemas.microsoft.com/office/drawing/2014/main" id="{A51F4038-E878-CA04-8F1E-64262B9AC0A3}"/>
                  </a:ext>
                </a:extLst>
              </p:cNvPr>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6" name="直接连接符 100395">
                <a:extLst>
                  <a:ext uri="{FF2B5EF4-FFF2-40B4-BE49-F238E27FC236}">
                    <a16:creationId xmlns:a16="http://schemas.microsoft.com/office/drawing/2014/main" id="{9CB1D32E-4B67-B922-6CB8-B943CDFC3FDD}"/>
                  </a:ext>
                </a:extLst>
              </p:cNvPr>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7" name="直接连接符 100396">
                <a:extLst>
                  <a:ext uri="{FF2B5EF4-FFF2-40B4-BE49-F238E27FC236}">
                    <a16:creationId xmlns:a16="http://schemas.microsoft.com/office/drawing/2014/main" id="{492D07F4-6942-31D9-94B0-C07328ABAC86}"/>
                  </a:ext>
                </a:extLst>
              </p:cNvPr>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8" name="直接连接符 100397">
                <a:extLst>
                  <a:ext uri="{FF2B5EF4-FFF2-40B4-BE49-F238E27FC236}">
                    <a16:creationId xmlns:a16="http://schemas.microsoft.com/office/drawing/2014/main" id="{15E7A6F6-82BC-7B29-58DD-FFB067BC34A1}"/>
                  </a:ext>
                </a:extLst>
              </p:cNvPr>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399" name="直接连接符 100398">
                <a:extLst>
                  <a:ext uri="{FF2B5EF4-FFF2-40B4-BE49-F238E27FC236}">
                    <a16:creationId xmlns:a16="http://schemas.microsoft.com/office/drawing/2014/main" id="{F559BB0A-8BFA-232F-CD27-D6D42FA2C368}"/>
                  </a:ext>
                </a:extLst>
              </p:cNvPr>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0" name="直接连接符 100399">
                <a:extLst>
                  <a:ext uri="{FF2B5EF4-FFF2-40B4-BE49-F238E27FC236}">
                    <a16:creationId xmlns:a16="http://schemas.microsoft.com/office/drawing/2014/main" id="{5C142D4E-5ADB-F8B0-13D6-E54DC840940B}"/>
                  </a:ext>
                </a:extLst>
              </p:cNvPr>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1" name="直接连接符 100400">
                <a:extLst>
                  <a:ext uri="{FF2B5EF4-FFF2-40B4-BE49-F238E27FC236}">
                    <a16:creationId xmlns:a16="http://schemas.microsoft.com/office/drawing/2014/main" id="{92BF73F8-650B-18FB-BC7E-DDDF0C8BDB25}"/>
                  </a:ext>
                </a:extLst>
              </p:cNvPr>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2" name="直接连接符 100401">
                <a:extLst>
                  <a:ext uri="{FF2B5EF4-FFF2-40B4-BE49-F238E27FC236}">
                    <a16:creationId xmlns:a16="http://schemas.microsoft.com/office/drawing/2014/main" id="{31C129EC-90B2-D935-37D5-72CF3DC99A01}"/>
                  </a:ext>
                </a:extLst>
              </p:cNvPr>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3" name="直接连接符 100402">
                <a:extLst>
                  <a:ext uri="{FF2B5EF4-FFF2-40B4-BE49-F238E27FC236}">
                    <a16:creationId xmlns:a16="http://schemas.microsoft.com/office/drawing/2014/main" id="{9C5979B2-ED92-87DD-DA94-4CBD55A51A8B}"/>
                  </a:ext>
                </a:extLst>
              </p:cNvPr>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4" name="直接连接符 100403">
                <a:extLst>
                  <a:ext uri="{FF2B5EF4-FFF2-40B4-BE49-F238E27FC236}">
                    <a16:creationId xmlns:a16="http://schemas.microsoft.com/office/drawing/2014/main" id="{795E9DA6-85CD-8F67-5133-0F61DC8BB5C9}"/>
                  </a:ext>
                </a:extLst>
              </p:cNvPr>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5" name="直接连接符 100404">
                <a:extLst>
                  <a:ext uri="{FF2B5EF4-FFF2-40B4-BE49-F238E27FC236}">
                    <a16:creationId xmlns:a16="http://schemas.microsoft.com/office/drawing/2014/main" id="{C46614DA-95EF-8CB7-F82B-94C4FFADC6B4}"/>
                  </a:ext>
                </a:extLst>
              </p:cNvPr>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6" name="直接连接符 100405">
                <a:extLst>
                  <a:ext uri="{FF2B5EF4-FFF2-40B4-BE49-F238E27FC236}">
                    <a16:creationId xmlns:a16="http://schemas.microsoft.com/office/drawing/2014/main" id="{20EE08AE-5670-1172-0CCB-49590659BD0F}"/>
                  </a:ext>
                </a:extLst>
              </p:cNvPr>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7" name="直接连接符 100406">
                <a:extLst>
                  <a:ext uri="{FF2B5EF4-FFF2-40B4-BE49-F238E27FC236}">
                    <a16:creationId xmlns:a16="http://schemas.microsoft.com/office/drawing/2014/main" id="{BB929698-EDC7-554A-467F-E34322CAC26C}"/>
                  </a:ext>
                </a:extLst>
              </p:cNvPr>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8" name="直接连接符 100407">
                <a:extLst>
                  <a:ext uri="{FF2B5EF4-FFF2-40B4-BE49-F238E27FC236}">
                    <a16:creationId xmlns:a16="http://schemas.microsoft.com/office/drawing/2014/main" id="{8E87AF7B-5617-0286-A6D4-E6CB2B95A0E1}"/>
                  </a:ext>
                </a:extLst>
              </p:cNvPr>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09" name="直接连接符 100408">
                <a:extLst>
                  <a:ext uri="{FF2B5EF4-FFF2-40B4-BE49-F238E27FC236}">
                    <a16:creationId xmlns:a16="http://schemas.microsoft.com/office/drawing/2014/main" id="{66A16CF7-B73A-783E-4E4C-38463587FEAF}"/>
                  </a:ext>
                </a:extLst>
              </p:cNvPr>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0" name="直接连接符 100409">
                <a:extLst>
                  <a:ext uri="{FF2B5EF4-FFF2-40B4-BE49-F238E27FC236}">
                    <a16:creationId xmlns:a16="http://schemas.microsoft.com/office/drawing/2014/main" id="{540C6C78-DBFB-8101-DD57-5BAECD2AA90D}"/>
                  </a:ext>
                </a:extLst>
              </p:cNvPr>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1" name="直接连接符 100410">
                <a:extLst>
                  <a:ext uri="{FF2B5EF4-FFF2-40B4-BE49-F238E27FC236}">
                    <a16:creationId xmlns:a16="http://schemas.microsoft.com/office/drawing/2014/main" id="{1E53F509-3BAD-F482-E721-BA1489EDB64F}"/>
                  </a:ext>
                </a:extLst>
              </p:cNvPr>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2" name="直接连接符 100411">
                <a:extLst>
                  <a:ext uri="{FF2B5EF4-FFF2-40B4-BE49-F238E27FC236}">
                    <a16:creationId xmlns:a16="http://schemas.microsoft.com/office/drawing/2014/main" id="{AE8B65C0-0C41-8743-C07B-02B86699D5B1}"/>
                  </a:ext>
                </a:extLst>
              </p:cNvPr>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3" name="直接连接符 100412">
                <a:extLst>
                  <a:ext uri="{FF2B5EF4-FFF2-40B4-BE49-F238E27FC236}">
                    <a16:creationId xmlns:a16="http://schemas.microsoft.com/office/drawing/2014/main" id="{E223AA58-63F2-4325-53A9-6639717B537D}"/>
                  </a:ext>
                </a:extLst>
              </p:cNvPr>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4" name="直接连接符 100413">
                <a:extLst>
                  <a:ext uri="{FF2B5EF4-FFF2-40B4-BE49-F238E27FC236}">
                    <a16:creationId xmlns:a16="http://schemas.microsoft.com/office/drawing/2014/main" id="{DFC1D66E-5C68-3612-045B-5D82E591688D}"/>
                  </a:ext>
                </a:extLst>
              </p:cNvPr>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5" name="直接连接符 100414">
                <a:extLst>
                  <a:ext uri="{FF2B5EF4-FFF2-40B4-BE49-F238E27FC236}">
                    <a16:creationId xmlns:a16="http://schemas.microsoft.com/office/drawing/2014/main" id="{D53B05B5-8F4A-5B8B-844A-4074C3B64D32}"/>
                  </a:ext>
                </a:extLst>
              </p:cNvPr>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6" name="直接连接符 100415">
                <a:extLst>
                  <a:ext uri="{FF2B5EF4-FFF2-40B4-BE49-F238E27FC236}">
                    <a16:creationId xmlns:a16="http://schemas.microsoft.com/office/drawing/2014/main" id="{CEDE98ED-52FF-29D7-CA60-69F94F419C44}"/>
                  </a:ext>
                </a:extLst>
              </p:cNvPr>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7" name="直接连接符 100416">
                <a:extLst>
                  <a:ext uri="{FF2B5EF4-FFF2-40B4-BE49-F238E27FC236}">
                    <a16:creationId xmlns:a16="http://schemas.microsoft.com/office/drawing/2014/main" id="{CA329F7E-22DE-3FCD-547E-15FF0A071A20}"/>
                  </a:ext>
                </a:extLst>
              </p:cNvPr>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8" name="直接连接符 100417">
                <a:extLst>
                  <a:ext uri="{FF2B5EF4-FFF2-40B4-BE49-F238E27FC236}">
                    <a16:creationId xmlns:a16="http://schemas.microsoft.com/office/drawing/2014/main" id="{40931158-EE37-3EA7-D4B9-ED377FFB601C}"/>
                  </a:ext>
                </a:extLst>
              </p:cNvPr>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19" name="直接连接符 100418">
                <a:extLst>
                  <a:ext uri="{FF2B5EF4-FFF2-40B4-BE49-F238E27FC236}">
                    <a16:creationId xmlns:a16="http://schemas.microsoft.com/office/drawing/2014/main" id="{E6E8A95B-36BF-E064-100A-300822D54B04}"/>
                  </a:ext>
                </a:extLst>
              </p:cNvPr>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20" name="直接连接符 100419">
                <a:extLst>
                  <a:ext uri="{FF2B5EF4-FFF2-40B4-BE49-F238E27FC236}">
                    <a16:creationId xmlns:a16="http://schemas.microsoft.com/office/drawing/2014/main" id="{4B0FDC4B-7EEF-D7F6-46D3-B8B0ABDE2F0B}"/>
                  </a:ext>
                </a:extLst>
              </p:cNvPr>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21" name="直接连接符 100420">
                <a:extLst>
                  <a:ext uri="{FF2B5EF4-FFF2-40B4-BE49-F238E27FC236}">
                    <a16:creationId xmlns:a16="http://schemas.microsoft.com/office/drawing/2014/main" id="{3E462B24-CC22-2249-4FB1-44635BBF1FE2}"/>
                  </a:ext>
                </a:extLst>
              </p:cNvPr>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422" name="直接连接符 100421">
                <a:extLst>
                  <a:ext uri="{FF2B5EF4-FFF2-40B4-BE49-F238E27FC236}">
                    <a16:creationId xmlns:a16="http://schemas.microsoft.com/office/drawing/2014/main" id="{151175CA-D689-6996-ED01-E593A16522DD}"/>
                  </a:ext>
                </a:extLst>
              </p:cNvPr>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DF39E878-5ADB-19B2-D974-20CF6D3207A9}"/>
                </a:ext>
              </a:extLst>
            </p:cNvPr>
            <p:cNvGrpSpPr/>
            <p:nvPr userDrawn="1"/>
          </p:nvGrpSpPr>
          <p:grpSpPr>
            <a:xfrm>
              <a:off x="11597706" y="6414350"/>
              <a:ext cx="677642" cy="114300"/>
              <a:chOff x="11597706" y="6414350"/>
              <a:chExt cx="677642" cy="114300"/>
            </a:xfrm>
          </p:grpSpPr>
          <p:cxnSp>
            <p:nvCxnSpPr>
              <p:cNvPr id="10" name="直接连接符 9">
                <a:extLst>
                  <a:ext uri="{FF2B5EF4-FFF2-40B4-BE49-F238E27FC236}">
                    <a16:creationId xmlns:a16="http://schemas.microsoft.com/office/drawing/2014/main" id="{892BF0D4-81C4-E8A4-E3E2-0B5E6894CC3D}"/>
                  </a:ext>
                </a:extLst>
              </p:cNvPr>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7CA06D0-71A3-C2E3-95DD-7038B58D23C9}"/>
                  </a:ext>
                </a:extLst>
              </p:cNvPr>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C3DEAAA-16E5-1E2A-CBFB-A31D0043B7CF}"/>
                  </a:ext>
                </a:extLst>
              </p:cNvPr>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218700E-947B-609A-3D6F-20B35E945B47}"/>
                  </a:ext>
                </a:extLst>
              </p:cNvPr>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70567D1-1862-2574-6D86-7057F4826D7F}"/>
                  </a:ext>
                </a:extLst>
              </p:cNvPr>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91F8578-44D0-6FCF-4DC1-46B3F6815176}"/>
                  </a:ext>
                </a:extLst>
              </p:cNvPr>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21A701C-4A31-24DF-B8B6-D27AA7650505}"/>
                  </a:ext>
                </a:extLst>
              </p:cNvPr>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9405B67-B0EB-2A5F-34C0-BD6309872855}"/>
                  </a:ext>
                </a:extLst>
              </p:cNvPr>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B872DD5E-F181-D284-4529-BEBEA7485AAD}"/>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
        <p:nvSpPr>
          <p:cNvPr id="100423" name="矩形: 圆角 100422">
            <a:extLst>
              <a:ext uri="{FF2B5EF4-FFF2-40B4-BE49-F238E27FC236}">
                <a16:creationId xmlns:a16="http://schemas.microsoft.com/office/drawing/2014/main" id="{6DA43FEA-DCA2-F0B8-8A2C-9A4A26652AB6}"/>
              </a:ext>
            </a:extLst>
          </p:cNvPr>
          <p:cNvSpPr/>
          <p:nvPr/>
        </p:nvSpPr>
        <p:spPr>
          <a:xfrm flipV="1">
            <a:off x="91390" y="1340387"/>
            <a:ext cx="9052609" cy="45719"/>
          </a:xfrm>
          <a:prstGeom prst="roundRect">
            <a:avLst>
              <a:gd name="adj" fmla="val 50000"/>
            </a:avLst>
          </a:prstGeom>
          <a:solidFill>
            <a:srgbClr val="7E0C6E">
              <a:alpha val="95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3375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5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35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35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35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35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35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35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3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uiExpand="1"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4B48BD-3A9D-4FE9-A8EC-D506A7561600}"/>
              </a:ext>
            </a:extLst>
          </p:cNvPr>
          <p:cNvSpPr txBox="1"/>
          <p:nvPr/>
        </p:nvSpPr>
        <p:spPr>
          <a:xfrm>
            <a:off x="630063" y="1574658"/>
            <a:ext cx="7902377" cy="985654"/>
          </a:xfrm>
          <a:prstGeom prst="rect">
            <a:avLst/>
          </a:prstGeom>
          <a:noFill/>
        </p:spPr>
        <p:txBody>
          <a:bodyPr wrap="square" lIns="0" tIns="0" rIns="0" bIns="0">
            <a:spAutoFit/>
          </a:bodyPr>
          <a:lstStyle/>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latin typeface="微软雅黑" panose="020B0503020204020204" pitchFamily="34" charset="-122"/>
                <a:ea typeface="+mn-ea"/>
              </a:rPr>
              <a:t>有一个</a:t>
            </a:r>
            <a:r>
              <a:rPr lang="en-US" altLang="zh-CN" sz="2800" dirty="0">
                <a:latin typeface="Times New Roman" panose="02020603050405020304" pitchFamily="18" charset="0"/>
                <a:ea typeface="+mn-ea"/>
              </a:rPr>
              <a:t>n</a:t>
            </a:r>
            <a:r>
              <a:rPr lang="zh-CN" altLang="en-US" sz="2800" dirty="0">
                <a:latin typeface="微软雅黑" panose="020B0503020204020204" pitchFamily="34" charset="-122"/>
                <a:ea typeface="+mn-ea"/>
              </a:rPr>
              <a:t>边形，每个顶点被赋予一整数值，每条边上被赋予一个运算符“</a:t>
            </a:r>
            <a:r>
              <a:rPr lang="en-US" altLang="zh-CN" sz="2800" dirty="0">
                <a:latin typeface="Times New Roman" panose="02020603050405020304" pitchFamily="18" charset="0"/>
                <a:ea typeface="+mn-ea"/>
              </a:rPr>
              <a:t>+”</a:t>
            </a:r>
            <a:r>
              <a:rPr lang="zh-CN" altLang="en-US" sz="2800" dirty="0">
                <a:latin typeface="微软雅黑" panose="020B0503020204020204" pitchFamily="34" charset="-122"/>
                <a:ea typeface="+mn-ea"/>
              </a:rPr>
              <a:t>或“</a:t>
            </a:r>
            <a:r>
              <a:rPr lang="zh-CN" altLang="en-US" sz="2800" dirty="0">
                <a:latin typeface="Times New Roman" panose="02020603050405020304" pitchFamily="18" charset="0"/>
                <a:ea typeface="+mn-ea"/>
              </a:rPr>
              <a:t>*</a:t>
            </a:r>
            <a:r>
              <a:rPr lang="zh-CN" altLang="en-US" sz="2800" dirty="0">
                <a:latin typeface="微软雅黑" panose="020B0503020204020204" pitchFamily="34" charset="-122"/>
                <a:ea typeface="+mn-ea"/>
              </a:rPr>
              <a:t>”。</a:t>
            </a:r>
          </a:p>
        </p:txBody>
      </p:sp>
      <p:sp>
        <p:nvSpPr>
          <p:cNvPr id="6" name="文本框 5">
            <a:extLst>
              <a:ext uri="{FF2B5EF4-FFF2-40B4-BE49-F238E27FC236}">
                <a16:creationId xmlns:a16="http://schemas.microsoft.com/office/drawing/2014/main" id="{114F2083-8A66-43AC-B59A-42C4704325E8}"/>
              </a:ext>
            </a:extLst>
          </p:cNvPr>
          <p:cNvSpPr txBox="1"/>
          <p:nvPr/>
        </p:nvSpPr>
        <p:spPr>
          <a:xfrm>
            <a:off x="635104" y="2671755"/>
            <a:ext cx="5309146" cy="985654"/>
          </a:xfrm>
          <a:prstGeom prst="rect">
            <a:avLst/>
          </a:prstGeom>
          <a:noFill/>
        </p:spPr>
        <p:txBody>
          <a:bodyPr wrap="none" lIns="0" tIns="0" rIns="0" bIns="0">
            <a:spAutoFit/>
          </a:bodyPr>
          <a:lstStyle/>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latin typeface="微软雅黑" panose="020B0503020204020204" pitchFamily="34" charset="-122"/>
                <a:ea typeface="+mn-ea"/>
              </a:rPr>
              <a:t>游戏的第</a:t>
            </a:r>
            <a:r>
              <a:rPr lang="en-US" altLang="zh-CN" sz="2800" dirty="0">
                <a:latin typeface="Times New Roman" panose="02020603050405020304" pitchFamily="18" charset="0"/>
                <a:ea typeface="+mn-ea"/>
              </a:rPr>
              <a:t>1</a:t>
            </a:r>
            <a:r>
              <a:rPr lang="zh-CN" altLang="en-US" sz="2800" dirty="0">
                <a:latin typeface="微软雅黑" panose="020B0503020204020204" pitchFamily="34" charset="-122"/>
                <a:ea typeface="+mn-ea"/>
              </a:rPr>
              <a:t>步，将一条边删去；</a:t>
            </a:r>
          </a:p>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latin typeface="微软雅黑" panose="020B0503020204020204" pitchFamily="34" charset="-122"/>
                <a:ea typeface="+mn-ea"/>
              </a:rPr>
              <a:t>随后的</a:t>
            </a:r>
            <a:r>
              <a:rPr lang="en-US" altLang="zh-CN" sz="2800" dirty="0">
                <a:latin typeface="Times New Roman" panose="02020603050405020304" pitchFamily="18" charset="0"/>
                <a:ea typeface="+mn-ea"/>
              </a:rPr>
              <a:t>n–1</a:t>
            </a:r>
            <a:r>
              <a:rPr lang="zh-CN" altLang="en-US" sz="2800" dirty="0">
                <a:latin typeface="微软雅黑" panose="020B0503020204020204" pitchFamily="34" charset="-122"/>
                <a:ea typeface="+mn-ea"/>
              </a:rPr>
              <a:t>步按以下方式操作：</a:t>
            </a:r>
          </a:p>
        </p:txBody>
      </p:sp>
      <p:sp>
        <p:nvSpPr>
          <p:cNvPr id="7" name="文本框 6">
            <a:extLst>
              <a:ext uri="{FF2B5EF4-FFF2-40B4-BE49-F238E27FC236}">
                <a16:creationId xmlns:a16="http://schemas.microsoft.com/office/drawing/2014/main" id="{193598BD-A1CB-4585-A8B0-0C7E4A013FCC}"/>
              </a:ext>
            </a:extLst>
          </p:cNvPr>
          <p:cNvSpPr txBox="1"/>
          <p:nvPr/>
        </p:nvSpPr>
        <p:spPr>
          <a:xfrm>
            <a:off x="1065271" y="3830525"/>
            <a:ext cx="6525825" cy="401648"/>
          </a:xfrm>
          <a:prstGeom prst="rect">
            <a:avLst/>
          </a:prstGeom>
          <a:noFill/>
        </p:spPr>
        <p:txBody>
          <a:bodyPr wrap="none" lIns="0" tIns="0" rIns="0" bIns="0">
            <a:spAutoFit/>
          </a:bodyPr>
          <a:lstStyle/>
          <a:p>
            <a:pPr fontAlgn="auto">
              <a:lnSpc>
                <a:spcPct val="120000"/>
              </a:lnSpc>
              <a:spcBef>
                <a:spcPts val="0"/>
              </a:spcBef>
              <a:spcAft>
                <a:spcPts val="0"/>
              </a:spcAft>
              <a:defRPr/>
            </a:pPr>
            <a:r>
              <a:rPr lang="zh-CN" altLang="en-US" sz="2400" dirty="0">
                <a:latin typeface="微软雅黑" panose="020B0503020204020204" pitchFamily="34" charset="-122"/>
                <a:ea typeface="+mn-ea"/>
              </a:rPr>
              <a:t>①  选择一条边</a:t>
            </a:r>
            <a:r>
              <a:rPr lang="en-US" altLang="zh-CN" sz="2400" dirty="0">
                <a:latin typeface="Times New Roman" panose="02020603050405020304" pitchFamily="18" charset="0"/>
                <a:ea typeface="+mn-ea"/>
              </a:rPr>
              <a:t>E</a:t>
            </a:r>
            <a:r>
              <a:rPr lang="zh-CN" altLang="en-US" sz="2400" dirty="0">
                <a:latin typeface="微软雅黑" panose="020B0503020204020204" pitchFamily="34" charset="-122"/>
                <a:ea typeface="+mn-ea"/>
              </a:rPr>
              <a:t>及其所连接的两个顶点</a:t>
            </a:r>
            <a:r>
              <a:rPr lang="en-US" altLang="zh-CN" sz="2400" dirty="0">
                <a:latin typeface="Times New Roman" panose="02020603050405020304" pitchFamily="18" charset="0"/>
                <a:ea typeface="+mn-ea"/>
              </a:rPr>
              <a:t>v1</a:t>
            </a:r>
            <a:r>
              <a:rPr lang="zh-CN" altLang="en-US" sz="2400" dirty="0">
                <a:latin typeface="微软雅黑" panose="020B0503020204020204" pitchFamily="34" charset="-122"/>
                <a:ea typeface="+mn-ea"/>
              </a:rPr>
              <a:t>和</a:t>
            </a:r>
            <a:r>
              <a:rPr lang="en-US" altLang="zh-CN" sz="2400" dirty="0">
                <a:latin typeface="Times New Roman" panose="02020603050405020304" pitchFamily="18" charset="0"/>
                <a:ea typeface="+mn-ea"/>
              </a:rPr>
              <a:t>v2</a:t>
            </a:r>
            <a:r>
              <a:rPr lang="zh-CN" altLang="en-US" sz="2400" dirty="0">
                <a:latin typeface="微软雅黑" panose="020B0503020204020204" pitchFamily="34" charset="-122"/>
                <a:ea typeface="+mn-ea"/>
              </a:rPr>
              <a:t>；</a:t>
            </a:r>
          </a:p>
        </p:txBody>
      </p:sp>
      <p:sp>
        <p:nvSpPr>
          <p:cNvPr id="8" name="文本框 7">
            <a:extLst>
              <a:ext uri="{FF2B5EF4-FFF2-40B4-BE49-F238E27FC236}">
                <a16:creationId xmlns:a16="http://schemas.microsoft.com/office/drawing/2014/main" id="{DE8BF854-9CBA-458B-B29A-F0F06F323608}"/>
              </a:ext>
            </a:extLst>
          </p:cNvPr>
          <p:cNvSpPr txBox="1"/>
          <p:nvPr/>
        </p:nvSpPr>
        <p:spPr>
          <a:xfrm>
            <a:off x="1065271" y="4337096"/>
            <a:ext cx="7395161" cy="844847"/>
          </a:xfrm>
          <a:prstGeom prst="rect">
            <a:avLst/>
          </a:prstGeom>
          <a:noFill/>
        </p:spPr>
        <p:txBody>
          <a:bodyPr wrap="square" lIns="0" tIns="0" rIns="0" bIns="0">
            <a:spAutoFit/>
          </a:bodyPr>
          <a:lstStyle/>
          <a:p>
            <a:pPr fontAlgn="auto">
              <a:lnSpc>
                <a:spcPct val="120000"/>
              </a:lnSpc>
              <a:spcBef>
                <a:spcPts val="0"/>
              </a:spcBef>
              <a:spcAft>
                <a:spcPts val="0"/>
              </a:spcAft>
              <a:defRPr/>
            </a:pPr>
            <a:r>
              <a:rPr lang="zh-CN" altLang="en-US" sz="2400" dirty="0">
                <a:latin typeface="微软雅黑" panose="020B0503020204020204" pitchFamily="34" charset="-122"/>
                <a:ea typeface="+mn-ea"/>
              </a:rPr>
              <a:t>②  用一个新顶点取代边</a:t>
            </a:r>
            <a:r>
              <a:rPr lang="en-US" altLang="zh-CN" sz="2400" dirty="0">
                <a:latin typeface="Times New Roman" panose="02020603050405020304" pitchFamily="18" charset="0"/>
                <a:ea typeface="+mn-ea"/>
              </a:rPr>
              <a:t>E</a:t>
            </a:r>
            <a:r>
              <a:rPr lang="zh-CN" altLang="en-US" sz="2400" dirty="0">
                <a:latin typeface="微软雅黑" panose="020B0503020204020204" pitchFamily="34" charset="-122"/>
                <a:ea typeface="+mn-ea"/>
              </a:rPr>
              <a:t>以及顶点</a:t>
            </a:r>
            <a:r>
              <a:rPr lang="en-US" altLang="zh-CN" sz="2400" dirty="0">
                <a:latin typeface="Times New Roman" panose="02020603050405020304" pitchFamily="18" charset="0"/>
                <a:ea typeface="+mn-ea"/>
              </a:rPr>
              <a:t>v1</a:t>
            </a:r>
            <a:r>
              <a:rPr lang="zh-CN" altLang="en-US" sz="2400" dirty="0">
                <a:latin typeface="微软雅黑" panose="020B0503020204020204" pitchFamily="34" charset="-122"/>
                <a:ea typeface="+mn-ea"/>
              </a:rPr>
              <a:t>和</a:t>
            </a:r>
            <a:r>
              <a:rPr lang="en-US" altLang="zh-CN" sz="2400" dirty="0">
                <a:latin typeface="Times New Roman" panose="02020603050405020304" pitchFamily="18" charset="0"/>
                <a:ea typeface="+mn-ea"/>
              </a:rPr>
              <a:t>v2</a:t>
            </a:r>
            <a:r>
              <a:rPr lang="zh-CN" altLang="en-US" sz="2400" dirty="0">
                <a:latin typeface="微软雅黑" panose="020B0503020204020204" pitchFamily="34" charset="-122"/>
                <a:ea typeface="+mn-ea"/>
              </a:rPr>
              <a:t>，赋予新顶点的值为顶点</a:t>
            </a:r>
            <a:r>
              <a:rPr lang="en-US" altLang="zh-CN" sz="2400" dirty="0">
                <a:latin typeface="Times New Roman" panose="02020603050405020304" pitchFamily="18" charset="0"/>
                <a:ea typeface="+mn-ea"/>
              </a:rPr>
              <a:t>v1</a:t>
            </a:r>
            <a:r>
              <a:rPr lang="zh-CN" altLang="en-US" sz="2400" dirty="0">
                <a:latin typeface="微软雅黑" panose="020B0503020204020204" pitchFamily="34" charset="-122"/>
                <a:ea typeface="+mn-ea"/>
              </a:rPr>
              <a:t>和</a:t>
            </a:r>
            <a:r>
              <a:rPr lang="en-US" altLang="zh-CN" sz="2400" dirty="0">
                <a:latin typeface="Times New Roman" panose="02020603050405020304" pitchFamily="18" charset="0"/>
                <a:ea typeface="+mn-ea"/>
              </a:rPr>
              <a:t>v2</a:t>
            </a:r>
            <a:r>
              <a:rPr lang="zh-CN" altLang="en-US" sz="2400" dirty="0">
                <a:latin typeface="微软雅黑" panose="020B0503020204020204" pitchFamily="34" charset="-122"/>
                <a:ea typeface="+mn-ea"/>
              </a:rPr>
              <a:t>的值通过边</a:t>
            </a:r>
            <a:r>
              <a:rPr lang="en-US" altLang="zh-CN" sz="2400" dirty="0">
                <a:latin typeface="Times New Roman" panose="02020603050405020304" pitchFamily="18" charset="0"/>
                <a:ea typeface="+mn-ea"/>
              </a:rPr>
              <a:t>E</a:t>
            </a:r>
            <a:r>
              <a:rPr lang="zh-CN" altLang="en-US" sz="2400" dirty="0">
                <a:latin typeface="微软雅黑" panose="020B0503020204020204" pitchFamily="34" charset="-122"/>
                <a:ea typeface="+mn-ea"/>
              </a:rPr>
              <a:t>上的运算所得到的值。</a:t>
            </a:r>
          </a:p>
        </p:txBody>
      </p:sp>
      <p:sp>
        <p:nvSpPr>
          <p:cNvPr id="10" name="文本框 9">
            <a:extLst>
              <a:ext uri="{FF2B5EF4-FFF2-40B4-BE49-F238E27FC236}">
                <a16:creationId xmlns:a16="http://schemas.microsoft.com/office/drawing/2014/main" id="{C6589693-C433-4F19-824E-CC06150FA4BB}"/>
              </a:ext>
            </a:extLst>
          </p:cNvPr>
          <p:cNvSpPr txBox="1"/>
          <p:nvPr/>
        </p:nvSpPr>
        <p:spPr>
          <a:xfrm>
            <a:off x="669815" y="5301208"/>
            <a:ext cx="8002191" cy="468590"/>
          </a:xfrm>
          <a:prstGeom prst="rect">
            <a:avLst/>
          </a:prstGeom>
          <a:noFill/>
        </p:spPr>
        <p:txBody>
          <a:bodyPr wrap="none" lIns="0" tIns="0" rIns="0" bIns="0">
            <a:spAutoFit/>
          </a:bodyPr>
          <a:lstStyle/>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latin typeface="微软雅黑" panose="020B0503020204020204" pitchFamily="34" charset="-122"/>
                <a:ea typeface="+mn-ea"/>
              </a:rPr>
              <a:t>最后所有的边被删去，所剩顶点的值即为得分。</a:t>
            </a:r>
          </a:p>
        </p:txBody>
      </p:sp>
      <p:sp>
        <p:nvSpPr>
          <p:cNvPr id="11" name="Rectangle 2">
            <a:extLst>
              <a:ext uri="{FF2B5EF4-FFF2-40B4-BE49-F238E27FC236}">
                <a16:creationId xmlns:a16="http://schemas.microsoft.com/office/drawing/2014/main" id="{9EBBF9E2-E8AF-4150-BAB4-7A2CE144AB52}"/>
              </a:ext>
            </a:extLst>
          </p:cNvPr>
          <p:cNvSpPr>
            <a:spLocks noChangeArrowheads="1"/>
          </p:cNvSpPr>
          <p:nvPr/>
        </p:nvSpPr>
        <p:spPr bwMode="auto">
          <a:xfrm>
            <a:off x="653543" y="326423"/>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28828367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B254C01-D533-45AB-9861-E2E45A4AAA9A}"/>
              </a:ext>
            </a:extLst>
          </p:cNvPr>
          <p:cNvSpPr txBox="1"/>
          <p:nvPr/>
        </p:nvSpPr>
        <p:spPr>
          <a:xfrm>
            <a:off x="571310" y="1602237"/>
            <a:ext cx="8122906" cy="1126462"/>
          </a:xfrm>
          <a:prstGeom prst="rect">
            <a:avLst/>
          </a:prstGeom>
          <a:noFill/>
        </p:spPr>
        <p:txBody>
          <a:bodyPr wrap="square" lIns="0" tIns="0" rIns="0" bIns="0">
            <a:spAutoFit/>
          </a:bodyPr>
          <a:lstStyle/>
          <a:p>
            <a:pPr marL="285750" indent="-285750" fontAlgn="auto">
              <a:lnSpc>
                <a:spcPct val="120000"/>
              </a:lnSpc>
              <a:spcBef>
                <a:spcPts val="0"/>
              </a:spcBef>
              <a:spcAft>
                <a:spcPts val="0"/>
              </a:spcAft>
              <a:buFont typeface="Wingdings" panose="05000000000000000000" pitchFamily="2" charset="2"/>
              <a:buChar char="p"/>
              <a:defRPr/>
            </a:pPr>
            <a:r>
              <a:rPr lang="zh-CN" altLang="en-US" sz="3200" dirty="0">
                <a:solidFill>
                  <a:srgbClr val="404040"/>
                </a:solidFill>
                <a:latin typeface="微软雅黑" panose="020B0503020204020204" pitchFamily="34" charset="-122"/>
                <a:ea typeface="+mn-ea"/>
              </a:rPr>
              <a:t>设所有的边依次从</a:t>
            </a:r>
            <a:r>
              <a:rPr lang="en-US" altLang="zh-CN" sz="3200" dirty="0">
                <a:solidFill>
                  <a:srgbClr val="404040"/>
                </a:solidFill>
                <a:latin typeface="Times New Roman" panose="02020603050405020304" pitchFamily="18" charset="0"/>
                <a:ea typeface="+mn-ea"/>
              </a:rPr>
              <a:t>1</a:t>
            </a:r>
            <a:r>
              <a:rPr lang="zh-CN" altLang="en-US" sz="3200" dirty="0">
                <a:solidFill>
                  <a:srgbClr val="404040"/>
                </a:solidFill>
                <a:latin typeface="微软雅黑" panose="020B0503020204020204" pitchFamily="34" charset="-122"/>
                <a:ea typeface="+mn-ea"/>
              </a:rPr>
              <a:t>到</a:t>
            </a:r>
            <a:r>
              <a:rPr lang="en-US" altLang="zh-CN" sz="3200" dirty="0">
                <a:solidFill>
                  <a:srgbClr val="404040"/>
                </a:solidFill>
                <a:latin typeface="Times New Roman" panose="02020603050405020304" pitchFamily="18" charset="0"/>
                <a:ea typeface="+mn-ea"/>
              </a:rPr>
              <a:t>n</a:t>
            </a:r>
            <a:r>
              <a:rPr lang="zh-CN" altLang="en-US" sz="3200" dirty="0">
                <a:solidFill>
                  <a:srgbClr val="404040"/>
                </a:solidFill>
                <a:latin typeface="微软雅黑" panose="020B0503020204020204" pitchFamily="34" charset="-122"/>
                <a:ea typeface="+mn-ea"/>
              </a:rPr>
              <a:t>编号，按顺时针序列为</a:t>
            </a:r>
            <a:r>
              <a:rPr lang="nl-NL" altLang="zh-CN" sz="3200" dirty="0">
                <a:solidFill>
                  <a:srgbClr val="404040"/>
                </a:solidFill>
                <a:latin typeface="Times New Roman" panose="02020603050405020304" pitchFamily="18" charset="0"/>
                <a:ea typeface="+mn-ea"/>
              </a:rPr>
              <a:t>op[1], v[1], op[2], v[2], …, op[n], v[n]</a:t>
            </a:r>
            <a:endParaRPr lang="zh-CN" altLang="en-US" sz="3200" dirty="0">
              <a:solidFill>
                <a:srgbClr val="404040"/>
              </a:solidFill>
              <a:latin typeface="微软雅黑" panose="020B0503020204020204" pitchFamily="34" charset="-122"/>
              <a:ea typeface="+mn-ea"/>
            </a:endParaRPr>
          </a:p>
        </p:txBody>
      </p:sp>
      <p:sp>
        <p:nvSpPr>
          <p:cNvPr id="8" name="文本框 7">
            <a:extLst>
              <a:ext uri="{FF2B5EF4-FFF2-40B4-BE49-F238E27FC236}">
                <a16:creationId xmlns:a16="http://schemas.microsoft.com/office/drawing/2014/main" id="{425A7C95-8AA4-4563-B0DB-70664CF3F6BA}"/>
              </a:ext>
            </a:extLst>
          </p:cNvPr>
          <p:cNvSpPr txBox="1"/>
          <p:nvPr/>
        </p:nvSpPr>
        <p:spPr>
          <a:xfrm>
            <a:off x="810895" y="2925048"/>
            <a:ext cx="7890217" cy="468590"/>
          </a:xfrm>
          <a:prstGeom prst="rect">
            <a:avLst/>
          </a:prstGeom>
          <a:noFill/>
        </p:spPr>
        <p:txBody>
          <a:bodyPr wrap="square" lIns="0" tIns="0" rIns="0" bIns="0">
            <a:spAutoFit/>
          </a:bodyPr>
          <a:lstStyle/>
          <a:p>
            <a:pPr fontAlgn="auto">
              <a:lnSpc>
                <a:spcPct val="120000"/>
              </a:lnSpc>
              <a:spcBef>
                <a:spcPts val="0"/>
              </a:spcBef>
              <a:spcAft>
                <a:spcPts val="0"/>
              </a:spcAft>
              <a:defRPr/>
            </a:pPr>
            <a:r>
              <a:rPr lang="zh-CN" altLang="en-US" sz="2800" dirty="0">
                <a:solidFill>
                  <a:srgbClr val="0C7AC4"/>
                </a:solidFill>
                <a:latin typeface="Times New Roman" panose="02020603050405020304" pitchFamily="18" charset="0"/>
                <a:ea typeface="+mn-ea"/>
              </a:rPr>
              <a:t>−   </a:t>
            </a:r>
            <a:r>
              <a:rPr lang="zh-CN" altLang="en-US" sz="2800" dirty="0">
                <a:solidFill>
                  <a:srgbClr val="0C7AC4"/>
                </a:solidFill>
                <a:latin typeface="微软雅黑" panose="020B0503020204020204" pitchFamily="34" charset="-122"/>
                <a:ea typeface="+mn-ea"/>
              </a:rPr>
              <a:t>其中</a:t>
            </a:r>
            <a:r>
              <a:rPr lang="en-US" altLang="zh-CN" sz="2800" dirty="0">
                <a:solidFill>
                  <a:srgbClr val="0C7AC4"/>
                </a:solidFill>
                <a:latin typeface="Times New Roman" panose="02020603050405020304" pitchFamily="18" charset="0"/>
                <a:ea typeface="+mn-ea"/>
              </a:rPr>
              <a:t>op[</a:t>
            </a:r>
            <a:r>
              <a:rPr lang="en-US" altLang="zh-CN" sz="2800" dirty="0" err="1">
                <a:solidFill>
                  <a:srgbClr val="0C7AC4"/>
                </a:solidFill>
                <a:latin typeface="Times New Roman" panose="02020603050405020304" pitchFamily="18" charset="0"/>
                <a:ea typeface="+mn-ea"/>
              </a:rPr>
              <a:t>i</a:t>
            </a:r>
            <a:r>
              <a:rPr lang="en-US" altLang="zh-CN" sz="2800" dirty="0">
                <a:solidFill>
                  <a:srgbClr val="0C7AC4"/>
                </a:solidFill>
                <a:latin typeface="Times New Roman" panose="02020603050405020304" pitchFamily="18" charset="0"/>
                <a:ea typeface="+mn-ea"/>
              </a:rPr>
              <a:t>]</a:t>
            </a:r>
            <a:r>
              <a:rPr lang="zh-CN" altLang="en-US" sz="2800" dirty="0">
                <a:solidFill>
                  <a:srgbClr val="0C7AC4"/>
                </a:solidFill>
                <a:latin typeface="微软雅黑" panose="020B0503020204020204" pitchFamily="34" charset="-122"/>
                <a:ea typeface="+mn-ea"/>
              </a:rPr>
              <a:t>为边</a:t>
            </a:r>
            <a:r>
              <a:rPr lang="en-US" altLang="zh-CN" sz="2800" dirty="0" err="1">
                <a:solidFill>
                  <a:srgbClr val="0C7AC4"/>
                </a:solidFill>
                <a:latin typeface="Times New Roman" panose="02020603050405020304" pitchFamily="18" charset="0"/>
                <a:ea typeface="+mn-ea"/>
              </a:rPr>
              <a:t>i</a:t>
            </a:r>
            <a:r>
              <a:rPr lang="zh-CN" altLang="en-US" sz="2800" dirty="0">
                <a:solidFill>
                  <a:srgbClr val="0C7AC4"/>
                </a:solidFill>
                <a:latin typeface="微软雅黑" panose="020B0503020204020204" pitchFamily="34" charset="-122"/>
                <a:ea typeface="+mn-ea"/>
              </a:rPr>
              <a:t>上的运算符，</a:t>
            </a:r>
            <a:r>
              <a:rPr lang="en-US" altLang="zh-CN" sz="2800" dirty="0">
                <a:solidFill>
                  <a:srgbClr val="0C7AC4"/>
                </a:solidFill>
                <a:latin typeface="Times New Roman" panose="02020603050405020304" pitchFamily="18" charset="0"/>
                <a:ea typeface="+mn-ea"/>
              </a:rPr>
              <a:t>v[</a:t>
            </a:r>
            <a:r>
              <a:rPr lang="en-US" altLang="zh-CN" sz="2800" dirty="0" err="1">
                <a:solidFill>
                  <a:srgbClr val="0C7AC4"/>
                </a:solidFill>
                <a:latin typeface="Times New Roman" panose="02020603050405020304" pitchFamily="18" charset="0"/>
                <a:ea typeface="+mn-ea"/>
              </a:rPr>
              <a:t>i</a:t>
            </a:r>
            <a:r>
              <a:rPr lang="en-US" altLang="zh-CN" sz="2800" dirty="0">
                <a:solidFill>
                  <a:srgbClr val="0C7AC4"/>
                </a:solidFill>
                <a:latin typeface="Times New Roman" panose="02020603050405020304" pitchFamily="18" charset="0"/>
                <a:ea typeface="+mn-ea"/>
              </a:rPr>
              <a:t>]</a:t>
            </a:r>
            <a:r>
              <a:rPr lang="zh-CN" altLang="en-US" sz="2800" dirty="0">
                <a:solidFill>
                  <a:srgbClr val="0C7AC4"/>
                </a:solidFill>
                <a:latin typeface="微软雅黑" panose="020B0503020204020204" pitchFamily="34" charset="-122"/>
                <a:ea typeface="+mn-ea"/>
              </a:rPr>
              <a:t>顶点</a:t>
            </a:r>
            <a:r>
              <a:rPr lang="en-US" altLang="zh-CN" sz="2800" dirty="0" err="1">
                <a:solidFill>
                  <a:srgbClr val="0C7AC4"/>
                </a:solidFill>
                <a:latin typeface="Times New Roman" panose="02020603050405020304" pitchFamily="18" charset="0"/>
                <a:ea typeface="+mn-ea"/>
              </a:rPr>
              <a:t>i</a:t>
            </a:r>
            <a:r>
              <a:rPr lang="zh-CN" altLang="en-US" sz="2800" dirty="0">
                <a:solidFill>
                  <a:srgbClr val="0C7AC4"/>
                </a:solidFill>
                <a:latin typeface="微软雅黑" panose="020B0503020204020204" pitchFamily="34" charset="-122"/>
                <a:ea typeface="+mn-ea"/>
              </a:rPr>
              <a:t>上的值。</a:t>
            </a:r>
          </a:p>
        </p:txBody>
      </p:sp>
      <p:sp>
        <p:nvSpPr>
          <p:cNvPr id="10" name="文本框 9">
            <a:extLst>
              <a:ext uri="{FF2B5EF4-FFF2-40B4-BE49-F238E27FC236}">
                <a16:creationId xmlns:a16="http://schemas.microsoft.com/office/drawing/2014/main" id="{BA5C7BF2-C85C-4EFE-8365-AB5B76E1C408}"/>
              </a:ext>
            </a:extLst>
          </p:cNvPr>
          <p:cNvSpPr txBox="1"/>
          <p:nvPr/>
        </p:nvSpPr>
        <p:spPr>
          <a:xfrm>
            <a:off x="548223" y="3565950"/>
            <a:ext cx="8122905" cy="1126462"/>
          </a:xfrm>
          <a:prstGeom prst="rect">
            <a:avLst/>
          </a:prstGeom>
          <a:noFill/>
        </p:spPr>
        <p:txBody>
          <a:bodyPr wrap="square" lIns="0" tIns="0" rIns="0" bIns="0">
            <a:spAutoFit/>
          </a:bodyPr>
          <a:lstStyle/>
          <a:p>
            <a:pPr marL="285750" indent="-285750" fontAlgn="auto">
              <a:lnSpc>
                <a:spcPct val="120000"/>
              </a:lnSpc>
              <a:spcBef>
                <a:spcPts val="0"/>
              </a:spcBef>
              <a:spcAft>
                <a:spcPts val="0"/>
              </a:spcAft>
              <a:buFont typeface="Wingdings" panose="05000000000000000000" pitchFamily="2" charset="2"/>
              <a:buChar char="p"/>
              <a:defRPr/>
            </a:pPr>
            <a:r>
              <a:rPr lang="zh-CN" altLang="en-US" sz="3200" dirty="0">
                <a:solidFill>
                  <a:srgbClr val="404040"/>
                </a:solidFill>
                <a:latin typeface="微软雅黑" panose="020B0503020204020204" pitchFamily="34" charset="-122"/>
                <a:ea typeface="+mn-ea"/>
              </a:rPr>
              <a:t>将多边形中始于顶点</a:t>
            </a:r>
            <a:r>
              <a:rPr lang="en-US" altLang="zh-CN" sz="3200" dirty="0" err="1">
                <a:solidFill>
                  <a:srgbClr val="404040"/>
                </a:solidFill>
                <a:latin typeface="Times New Roman" panose="02020603050405020304" pitchFamily="18" charset="0"/>
                <a:ea typeface="+mn-ea"/>
              </a:rPr>
              <a:t>i</a:t>
            </a:r>
            <a:r>
              <a:rPr lang="en-US" altLang="zh-CN" sz="3200" dirty="0">
                <a:solidFill>
                  <a:srgbClr val="404040"/>
                </a:solidFill>
                <a:latin typeface="Times New Roman" panose="02020603050405020304" pitchFamily="18" charset="0"/>
                <a:ea typeface="+mn-ea"/>
              </a:rPr>
              <a:t> (1≤i≤n)</a:t>
            </a:r>
            <a:r>
              <a:rPr lang="zh-CN" altLang="en-US" sz="3200" dirty="0">
                <a:solidFill>
                  <a:srgbClr val="404040"/>
                </a:solidFill>
                <a:latin typeface="微软雅黑" panose="020B0503020204020204" pitchFamily="34" charset="-122"/>
                <a:ea typeface="+mn-ea"/>
              </a:rPr>
              <a:t>，</a:t>
            </a:r>
            <a:r>
              <a:rPr lang="zh-CN" altLang="en-US" sz="3200" dirty="0">
                <a:solidFill>
                  <a:srgbClr val="FF0000"/>
                </a:solidFill>
                <a:latin typeface="微软雅黑" panose="020B0503020204020204" pitchFamily="34" charset="-122"/>
                <a:ea typeface="+mn-ea"/>
              </a:rPr>
              <a:t>长度为</a:t>
            </a:r>
            <a:r>
              <a:rPr lang="en-US" altLang="zh-CN" sz="3200" dirty="0">
                <a:solidFill>
                  <a:srgbClr val="FF0000"/>
                </a:solidFill>
                <a:latin typeface="Times New Roman" panose="02020603050405020304" pitchFamily="18" charset="0"/>
                <a:ea typeface="+mn-ea"/>
              </a:rPr>
              <a:t>j</a:t>
            </a:r>
            <a:r>
              <a:rPr lang="en-US" altLang="zh-CN" sz="3200" dirty="0">
                <a:solidFill>
                  <a:srgbClr val="404040"/>
                </a:solidFill>
                <a:latin typeface="Times New Roman" panose="02020603050405020304" pitchFamily="18" charset="0"/>
                <a:ea typeface="+mn-ea"/>
              </a:rPr>
              <a:t> </a:t>
            </a:r>
            <a:r>
              <a:rPr lang="zh-CN" altLang="en-US" sz="3200" dirty="0">
                <a:solidFill>
                  <a:srgbClr val="404040"/>
                </a:solidFill>
                <a:latin typeface="微软雅黑" panose="020B0503020204020204" pitchFamily="34" charset="-122"/>
                <a:ea typeface="+mn-ea"/>
              </a:rPr>
              <a:t>的顺时针链</a:t>
            </a:r>
            <a:r>
              <a:rPr lang="en-US" altLang="zh-CN" sz="3200" dirty="0">
                <a:solidFill>
                  <a:srgbClr val="404040"/>
                </a:solidFill>
                <a:latin typeface="Times New Roman" panose="02020603050405020304" pitchFamily="18" charset="0"/>
                <a:ea typeface="+mn-ea"/>
              </a:rPr>
              <a:t>v[</a:t>
            </a:r>
            <a:r>
              <a:rPr lang="en-US" altLang="zh-CN" sz="3200" dirty="0" err="1">
                <a:solidFill>
                  <a:srgbClr val="404040"/>
                </a:solidFill>
                <a:latin typeface="Times New Roman" panose="02020603050405020304" pitchFamily="18" charset="0"/>
                <a:ea typeface="+mn-ea"/>
              </a:rPr>
              <a:t>i</a:t>
            </a:r>
            <a:r>
              <a:rPr lang="en-US" altLang="zh-CN" sz="3200" dirty="0">
                <a:solidFill>
                  <a:srgbClr val="404040"/>
                </a:solidFill>
                <a:latin typeface="Times New Roman" panose="02020603050405020304" pitchFamily="18" charset="0"/>
                <a:ea typeface="+mn-ea"/>
              </a:rPr>
              <a:t>],op[i+1], …, v[</a:t>
            </a:r>
            <a:r>
              <a:rPr lang="en-US" altLang="zh-CN" sz="3200" dirty="0" err="1">
                <a:solidFill>
                  <a:srgbClr val="404040"/>
                </a:solidFill>
                <a:latin typeface="Times New Roman" panose="02020603050405020304" pitchFamily="18" charset="0"/>
                <a:ea typeface="+mn-ea"/>
              </a:rPr>
              <a:t>i+j</a:t>
            </a:r>
            <a:r>
              <a:rPr lang="en-US" altLang="zh-CN" sz="3200" dirty="0">
                <a:solidFill>
                  <a:srgbClr val="404040"/>
                </a:solidFill>
                <a:latin typeface="Times New Roman" panose="02020603050405020304" pitchFamily="18" charset="0"/>
                <a:ea typeface="+mn-ea"/>
              </a:rPr>
              <a:t>–1]</a:t>
            </a:r>
            <a:r>
              <a:rPr lang="zh-CN" altLang="en-US" sz="3200" dirty="0">
                <a:solidFill>
                  <a:srgbClr val="404040"/>
                </a:solidFill>
                <a:latin typeface="微软雅黑" panose="020B0503020204020204" pitchFamily="34" charset="-122"/>
                <a:ea typeface="+mn-ea"/>
              </a:rPr>
              <a:t>表示为</a:t>
            </a:r>
            <a:r>
              <a:rPr lang="en-US" altLang="zh-CN" sz="3200" dirty="0">
                <a:solidFill>
                  <a:srgbClr val="404040"/>
                </a:solidFill>
                <a:latin typeface="Times New Roman" panose="02020603050405020304" pitchFamily="18" charset="0"/>
                <a:ea typeface="+mn-ea"/>
              </a:rPr>
              <a:t>p(</a:t>
            </a:r>
            <a:r>
              <a:rPr lang="en-US" altLang="zh-CN" sz="3200" dirty="0" err="1">
                <a:solidFill>
                  <a:srgbClr val="404040"/>
                </a:solidFill>
                <a:latin typeface="Times New Roman" panose="02020603050405020304" pitchFamily="18" charset="0"/>
                <a:ea typeface="+mn-ea"/>
              </a:rPr>
              <a:t>i</a:t>
            </a:r>
            <a:r>
              <a:rPr lang="en-US" altLang="zh-CN" sz="3200" dirty="0">
                <a:solidFill>
                  <a:srgbClr val="404040"/>
                </a:solidFill>
                <a:latin typeface="Times New Roman" panose="02020603050405020304" pitchFamily="18" charset="0"/>
                <a:ea typeface="+mn-ea"/>
              </a:rPr>
              <a:t>, j)</a:t>
            </a:r>
            <a:r>
              <a:rPr lang="zh-CN" altLang="en-US" sz="3200" dirty="0">
                <a:solidFill>
                  <a:srgbClr val="404040"/>
                </a:solidFill>
                <a:latin typeface="微软雅黑" panose="020B0503020204020204" pitchFamily="34" charset="-122"/>
                <a:ea typeface="+mn-ea"/>
              </a:rPr>
              <a:t>。</a:t>
            </a:r>
          </a:p>
        </p:txBody>
      </p:sp>
      <p:sp>
        <p:nvSpPr>
          <p:cNvPr id="11" name="文本框 10">
            <a:extLst>
              <a:ext uri="{FF2B5EF4-FFF2-40B4-BE49-F238E27FC236}">
                <a16:creationId xmlns:a16="http://schemas.microsoft.com/office/drawing/2014/main" id="{DE70B21D-1B22-48DB-BA77-6B326FEA72B0}"/>
              </a:ext>
            </a:extLst>
          </p:cNvPr>
          <p:cNvSpPr txBox="1"/>
          <p:nvPr/>
        </p:nvSpPr>
        <p:spPr>
          <a:xfrm>
            <a:off x="548223" y="4869160"/>
            <a:ext cx="8152889" cy="1125308"/>
          </a:xfrm>
          <a:prstGeom prst="rect">
            <a:avLst/>
          </a:prstGeom>
          <a:noFill/>
        </p:spPr>
        <p:txBody>
          <a:bodyPr wrap="square" lIns="0" tIns="0" rIns="0" bIns="0">
            <a:spAutoFit/>
          </a:bodyPr>
          <a:lstStyle/>
          <a:p>
            <a:pPr marL="285750" indent="-285750" fontAlgn="auto">
              <a:lnSpc>
                <a:spcPct val="120000"/>
              </a:lnSpc>
              <a:spcBef>
                <a:spcPts val="0"/>
              </a:spcBef>
              <a:spcAft>
                <a:spcPts val="0"/>
              </a:spcAft>
              <a:buFont typeface="Wingdings" panose="05000000000000000000" pitchFamily="2" charset="2"/>
              <a:buChar char="p"/>
              <a:defRPr/>
            </a:pPr>
            <a:r>
              <a:rPr lang="zh-CN" altLang="en-US" sz="3200" dirty="0">
                <a:solidFill>
                  <a:srgbClr val="404040"/>
                </a:solidFill>
                <a:latin typeface="微软雅黑" panose="020B0503020204020204" pitchFamily="34" charset="-122"/>
                <a:ea typeface="+mn-ea"/>
              </a:rPr>
              <a:t>若链</a:t>
            </a:r>
            <a:r>
              <a:rPr lang="en-US" altLang="zh-CN" sz="3200" dirty="0">
                <a:solidFill>
                  <a:srgbClr val="404040"/>
                </a:solidFill>
                <a:latin typeface="Times New Roman" panose="02020603050405020304" pitchFamily="18" charset="0"/>
                <a:ea typeface="+mn-ea"/>
              </a:rPr>
              <a:t>p(</a:t>
            </a:r>
            <a:r>
              <a:rPr lang="en-US" altLang="zh-CN" sz="3200" dirty="0" err="1">
                <a:solidFill>
                  <a:srgbClr val="404040"/>
                </a:solidFill>
                <a:latin typeface="Times New Roman" panose="02020603050405020304" pitchFamily="18" charset="0"/>
                <a:ea typeface="+mn-ea"/>
              </a:rPr>
              <a:t>i</a:t>
            </a:r>
            <a:r>
              <a:rPr lang="en-US" altLang="zh-CN" sz="3200" dirty="0">
                <a:solidFill>
                  <a:srgbClr val="404040"/>
                </a:solidFill>
                <a:latin typeface="Times New Roman" panose="02020603050405020304" pitchFamily="18" charset="0"/>
                <a:ea typeface="+mn-ea"/>
              </a:rPr>
              <a:t>, j)</a:t>
            </a:r>
            <a:r>
              <a:rPr lang="zh-CN" altLang="en-US" sz="3200" dirty="0">
                <a:solidFill>
                  <a:srgbClr val="404040"/>
                </a:solidFill>
                <a:latin typeface="微软雅黑" panose="020B0503020204020204" pitchFamily="34" charset="-122"/>
                <a:ea typeface="+mn-ea"/>
              </a:rPr>
              <a:t>最后一次合并在</a:t>
            </a:r>
            <a:r>
              <a:rPr lang="en-US" altLang="zh-CN" sz="3200" dirty="0">
                <a:solidFill>
                  <a:srgbClr val="404040"/>
                </a:solidFill>
                <a:latin typeface="Times New Roman" panose="02020603050405020304" pitchFamily="18" charset="0"/>
                <a:ea typeface="+mn-ea"/>
              </a:rPr>
              <a:t>op[</a:t>
            </a:r>
            <a:r>
              <a:rPr lang="en-US" altLang="zh-CN" sz="3200" dirty="0" err="1">
                <a:solidFill>
                  <a:srgbClr val="404040"/>
                </a:solidFill>
                <a:latin typeface="Times New Roman" panose="02020603050405020304" pitchFamily="18" charset="0"/>
                <a:ea typeface="+mn-ea"/>
              </a:rPr>
              <a:t>i+s</a:t>
            </a:r>
            <a:r>
              <a:rPr lang="en-US" altLang="zh-CN" sz="3200" dirty="0">
                <a:solidFill>
                  <a:srgbClr val="404040"/>
                </a:solidFill>
                <a:latin typeface="Times New Roman" panose="02020603050405020304" pitchFamily="18" charset="0"/>
                <a:ea typeface="+mn-ea"/>
              </a:rPr>
              <a:t>](1≤s≤j–1)</a:t>
            </a:r>
            <a:r>
              <a:rPr lang="zh-CN" altLang="en-US" sz="3200" dirty="0">
                <a:solidFill>
                  <a:srgbClr val="404040"/>
                </a:solidFill>
                <a:latin typeface="微软雅黑" panose="020B0503020204020204" pitchFamily="34" charset="-122"/>
                <a:ea typeface="+mn-ea"/>
              </a:rPr>
              <a:t>处发生，则被分割为两个子链</a:t>
            </a:r>
            <a:r>
              <a:rPr lang="en-US" altLang="zh-CN" sz="3200" dirty="0">
                <a:solidFill>
                  <a:srgbClr val="404040"/>
                </a:solidFill>
                <a:latin typeface="Times New Roman" panose="02020603050405020304" pitchFamily="18" charset="0"/>
                <a:ea typeface="+mn-ea"/>
              </a:rPr>
              <a:t>p(</a:t>
            </a:r>
            <a:r>
              <a:rPr lang="en-US" altLang="zh-CN" sz="3200" dirty="0" err="1">
                <a:solidFill>
                  <a:srgbClr val="404040"/>
                </a:solidFill>
                <a:latin typeface="Times New Roman" panose="02020603050405020304" pitchFamily="18" charset="0"/>
                <a:ea typeface="+mn-ea"/>
              </a:rPr>
              <a:t>i</a:t>
            </a:r>
            <a:r>
              <a:rPr lang="en-US" altLang="zh-CN" sz="3200" dirty="0">
                <a:solidFill>
                  <a:srgbClr val="404040"/>
                </a:solidFill>
                <a:latin typeface="Times New Roman" panose="02020603050405020304" pitchFamily="18" charset="0"/>
                <a:ea typeface="+mn-ea"/>
              </a:rPr>
              <a:t>, s)</a:t>
            </a:r>
            <a:r>
              <a:rPr lang="zh-CN" altLang="en-US" sz="3200" dirty="0">
                <a:solidFill>
                  <a:srgbClr val="404040"/>
                </a:solidFill>
                <a:latin typeface="微软雅黑" panose="020B0503020204020204" pitchFamily="34" charset="-122"/>
                <a:ea typeface="+mn-ea"/>
              </a:rPr>
              <a:t>和</a:t>
            </a:r>
            <a:r>
              <a:rPr lang="en-US" altLang="zh-CN" sz="3200" dirty="0">
                <a:solidFill>
                  <a:srgbClr val="404040"/>
                </a:solidFill>
                <a:latin typeface="Times New Roman" panose="02020603050405020304" pitchFamily="18" charset="0"/>
                <a:ea typeface="+mn-ea"/>
              </a:rPr>
              <a:t>p(</a:t>
            </a:r>
            <a:r>
              <a:rPr lang="en-US" altLang="zh-CN" sz="3200" dirty="0" err="1">
                <a:solidFill>
                  <a:srgbClr val="404040"/>
                </a:solidFill>
                <a:latin typeface="Times New Roman" panose="02020603050405020304" pitchFamily="18" charset="0"/>
                <a:ea typeface="+mn-ea"/>
              </a:rPr>
              <a:t>i+s</a:t>
            </a:r>
            <a:r>
              <a:rPr lang="en-US" altLang="zh-CN" sz="3200" dirty="0">
                <a:solidFill>
                  <a:srgbClr val="404040"/>
                </a:solidFill>
                <a:latin typeface="Times New Roman" panose="02020603050405020304" pitchFamily="18" charset="0"/>
                <a:ea typeface="+mn-ea"/>
              </a:rPr>
              <a:t>, </a:t>
            </a:r>
            <a:r>
              <a:rPr lang="en-US" altLang="zh-CN" sz="3200" dirty="0">
                <a:solidFill>
                  <a:srgbClr val="FF0000"/>
                </a:solidFill>
                <a:latin typeface="Times New Roman" panose="02020603050405020304" pitchFamily="18" charset="0"/>
                <a:ea typeface="+mn-ea"/>
              </a:rPr>
              <a:t>j–s</a:t>
            </a:r>
            <a:r>
              <a:rPr lang="en-US" altLang="zh-CN" sz="3200" dirty="0">
                <a:solidFill>
                  <a:srgbClr val="404040"/>
                </a:solidFill>
                <a:latin typeface="Times New Roman" panose="02020603050405020304" pitchFamily="18" charset="0"/>
                <a:ea typeface="+mn-ea"/>
              </a:rPr>
              <a:t>)</a:t>
            </a:r>
            <a:endParaRPr lang="zh-CN" altLang="en-US" sz="3200" dirty="0">
              <a:solidFill>
                <a:srgbClr val="404040"/>
              </a:solidFill>
              <a:latin typeface="Times New Roman" panose="02020603050405020304" pitchFamily="18" charset="0"/>
              <a:ea typeface="+mn-ea"/>
            </a:endParaRPr>
          </a:p>
        </p:txBody>
      </p:sp>
      <p:sp>
        <p:nvSpPr>
          <p:cNvPr id="12" name="Rectangle 2">
            <a:extLst>
              <a:ext uri="{FF2B5EF4-FFF2-40B4-BE49-F238E27FC236}">
                <a16:creationId xmlns:a16="http://schemas.microsoft.com/office/drawing/2014/main" id="{851F8867-4EBD-4548-959B-A7DB32CBF42A}"/>
              </a:ext>
            </a:extLst>
          </p:cNvPr>
          <p:cNvSpPr>
            <a:spLocks noChangeArrowheads="1"/>
          </p:cNvSpPr>
          <p:nvPr/>
        </p:nvSpPr>
        <p:spPr bwMode="auto">
          <a:xfrm>
            <a:off x="653543" y="326423"/>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275512132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F557BDC-D37E-4961-97A6-F36DD56DF4C3}"/>
              </a:ext>
            </a:extLst>
          </p:cNvPr>
          <p:cNvSpPr txBox="1"/>
          <p:nvPr/>
        </p:nvSpPr>
        <p:spPr>
          <a:xfrm>
            <a:off x="725502" y="2344300"/>
            <a:ext cx="7734930" cy="1038746"/>
          </a:xfrm>
          <a:prstGeom prst="rect">
            <a:avLst/>
          </a:prstGeom>
          <a:noFill/>
        </p:spPr>
        <p:txBody>
          <a:bodyPr wrap="square" lIns="0" tIns="0" rIns="0" bIns="0">
            <a:spAutoFit/>
          </a:bodyPr>
          <a:lstStyle/>
          <a:p>
            <a:pPr marL="342900" indent="-342900" fontAlgn="auto">
              <a:lnSpc>
                <a:spcPct val="150000"/>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若链</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j)</a:t>
            </a:r>
            <a:r>
              <a:rPr lang="zh-CN" altLang="en-US" sz="2400" dirty="0">
                <a:latin typeface="微软雅黑" panose="020B0503020204020204" pitchFamily="34" charset="-122"/>
                <a:ea typeface="+mn-ea"/>
              </a:rPr>
              <a:t>取最优值的最后一次合并是在</a:t>
            </a:r>
            <a:r>
              <a:rPr lang="en-US" altLang="zh-CN" sz="2400" dirty="0">
                <a:latin typeface="Times New Roman" panose="02020603050405020304" pitchFamily="18" charset="0"/>
                <a:ea typeface="+mn-ea"/>
              </a:rPr>
              <a:t>op[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a:t>
            </a:r>
            <a:r>
              <a:rPr lang="zh-CN" altLang="en-US" sz="2400" dirty="0">
                <a:latin typeface="微软雅黑" panose="020B0503020204020204" pitchFamily="34" charset="-122"/>
                <a:ea typeface="+mn-ea"/>
              </a:rPr>
              <a:t>处发生的，则子链</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s)</a:t>
            </a:r>
            <a:r>
              <a:rPr lang="zh-CN" altLang="en-US" sz="2400" dirty="0">
                <a:latin typeface="微软雅黑" panose="020B0503020204020204" pitchFamily="34" charset="-122"/>
                <a:ea typeface="+mn-ea"/>
              </a:rPr>
              <a:t>和</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j–s)</a:t>
            </a:r>
            <a:r>
              <a:rPr lang="zh-CN" altLang="en-US" sz="2400" dirty="0">
                <a:latin typeface="微软雅黑" panose="020B0503020204020204" pitchFamily="34" charset="-122"/>
                <a:ea typeface="+mn-ea"/>
              </a:rPr>
              <a:t>也是最优。</a:t>
            </a:r>
          </a:p>
        </p:txBody>
      </p:sp>
      <p:sp>
        <p:nvSpPr>
          <p:cNvPr id="9" name="文本框 8">
            <a:extLst>
              <a:ext uri="{FF2B5EF4-FFF2-40B4-BE49-F238E27FC236}">
                <a16:creationId xmlns:a16="http://schemas.microsoft.com/office/drawing/2014/main" id="{6DFEB260-07F1-4EFF-98C5-23086F7D2188}"/>
              </a:ext>
            </a:extLst>
          </p:cNvPr>
          <p:cNvSpPr txBox="1"/>
          <p:nvPr/>
        </p:nvSpPr>
        <p:spPr>
          <a:xfrm>
            <a:off x="653543" y="1628800"/>
            <a:ext cx="5355633" cy="352019"/>
          </a:xfrm>
          <a:prstGeom prst="rect">
            <a:avLst/>
          </a:prstGeom>
          <a:noFill/>
        </p:spPr>
        <p:txBody>
          <a:bodyPr wrap="none" lIns="0" tIns="0" rIns="0" bIns="0">
            <a:spAutoFit/>
          </a:bodyPr>
          <a:lstStyle/>
          <a:p>
            <a:pPr fontAlgn="auto">
              <a:lnSpc>
                <a:spcPts val="2706"/>
              </a:lnSpc>
              <a:spcBef>
                <a:spcPts val="0"/>
              </a:spcBef>
              <a:spcAft>
                <a:spcPts val="0"/>
              </a:spcAft>
              <a:defRPr/>
            </a:pPr>
            <a:r>
              <a:rPr lang="zh-CN" altLang="en-US" sz="3200" b="1" dirty="0">
                <a:latin typeface="微软雅黑" panose="020B0503020204020204" pitchFamily="34" charset="-122"/>
                <a:ea typeface="+mn-ea"/>
              </a:rPr>
              <a:t>多边形游戏的最优子结构性质</a:t>
            </a:r>
          </a:p>
        </p:txBody>
      </p:sp>
      <p:sp>
        <p:nvSpPr>
          <p:cNvPr id="10" name="文本框 9">
            <a:extLst>
              <a:ext uri="{FF2B5EF4-FFF2-40B4-BE49-F238E27FC236}">
                <a16:creationId xmlns:a16="http://schemas.microsoft.com/office/drawing/2014/main" id="{731B15F3-C00E-49C5-891C-8DB55D660FB1}"/>
              </a:ext>
            </a:extLst>
          </p:cNvPr>
          <p:cNvSpPr txBox="1"/>
          <p:nvPr/>
        </p:nvSpPr>
        <p:spPr>
          <a:xfrm>
            <a:off x="725502" y="3636456"/>
            <a:ext cx="7734930" cy="1592744"/>
          </a:xfrm>
          <a:prstGeom prst="rect">
            <a:avLst/>
          </a:prstGeom>
          <a:noFill/>
        </p:spPr>
        <p:txBody>
          <a:bodyPr wrap="square" lIns="0" tIns="0" rIns="0" bIns="0">
            <a:spAutoFit/>
          </a:bodyPr>
          <a:lstStyle/>
          <a:p>
            <a:pPr marL="342900" indent="-342900" fontAlgn="auto">
              <a:lnSpc>
                <a:spcPct val="150000"/>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因为若子链</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s)</a:t>
            </a:r>
            <a:r>
              <a:rPr lang="zh-CN" altLang="en-US" sz="2400" dirty="0">
                <a:latin typeface="微软雅黑" panose="020B0503020204020204" pitchFamily="34" charset="-122"/>
                <a:ea typeface="+mn-ea"/>
              </a:rPr>
              <a:t>和</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j–s)</a:t>
            </a:r>
            <a:r>
              <a:rPr lang="zh-CN" altLang="en-US" sz="2400" dirty="0">
                <a:latin typeface="微软雅黑" panose="020B0503020204020204" pitchFamily="34" charset="-122"/>
                <a:ea typeface="+mn-ea"/>
              </a:rPr>
              <a:t>不是最优的，则可推出链</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j)</a:t>
            </a:r>
            <a:r>
              <a:rPr lang="zh-CN" altLang="en-US" sz="2400" dirty="0">
                <a:latin typeface="微软雅黑" panose="020B0503020204020204" pitchFamily="34" charset="-122"/>
                <a:ea typeface="+mn-ea"/>
              </a:rPr>
              <a:t>也不是最优的矛盾。所以多边形游戏具有最优子结构性质。</a:t>
            </a:r>
          </a:p>
        </p:txBody>
      </p:sp>
      <p:sp>
        <p:nvSpPr>
          <p:cNvPr id="11" name="文本框 10">
            <a:extLst>
              <a:ext uri="{FF2B5EF4-FFF2-40B4-BE49-F238E27FC236}">
                <a16:creationId xmlns:a16="http://schemas.microsoft.com/office/drawing/2014/main" id="{DAFBD194-B9CF-4517-A765-E3EA00ADD58F}"/>
              </a:ext>
            </a:extLst>
          </p:cNvPr>
          <p:cNvSpPr txBox="1"/>
          <p:nvPr/>
        </p:nvSpPr>
        <p:spPr>
          <a:xfrm>
            <a:off x="725502" y="5589240"/>
            <a:ext cx="6194003" cy="294953"/>
          </a:xfrm>
          <a:prstGeom prst="rect">
            <a:avLst/>
          </a:prstGeom>
          <a:noFill/>
        </p:spPr>
        <p:txBody>
          <a:bodyPr wrap="none" lIns="0" tIns="0" rIns="0" bIns="0">
            <a:spAutoFit/>
          </a:bodyPr>
          <a:lstStyle/>
          <a:p>
            <a:pPr marL="342900" indent="-342900" fontAlgn="auto">
              <a:lnSpc>
                <a:spcPts val="2259"/>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但是这里的最优子结构要稍微地复杂一点。</a:t>
            </a:r>
          </a:p>
        </p:txBody>
      </p:sp>
      <p:sp>
        <p:nvSpPr>
          <p:cNvPr id="12" name="Rectangle 2">
            <a:extLst>
              <a:ext uri="{FF2B5EF4-FFF2-40B4-BE49-F238E27FC236}">
                <a16:creationId xmlns:a16="http://schemas.microsoft.com/office/drawing/2014/main" id="{FCA5902C-8CC8-4865-AF23-2E50FAA7BAB6}"/>
              </a:ext>
            </a:extLst>
          </p:cNvPr>
          <p:cNvSpPr>
            <a:spLocks noChangeArrowheads="1"/>
          </p:cNvSpPr>
          <p:nvPr/>
        </p:nvSpPr>
        <p:spPr bwMode="auto">
          <a:xfrm>
            <a:off x="653543" y="326423"/>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14341441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9E8466-9D48-4D7F-A4E9-B222DC1AF941}"/>
              </a:ext>
            </a:extLst>
          </p:cNvPr>
          <p:cNvSpPr txBox="1"/>
          <p:nvPr/>
        </p:nvSpPr>
        <p:spPr>
          <a:xfrm>
            <a:off x="755576" y="1772816"/>
            <a:ext cx="5355633" cy="352019"/>
          </a:xfrm>
          <a:prstGeom prst="rect">
            <a:avLst/>
          </a:prstGeom>
          <a:noFill/>
        </p:spPr>
        <p:txBody>
          <a:bodyPr wrap="none" lIns="0" tIns="0" rIns="0" bIns="0">
            <a:spAutoFit/>
          </a:bodyPr>
          <a:lstStyle/>
          <a:p>
            <a:pPr fontAlgn="auto">
              <a:lnSpc>
                <a:spcPts val="2706"/>
              </a:lnSpc>
              <a:spcBef>
                <a:spcPts val="0"/>
              </a:spcBef>
              <a:spcAft>
                <a:spcPts val="0"/>
              </a:spcAft>
              <a:defRPr/>
            </a:pPr>
            <a:r>
              <a:rPr lang="zh-CN" altLang="en-US" sz="3200" b="1" dirty="0">
                <a:latin typeface="微软雅黑" panose="020B0503020204020204" pitchFamily="34" charset="-122"/>
                <a:ea typeface="+mn-ea"/>
              </a:rPr>
              <a:t>多边形游戏的最优子结构性质</a:t>
            </a:r>
          </a:p>
        </p:txBody>
      </p:sp>
      <p:sp>
        <p:nvSpPr>
          <p:cNvPr id="7" name="文本框 6">
            <a:extLst>
              <a:ext uri="{FF2B5EF4-FFF2-40B4-BE49-F238E27FC236}">
                <a16:creationId xmlns:a16="http://schemas.microsoft.com/office/drawing/2014/main" id="{6B74C0E6-7674-4CD7-BA5B-7C14B964D8B3}"/>
              </a:ext>
            </a:extLst>
          </p:cNvPr>
          <p:cNvSpPr txBox="1"/>
          <p:nvPr/>
        </p:nvSpPr>
        <p:spPr>
          <a:xfrm>
            <a:off x="552470" y="2683796"/>
            <a:ext cx="8039060" cy="745204"/>
          </a:xfrm>
          <a:prstGeom prst="rect">
            <a:avLst/>
          </a:prstGeom>
          <a:noFill/>
        </p:spPr>
        <p:txBody>
          <a:bodyPr wrap="none" lIns="0" tIns="0" rIns="0" bIns="0">
            <a:spAutoFit/>
          </a:bodyPr>
          <a:lstStyle/>
          <a:p>
            <a:pPr marL="342900" indent="-342900" fontAlgn="auto">
              <a:lnSpc>
                <a:spcPts val="2029"/>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若</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j)</a:t>
            </a:r>
            <a:r>
              <a:rPr lang="zh-CN" altLang="en-US" sz="2400" dirty="0">
                <a:latin typeface="微软雅黑" panose="020B0503020204020204" pitchFamily="34" charset="-122"/>
                <a:ea typeface="+mn-ea"/>
              </a:rPr>
              <a:t>的最后合并的边</a:t>
            </a:r>
            <a:r>
              <a:rPr lang="en-US" altLang="zh-CN" sz="2400" dirty="0">
                <a:latin typeface="Times New Roman" panose="02020603050405020304" pitchFamily="18" charset="0"/>
                <a:ea typeface="+mn-ea"/>
              </a:rPr>
              <a:t>op[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a:t>
            </a:r>
            <a:r>
              <a:rPr lang="zh-CN" altLang="en-US" sz="2400" dirty="0">
                <a:latin typeface="微软雅黑" panose="020B0503020204020204" pitchFamily="34" charset="-122"/>
                <a:ea typeface="+mn-ea"/>
              </a:rPr>
              <a:t>，子链</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s)</a:t>
            </a:r>
            <a:r>
              <a:rPr lang="zh-CN" altLang="en-US" sz="2400" dirty="0">
                <a:latin typeface="微软雅黑" panose="020B0503020204020204" pitchFamily="34" charset="-122"/>
                <a:ea typeface="+mn-ea"/>
              </a:rPr>
              <a:t>和</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s)</a:t>
            </a:r>
          </a:p>
          <a:p>
            <a:pPr fontAlgn="auto">
              <a:lnSpc>
                <a:spcPct val="150000"/>
              </a:lnSpc>
              <a:spcBef>
                <a:spcPts val="0"/>
              </a:spcBef>
              <a:spcAft>
                <a:spcPts val="0"/>
              </a:spcAft>
              <a:defRPr/>
            </a:pPr>
            <a:r>
              <a:rPr lang="zh-CN" altLang="en-US" sz="2400" dirty="0">
                <a:latin typeface="微软雅黑" panose="020B0503020204020204" pitchFamily="34" charset="-122"/>
                <a:ea typeface="+mn-ea"/>
              </a:rPr>
              <a:t>应该取最大值，</a:t>
            </a:r>
          </a:p>
        </p:txBody>
      </p:sp>
      <p:sp>
        <p:nvSpPr>
          <p:cNvPr id="8" name="文本框 7">
            <a:extLst>
              <a:ext uri="{FF2B5EF4-FFF2-40B4-BE49-F238E27FC236}">
                <a16:creationId xmlns:a16="http://schemas.microsoft.com/office/drawing/2014/main" id="{FB43D187-B0CA-4AC8-8180-54CFB361D2A4}"/>
              </a:ext>
            </a:extLst>
          </p:cNvPr>
          <p:cNvSpPr txBox="1"/>
          <p:nvPr/>
        </p:nvSpPr>
        <p:spPr>
          <a:xfrm>
            <a:off x="552470" y="3731927"/>
            <a:ext cx="8035854" cy="745012"/>
          </a:xfrm>
          <a:prstGeom prst="rect">
            <a:avLst/>
          </a:prstGeom>
          <a:noFill/>
        </p:spPr>
        <p:txBody>
          <a:bodyPr wrap="none" lIns="0" tIns="0" rIns="0" bIns="0">
            <a:spAutoFit/>
          </a:bodyPr>
          <a:lstStyle/>
          <a:p>
            <a:pPr marL="342900" indent="-342900" fontAlgn="auto">
              <a:lnSpc>
                <a:spcPts val="2029"/>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若</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j)</a:t>
            </a:r>
            <a:r>
              <a:rPr lang="zh-CN" altLang="en-US" sz="2400" dirty="0">
                <a:latin typeface="微软雅黑" panose="020B0503020204020204" pitchFamily="34" charset="-122"/>
                <a:ea typeface="+mn-ea"/>
              </a:rPr>
              <a:t>的最后合并的边</a:t>
            </a:r>
            <a:r>
              <a:rPr lang="en-US" altLang="zh-CN" sz="2400" dirty="0">
                <a:latin typeface="Times New Roman" panose="02020603050405020304" pitchFamily="18" charset="0"/>
                <a:ea typeface="+mn-ea"/>
              </a:rPr>
              <a:t>op[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a:t>
            </a:r>
            <a:r>
              <a:rPr lang="zh-CN" altLang="en-US" sz="2400" dirty="0">
                <a:latin typeface="微软雅黑" panose="020B0503020204020204" pitchFamily="34" charset="-122"/>
                <a:ea typeface="+mn-ea"/>
              </a:rPr>
              <a:t>，子链</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s)</a:t>
            </a:r>
            <a:r>
              <a:rPr lang="zh-CN" altLang="en-US" sz="2400" dirty="0">
                <a:latin typeface="微软雅黑" panose="020B0503020204020204" pitchFamily="34" charset="-122"/>
                <a:ea typeface="+mn-ea"/>
              </a:rPr>
              <a:t>和</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j–</a:t>
            </a:r>
          </a:p>
          <a:p>
            <a:pPr fontAlgn="auto">
              <a:lnSpc>
                <a:spcPct val="150000"/>
              </a:lnSpc>
              <a:spcBef>
                <a:spcPts val="0"/>
              </a:spcBef>
              <a:spcAft>
                <a:spcPts val="0"/>
              </a:spcAft>
              <a:defRPr/>
            </a:pPr>
            <a:r>
              <a:rPr lang="en-US" altLang="zh-CN" sz="2400" dirty="0">
                <a:latin typeface="Times New Roman" panose="02020603050405020304" pitchFamily="18" charset="0"/>
                <a:ea typeface="+mn-ea"/>
              </a:rPr>
              <a:t>s)</a:t>
            </a:r>
            <a:r>
              <a:rPr lang="zh-CN" altLang="en-US" sz="2400" dirty="0">
                <a:latin typeface="微软雅黑" panose="020B0503020204020204" pitchFamily="34" charset="-122"/>
                <a:ea typeface="+mn-ea"/>
              </a:rPr>
              <a:t>是否仍然取最大值呢？</a:t>
            </a:r>
          </a:p>
        </p:txBody>
      </p:sp>
      <p:sp>
        <p:nvSpPr>
          <p:cNvPr id="9" name="文本框 8">
            <a:extLst>
              <a:ext uri="{FF2B5EF4-FFF2-40B4-BE49-F238E27FC236}">
                <a16:creationId xmlns:a16="http://schemas.microsoft.com/office/drawing/2014/main" id="{C3CCAAB4-50CC-4159-8CAE-139D6516F370}"/>
              </a:ext>
            </a:extLst>
          </p:cNvPr>
          <p:cNvSpPr txBox="1"/>
          <p:nvPr/>
        </p:nvSpPr>
        <p:spPr>
          <a:xfrm>
            <a:off x="4283968" y="4696082"/>
            <a:ext cx="1231106" cy="294953"/>
          </a:xfrm>
          <a:prstGeom prst="rect">
            <a:avLst/>
          </a:prstGeom>
          <a:noFill/>
        </p:spPr>
        <p:txBody>
          <a:bodyPr wrap="none" lIns="0" tIns="0" rIns="0" bIns="0">
            <a:spAutoFit/>
          </a:bodyPr>
          <a:lstStyle/>
          <a:p>
            <a:pPr fontAlgn="auto">
              <a:lnSpc>
                <a:spcPts val="2259"/>
              </a:lnSpc>
              <a:spcBef>
                <a:spcPts val="0"/>
              </a:spcBef>
              <a:spcAft>
                <a:spcPts val="0"/>
              </a:spcAft>
              <a:defRPr/>
            </a:pPr>
            <a:r>
              <a:rPr lang="zh-CN" altLang="en-US" sz="2400" dirty="0">
                <a:latin typeface="微软雅黑" panose="020B0503020204020204" pitchFamily="34" charset="-122"/>
                <a:ea typeface="+mn-ea"/>
              </a:rPr>
              <a:t>不见得！</a:t>
            </a:r>
          </a:p>
        </p:txBody>
      </p:sp>
      <p:sp>
        <p:nvSpPr>
          <p:cNvPr id="10" name="Rectangle 2">
            <a:extLst>
              <a:ext uri="{FF2B5EF4-FFF2-40B4-BE49-F238E27FC236}">
                <a16:creationId xmlns:a16="http://schemas.microsoft.com/office/drawing/2014/main" id="{47DDA864-194A-43A1-BEDA-4C3A05A7EBC6}"/>
              </a:ext>
            </a:extLst>
          </p:cNvPr>
          <p:cNvSpPr>
            <a:spLocks noChangeArrowheads="1"/>
          </p:cNvSpPr>
          <p:nvPr/>
        </p:nvSpPr>
        <p:spPr bwMode="auto">
          <a:xfrm>
            <a:off x="653543" y="326423"/>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366894458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93F736B-82B3-4AE2-9533-9D16E6FF26A9}"/>
              </a:ext>
            </a:extLst>
          </p:cNvPr>
          <p:cNvSpPr txBox="1"/>
          <p:nvPr/>
        </p:nvSpPr>
        <p:spPr>
          <a:xfrm>
            <a:off x="962451" y="1973740"/>
            <a:ext cx="7608228" cy="1731243"/>
          </a:xfrm>
          <a:prstGeom prst="rect">
            <a:avLst/>
          </a:prstGeom>
          <a:noFill/>
        </p:spPr>
        <p:txBody>
          <a:bodyPr wrap="square" lIns="0" tIns="0" rIns="0" bIns="0">
            <a:spAutoFit/>
          </a:bodyPr>
          <a:lstStyle/>
          <a:p>
            <a:pPr algn="just" fontAlgn="auto">
              <a:lnSpc>
                <a:spcPct val="120000"/>
              </a:lnSpc>
              <a:spcBef>
                <a:spcPts val="0"/>
              </a:spcBef>
              <a:spcAft>
                <a:spcPts val="0"/>
              </a:spcAft>
              <a:defRPr/>
            </a:pPr>
            <a:r>
              <a:rPr lang="zh-CN" altLang="en-US" sz="2400" dirty="0">
                <a:latin typeface="微软雅黑" panose="020B0503020204020204" pitchFamily="34" charset="-122"/>
                <a:ea typeface="+mn-ea"/>
              </a:rPr>
              <a:t>设</a:t>
            </a:r>
            <a:r>
              <a:rPr lang="en-US" altLang="zh-CN" sz="2400" dirty="0">
                <a:latin typeface="Times New Roman" panose="02020603050405020304" pitchFamily="18" charset="0"/>
                <a:ea typeface="+mn-ea"/>
              </a:rPr>
              <a:t>m1</a:t>
            </a:r>
            <a:r>
              <a:rPr lang="zh-CN" altLang="en-US" sz="2400" dirty="0">
                <a:latin typeface="微软雅黑" panose="020B0503020204020204" pitchFamily="34" charset="-122"/>
                <a:ea typeface="+mn-ea"/>
              </a:rPr>
              <a:t>是对子链</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s)</a:t>
            </a:r>
            <a:r>
              <a:rPr lang="zh-CN" altLang="en-US" sz="2400" dirty="0">
                <a:latin typeface="微软雅黑" panose="020B0503020204020204" pitchFamily="34" charset="-122"/>
                <a:ea typeface="+mn-ea"/>
              </a:rPr>
              <a:t>的任意合并方式得到的值，</a:t>
            </a:r>
            <a:r>
              <a:rPr lang="en-US" altLang="zh-CN" sz="2400" dirty="0">
                <a:latin typeface="Times New Roman" panose="02020603050405020304" pitchFamily="18" charset="0"/>
                <a:ea typeface="+mn-ea"/>
              </a:rPr>
              <a:t>a</a:t>
            </a:r>
            <a:r>
              <a:rPr lang="zh-CN" altLang="en-US" sz="2400" dirty="0">
                <a:latin typeface="微软雅黑" panose="020B0503020204020204" pitchFamily="34" charset="-122"/>
                <a:ea typeface="+mn-ea"/>
              </a:rPr>
              <a:t>和</a:t>
            </a:r>
            <a:r>
              <a:rPr lang="en-US" altLang="zh-CN" sz="2400" dirty="0">
                <a:latin typeface="Times New Roman" panose="02020603050405020304" pitchFamily="18" charset="0"/>
                <a:ea typeface="+mn-ea"/>
              </a:rPr>
              <a:t>b</a:t>
            </a:r>
            <a:r>
              <a:rPr lang="zh-CN" altLang="en-US" sz="2400" dirty="0">
                <a:latin typeface="微软雅黑" panose="020B0503020204020204" pitchFamily="34" charset="-122"/>
                <a:ea typeface="+mn-ea"/>
              </a:rPr>
              <a:t>是其最小值和最大值，</a:t>
            </a:r>
            <a:r>
              <a:rPr lang="en-US" altLang="zh-CN" sz="2400" dirty="0">
                <a:latin typeface="Times New Roman" panose="02020603050405020304" pitchFamily="18" charset="0"/>
                <a:ea typeface="+mn-ea"/>
              </a:rPr>
              <a:t>m2</a:t>
            </a:r>
            <a:r>
              <a:rPr lang="zh-CN" altLang="en-US" sz="2400" dirty="0">
                <a:latin typeface="微软雅黑" panose="020B0503020204020204" pitchFamily="34" charset="-122"/>
                <a:ea typeface="+mn-ea"/>
              </a:rPr>
              <a:t>是对子链</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j–s)</a:t>
            </a:r>
            <a:r>
              <a:rPr lang="zh-CN" altLang="en-US" sz="2400" dirty="0">
                <a:latin typeface="微软雅黑" panose="020B0503020204020204" pitchFamily="34" charset="-122"/>
                <a:ea typeface="+mn-ea"/>
              </a:rPr>
              <a:t>的任意合并方式得到的值，</a:t>
            </a:r>
            <a:r>
              <a:rPr lang="en-US" altLang="zh-CN" sz="2400" dirty="0">
                <a:latin typeface="Times New Roman" panose="02020603050405020304" pitchFamily="18" charset="0"/>
                <a:ea typeface="+mn-ea"/>
              </a:rPr>
              <a:t>c</a:t>
            </a:r>
            <a:r>
              <a:rPr lang="zh-CN" altLang="en-US" sz="2400" dirty="0">
                <a:latin typeface="微软雅黑" panose="020B0503020204020204" pitchFamily="34" charset="-122"/>
                <a:ea typeface="+mn-ea"/>
              </a:rPr>
              <a:t>和</a:t>
            </a:r>
            <a:r>
              <a:rPr lang="en-US" altLang="zh-CN" sz="2400" dirty="0">
                <a:latin typeface="Times New Roman" panose="02020603050405020304" pitchFamily="18" charset="0"/>
                <a:ea typeface="+mn-ea"/>
              </a:rPr>
              <a:t>d</a:t>
            </a:r>
            <a:r>
              <a:rPr lang="zh-CN" altLang="en-US" sz="2400" dirty="0">
                <a:latin typeface="微软雅黑" panose="020B0503020204020204" pitchFamily="34" charset="-122"/>
                <a:ea typeface="+mn-ea"/>
              </a:rPr>
              <a:t>分别是最小值和最大值，即</a:t>
            </a:r>
            <a:r>
              <a:rPr lang="en-US" altLang="zh-CN" sz="2400" dirty="0">
                <a:latin typeface="Times New Roman" panose="02020603050405020304" pitchFamily="18" charset="0"/>
                <a:ea typeface="+mn-ea"/>
              </a:rPr>
              <a:t>a≤m1≤b</a:t>
            </a:r>
            <a:r>
              <a:rPr lang="zh-CN" altLang="en-US" sz="2400" dirty="0">
                <a:latin typeface="微软雅黑" panose="020B0503020204020204" pitchFamily="34" charset="-122"/>
                <a:ea typeface="+mn-ea"/>
              </a:rPr>
              <a:t>，</a:t>
            </a:r>
            <a:r>
              <a:rPr lang="en-US" altLang="zh-CN" sz="2400" dirty="0">
                <a:latin typeface="Times New Roman" panose="02020603050405020304" pitchFamily="18" charset="0"/>
                <a:ea typeface="+mn-ea"/>
              </a:rPr>
              <a:t>c≤m2≤d</a:t>
            </a:r>
            <a:r>
              <a:rPr lang="zh-CN" altLang="en-US" sz="2400" dirty="0">
                <a:latin typeface="微软雅黑" panose="020B0503020204020204" pitchFamily="34" charset="-122"/>
                <a:ea typeface="+mn-ea"/>
              </a:rPr>
              <a:t>。</a:t>
            </a:r>
          </a:p>
        </p:txBody>
      </p:sp>
      <p:sp>
        <p:nvSpPr>
          <p:cNvPr id="7" name="文本框 6">
            <a:extLst>
              <a:ext uri="{FF2B5EF4-FFF2-40B4-BE49-F238E27FC236}">
                <a16:creationId xmlns:a16="http://schemas.microsoft.com/office/drawing/2014/main" id="{CF0DC8F8-5B41-4FBB-A1B3-0975088BFC0C}"/>
              </a:ext>
            </a:extLst>
          </p:cNvPr>
          <p:cNvSpPr txBox="1"/>
          <p:nvPr/>
        </p:nvSpPr>
        <p:spPr>
          <a:xfrm>
            <a:off x="755576" y="1484784"/>
            <a:ext cx="5355633" cy="352019"/>
          </a:xfrm>
          <a:prstGeom prst="rect">
            <a:avLst/>
          </a:prstGeom>
          <a:noFill/>
        </p:spPr>
        <p:txBody>
          <a:bodyPr wrap="none" lIns="0" tIns="0" rIns="0" bIns="0">
            <a:spAutoFit/>
          </a:bodyPr>
          <a:lstStyle/>
          <a:p>
            <a:pPr fontAlgn="auto">
              <a:lnSpc>
                <a:spcPts val="2706"/>
              </a:lnSpc>
              <a:spcBef>
                <a:spcPts val="0"/>
              </a:spcBef>
              <a:spcAft>
                <a:spcPts val="0"/>
              </a:spcAft>
              <a:defRPr/>
            </a:pPr>
            <a:r>
              <a:rPr lang="zh-CN" altLang="en-US" sz="3200" b="1">
                <a:latin typeface="微软雅黑" panose="020B0503020204020204" pitchFamily="34" charset="-122"/>
                <a:ea typeface="+mn-ea"/>
              </a:rPr>
              <a:t>多边形游戏的最优子结构分析</a:t>
            </a:r>
          </a:p>
        </p:txBody>
      </p:sp>
      <p:sp>
        <p:nvSpPr>
          <p:cNvPr id="8" name="文本框 7">
            <a:extLst>
              <a:ext uri="{FF2B5EF4-FFF2-40B4-BE49-F238E27FC236}">
                <a16:creationId xmlns:a16="http://schemas.microsoft.com/office/drawing/2014/main" id="{3D168212-5C0F-4D9D-A6E3-953F2BF94703}"/>
              </a:ext>
            </a:extLst>
          </p:cNvPr>
          <p:cNvSpPr txBox="1"/>
          <p:nvPr/>
        </p:nvSpPr>
        <p:spPr>
          <a:xfrm>
            <a:off x="972714" y="3789162"/>
            <a:ext cx="7709202" cy="844847"/>
          </a:xfrm>
          <a:prstGeom prst="rect">
            <a:avLst/>
          </a:prstGeom>
          <a:noFill/>
        </p:spPr>
        <p:txBody>
          <a:bodyPr wrap="square" lIns="0" tIns="0" rIns="0" bIns="0">
            <a:spAutoFit/>
          </a:bodyPr>
          <a:lstStyle/>
          <a:p>
            <a:pPr fontAlgn="auto">
              <a:lnSpc>
                <a:spcPct val="120000"/>
              </a:lnSpc>
              <a:spcBef>
                <a:spcPts val="0"/>
              </a:spcBef>
              <a:spcAft>
                <a:spcPts val="0"/>
              </a:spcAft>
              <a:defRPr/>
            </a:pPr>
            <a:r>
              <a:rPr lang="zh-CN" altLang="en-US" sz="2400" dirty="0">
                <a:latin typeface="微软雅黑" panose="020B0503020204020204" pitchFamily="34" charset="-122"/>
                <a:ea typeface="+mn-ea"/>
              </a:rPr>
              <a:t>− 若</a:t>
            </a:r>
            <a:r>
              <a:rPr lang="en-US" altLang="zh-CN" sz="2400" dirty="0">
                <a:latin typeface="Times New Roman" panose="02020603050405020304" pitchFamily="18" charset="0"/>
                <a:ea typeface="+mn-ea"/>
              </a:rPr>
              <a:t>op[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a:t>
            </a:r>
            <a:r>
              <a:rPr lang="zh-CN" altLang="en-US" sz="2400" dirty="0">
                <a:latin typeface="微软雅黑" panose="020B0503020204020204" pitchFamily="34" charset="-122"/>
                <a:ea typeface="+mn-ea"/>
              </a:rPr>
              <a:t>，则</a:t>
            </a:r>
            <a:r>
              <a:rPr lang="en-US" altLang="zh-CN" sz="2400" dirty="0" err="1">
                <a:latin typeface="Times New Roman" panose="02020603050405020304" pitchFamily="18" charset="0"/>
                <a:ea typeface="+mn-ea"/>
              </a:rPr>
              <a:t>a+c≤m≤b+d</a:t>
            </a:r>
            <a:r>
              <a:rPr lang="zh-CN" altLang="en-US" sz="2400" dirty="0">
                <a:latin typeface="微软雅黑" panose="020B0503020204020204" pitchFamily="34" charset="-122"/>
                <a:ea typeface="+mn-ea"/>
              </a:rPr>
              <a:t>。可见</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s)</a:t>
            </a:r>
            <a:r>
              <a:rPr lang="zh-CN" altLang="en-US" sz="2400" dirty="0">
                <a:latin typeface="微软雅黑" panose="020B0503020204020204" pitchFamily="34" charset="-122"/>
                <a:ea typeface="+mn-ea"/>
              </a:rPr>
              <a:t>的最小、最大值分别对应于子链的最小、最大值。</a:t>
            </a:r>
          </a:p>
        </p:txBody>
      </p:sp>
      <p:sp>
        <p:nvSpPr>
          <p:cNvPr id="10" name="文本框 9">
            <a:extLst>
              <a:ext uri="{FF2B5EF4-FFF2-40B4-BE49-F238E27FC236}">
                <a16:creationId xmlns:a16="http://schemas.microsoft.com/office/drawing/2014/main" id="{8B7885D3-3233-441A-A44B-7914862E30DA}"/>
              </a:ext>
            </a:extLst>
          </p:cNvPr>
          <p:cNvSpPr txBox="1"/>
          <p:nvPr/>
        </p:nvSpPr>
        <p:spPr>
          <a:xfrm>
            <a:off x="971722" y="4648445"/>
            <a:ext cx="7598956" cy="844014"/>
          </a:xfrm>
          <a:prstGeom prst="rect">
            <a:avLst/>
          </a:prstGeom>
          <a:noFill/>
        </p:spPr>
        <p:txBody>
          <a:bodyPr wrap="square" lIns="0" tIns="0" rIns="0" bIns="0">
            <a:spAutoFit/>
          </a:bodyPr>
          <a:lstStyle/>
          <a:p>
            <a:pPr fontAlgn="auto">
              <a:lnSpc>
                <a:spcPct val="120000"/>
              </a:lnSpc>
              <a:spcBef>
                <a:spcPts val="0"/>
              </a:spcBef>
              <a:spcAft>
                <a:spcPts val="0"/>
              </a:spcAft>
              <a:defRPr/>
            </a:pPr>
            <a:r>
              <a:rPr lang="zh-CN" altLang="en-US" sz="2400" dirty="0">
                <a:latin typeface="微软雅黑" panose="020B0503020204020204" pitchFamily="34" charset="-122"/>
                <a:ea typeface="+mn-ea"/>
              </a:rPr>
              <a:t>− 若</a:t>
            </a:r>
            <a:r>
              <a:rPr lang="en-US" altLang="zh-CN" sz="2400" dirty="0">
                <a:latin typeface="Times New Roman" panose="02020603050405020304" pitchFamily="18" charset="0"/>
                <a:ea typeface="+mn-ea"/>
              </a:rPr>
              <a:t>op[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a:t>
            </a:r>
            <a:r>
              <a:rPr lang="zh-CN" altLang="en-US" sz="2400" dirty="0">
                <a:latin typeface="微软雅黑" panose="020B0503020204020204" pitchFamily="34" charset="-122"/>
                <a:ea typeface="+mn-ea"/>
              </a:rPr>
              <a:t>，由于</a:t>
            </a:r>
            <a:r>
              <a:rPr lang="en-US" altLang="zh-CN" sz="2400" dirty="0">
                <a:latin typeface="Times New Roman" panose="02020603050405020304" pitchFamily="18" charset="0"/>
                <a:ea typeface="+mn-ea"/>
              </a:rPr>
              <a:t>v[</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a:t>
            </a:r>
            <a:r>
              <a:rPr lang="zh-CN" altLang="en-US" sz="2400" dirty="0">
                <a:latin typeface="微软雅黑" panose="020B0503020204020204" pitchFamily="34" charset="-122"/>
                <a:ea typeface="+mn-ea"/>
              </a:rPr>
              <a:t>可取负整数，所以</a:t>
            </a:r>
            <a:r>
              <a:rPr lang="en-US" altLang="zh-CN" sz="2400" dirty="0">
                <a:latin typeface="Times New Roman" panose="02020603050405020304" pitchFamily="18" charset="0"/>
                <a:ea typeface="+mn-ea"/>
              </a:rPr>
              <a:t>min{ac, ad, </a:t>
            </a:r>
            <a:r>
              <a:rPr lang="en-US" altLang="zh-CN" sz="2400" dirty="0" err="1">
                <a:latin typeface="Times New Roman" panose="02020603050405020304" pitchFamily="18" charset="0"/>
                <a:ea typeface="+mn-ea"/>
              </a:rPr>
              <a:t>bc</a:t>
            </a:r>
            <a:r>
              <a:rPr lang="en-US" altLang="zh-CN" sz="2400" dirty="0">
                <a:latin typeface="Times New Roman" panose="02020603050405020304" pitchFamily="18" charset="0"/>
                <a:ea typeface="+mn-ea"/>
              </a:rPr>
              <a:t>, bd}≤</a:t>
            </a:r>
            <a:r>
              <a:rPr lang="en-US" altLang="zh-CN" sz="2400" dirty="0" err="1">
                <a:latin typeface="Times New Roman" panose="02020603050405020304" pitchFamily="18" charset="0"/>
                <a:ea typeface="+mn-ea"/>
              </a:rPr>
              <a:t>m≤max</a:t>
            </a:r>
            <a:r>
              <a:rPr lang="en-US" altLang="zh-CN" sz="2400" dirty="0">
                <a:latin typeface="Times New Roman" panose="02020603050405020304" pitchFamily="18" charset="0"/>
                <a:ea typeface="+mn-ea"/>
              </a:rPr>
              <a:t>{ac, ad, </a:t>
            </a:r>
            <a:r>
              <a:rPr lang="en-US" altLang="zh-CN" sz="2400" dirty="0" err="1">
                <a:latin typeface="Times New Roman" panose="02020603050405020304" pitchFamily="18" charset="0"/>
                <a:ea typeface="+mn-ea"/>
              </a:rPr>
              <a:t>bc</a:t>
            </a:r>
            <a:r>
              <a:rPr lang="en-US" altLang="zh-CN" sz="2400" dirty="0">
                <a:latin typeface="Times New Roman" panose="02020603050405020304" pitchFamily="18" charset="0"/>
                <a:ea typeface="+mn-ea"/>
              </a:rPr>
              <a:t>, bd}</a:t>
            </a:r>
            <a:r>
              <a:rPr lang="zh-CN" altLang="en-US" sz="2400" dirty="0">
                <a:latin typeface="微软雅黑" panose="020B0503020204020204" pitchFamily="34" charset="-122"/>
                <a:ea typeface="+mn-ea"/>
              </a:rPr>
              <a:t>。</a:t>
            </a:r>
            <a:endParaRPr lang="zh-CN" altLang="en-US" sz="2400" dirty="0">
              <a:latin typeface="Times New Roman" panose="02020603050405020304" pitchFamily="18" charset="0"/>
              <a:ea typeface="+mn-ea"/>
            </a:endParaRPr>
          </a:p>
        </p:txBody>
      </p:sp>
      <p:sp>
        <p:nvSpPr>
          <p:cNvPr id="12" name="文本框 11">
            <a:extLst>
              <a:ext uri="{FF2B5EF4-FFF2-40B4-BE49-F238E27FC236}">
                <a16:creationId xmlns:a16="http://schemas.microsoft.com/office/drawing/2014/main" id="{6E38E4F1-04D5-4933-AB26-F3730BE51214}"/>
              </a:ext>
            </a:extLst>
          </p:cNvPr>
          <p:cNvSpPr txBox="1"/>
          <p:nvPr/>
        </p:nvSpPr>
        <p:spPr>
          <a:xfrm>
            <a:off x="1107217" y="5763656"/>
            <a:ext cx="6463308" cy="401648"/>
          </a:xfrm>
          <a:prstGeom prst="rect">
            <a:avLst/>
          </a:prstGeom>
          <a:noFill/>
        </p:spPr>
        <p:txBody>
          <a:bodyPr wrap="none" lIns="0" tIns="0" rIns="0" bIns="0">
            <a:spAutoFit/>
          </a:bodyPr>
          <a:lstStyle/>
          <a:p>
            <a:pPr fontAlgn="auto">
              <a:lnSpc>
                <a:spcPct val="120000"/>
              </a:lnSpc>
              <a:spcBef>
                <a:spcPts val="0"/>
              </a:spcBef>
              <a:spcAft>
                <a:spcPts val="0"/>
              </a:spcAft>
              <a:defRPr/>
            </a:pPr>
            <a:r>
              <a:rPr lang="zh-CN" altLang="en-US" sz="2400" dirty="0">
                <a:latin typeface="微软雅黑" panose="020B0503020204020204" pitchFamily="34" charset="-122"/>
                <a:ea typeface="+mn-ea"/>
              </a:rPr>
              <a:t>即主链最小、最大值亦来自子链最小、最大值。</a:t>
            </a:r>
          </a:p>
        </p:txBody>
      </p:sp>
      <p:sp>
        <p:nvSpPr>
          <p:cNvPr id="13" name="Rectangle 2">
            <a:extLst>
              <a:ext uri="{FF2B5EF4-FFF2-40B4-BE49-F238E27FC236}">
                <a16:creationId xmlns:a16="http://schemas.microsoft.com/office/drawing/2014/main" id="{98530D19-8A8B-4A83-8D07-DC172AE2493F}"/>
              </a:ext>
            </a:extLst>
          </p:cNvPr>
          <p:cNvSpPr>
            <a:spLocks noChangeArrowheads="1"/>
          </p:cNvSpPr>
          <p:nvPr/>
        </p:nvSpPr>
        <p:spPr bwMode="auto">
          <a:xfrm>
            <a:off x="653543" y="326423"/>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14365228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E185C71-B189-43D9-930D-ABD41AA8C5EC}"/>
              </a:ext>
            </a:extLst>
          </p:cNvPr>
          <p:cNvSpPr txBox="1"/>
          <p:nvPr/>
        </p:nvSpPr>
        <p:spPr>
          <a:xfrm>
            <a:off x="682639" y="1772816"/>
            <a:ext cx="4632678" cy="373179"/>
          </a:xfrm>
          <a:prstGeom prst="rect">
            <a:avLst/>
          </a:prstGeom>
          <a:noFill/>
        </p:spPr>
        <p:txBody>
          <a:bodyPr wrap="none" lIns="0" tIns="0" rIns="0" bIns="0">
            <a:spAutoFit/>
          </a:bodyPr>
          <a:lstStyle/>
          <a:p>
            <a:pPr fontAlgn="auto">
              <a:lnSpc>
                <a:spcPts val="2814"/>
              </a:lnSpc>
              <a:spcBef>
                <a:spcPts val="0"/>
              </a:spcBef>
              <a:spcAft>
                <a:spcPts val="0"/>
              </a:spcAft>
              <a:defRPr/>
            </a:pPr>
            <a:r>
              <a:rPr lang="zh-CN" altLang="en-US" sz="3600" b="1" dirty="0">
                <a:latin typeface="微软雅黑" panose="020B0503020204020204" pitchFamily="34" charset="-122"/>
                <a:ea typeface="+mn-ea"/>
              </a:rPr>
              <a:t>多边形游戏的递归求解</a:t>
            </a:r>
          </a:p>
        </p:txBody>
      </p:sp>
      <p:sp>
        <p:nvSpPr>
          <p:cNvPr id="7" name="文本框 6">
            <a:extLst>
              <a:ext uri="{FF2B5EF4-FFF2-40B4-BE49-F238E27FC236}">
                <a16:creationId xmlns:a16="http://schemas.microsoft.com/office/drawing/2014/main" id="{230705B2-1D16-4D72-897C-B7FB749E913A}"/>
              </a:ext>
            </a:extLst>
          </p:cNvPr>
          <p:cNvSpPr txBox="1"/>
          <p:nvPr/>
        </p:nvSpPr>
        <p:spPr>
          <a:xfrm>
            <a:off x="975899" y="2954001"/>
            <a:ext cx="7181453" cy="1322157"/>
          </a:xfrm>
          <a:prstGeom prst="rect">
            <a:avLst/>
          </a:prstGeom>
          <a:noFill/>
        </p:spPr>
        <p:txBody>
          <a:bodyPr wrap="none" lIns="0" tIns="0" rIns="0" bIns="0">
            <a:spAutoFit/>
          </a:bodyPr>
          <a:lstStyle/>
          <a:p>
            <a:pPr algn="just" fontAlgn="auto">
              <a:lnSpc>
                <a:spcPts val="2259"/>
              </a:lnSpc>
              <a:spcBef>
                <a:spcPts val="0"/>
              </a:spcBef>
              <a:spcAft>
                <a:spcPts val="0"/>
              </a:spcAft>
              <a:defRPr/>
            </a:pPr>
            <a:r>
              <a:rPr lang="zh-CN" altLang="en-US" sz="2800" dirty="0">
                <a:latin typeface="微软雅黑" panose="020B0503020204020204" pitchFamily="34" charset="-122"/>
                <a:ea typeface="+mn-ea"/>
              </a:rPr>
              <a:t>由前面的分析可知，为了求链合并的最大值，</a:t>
            </a:r>
          </a:p>
          <a:p>
            <a:pPr fontAlgn="auto">
              <a:lnSpc>
                <a:spcPts val="855"/>
              </a:lnSpc>
              <a:spcBef>
                <a:spcPts val="0"/>
              </a:spcBef>
              <a:spcAft>
                <a:spcPts val="0"/>
              </a:spcAft>
              <a:defRPr/>
            </a:pPr>
            <a:endParaRPr lang="zh-CN" altLang="en-US" sz="2800" dirty="0">
              <a:latin typeface="微软雅黑" panose="020B0503020204020204" pitchFamily="34" charset="-122"/>
              <a:ea typeface="+mn-ea"/>
            </a:endParaRPr>
          </a:p>
          <a:p>
            <a:pPr algn="just" fontAlgn="auto">
              <a:lnSpc>
                <a:spcPts val="2735"/>
              </a:lnSpc>
              <a:spcBef>
                <a:spcPts val="0"/>
              </a:spcBef>
              <a:spcAft>
                <a:spcPts val="0"/>
              </a:spcAft>
              <a:defRPr/>
            </a:pPr>
            <a:r>
              <a:rPr lang="zh-CN" altLang="en-US" sz="2800" dirty="0">
                <a:latin typeface="微软雅黑" panose="020B0503020204020204" pitchFamily="34" charset="-122"/>
                <a:ea typeface="+mn-ea"/>
              </a:rPr>
              <a:t>必须同时求子链合并的最大值和最小值。因此</a:t>
            </a:r>
          </a:p>
          <a:p>
            <a:pPr algn="just" fontAlgn="auto">
              <a:lnSpc>
                <a:spcPct val="150000"/>
              </a:lnSpc>
              <a:spcBef>
                <a:spcPts val="0"/>
              </a:spcBef>
              <a:spcAft>
                <a:spcPts val="0"/>
              </a:spcAft>
              <a:defRPr/>
            </a:pPr>
            <a:r>
              <a:rPr lang="zh-CN" altLang="en-US" sz="2800" dirty="0">
                <a:latin typeface="微软雅黑" panose="020B0503020204020204" pitchFamily="34" charset="-122"/>
                <a:ea typeface="+mn-ea"/>
              </a:rPr>
              <a:t>整个计算过程中应同时计算最大值和最小值。</a:t>
            </a:r>
          </a:p>
        </p:txBody>
      </p:sp>
      <p:sp>
        <p:nvSpPr>
          <p:cNvPr id="8" name="Rectangle 2">
            <a:extLst>
              <a:ext uri="{FF2B5EF4-FFF2-40B4-BE49-F238E27FC236}">
                <a16:creationId xmlns:a16="http://schemas.microsoft.com/office/drawing/2014/main" id="{D6A82FB3-1545-472C-89C9-0A6F36E2F686}"/>
              </a:ext>
            </a:extLst>
          </p:cNvPr>
          <p:cNvSpPr>
            <a:spLocks noChangeArrowheads="1"/>
          </p:cNvSpPr>
          <p:nvPr/>
        </p:nvSpPr>
        <p:spPr bwMode="auto">
          <a:xfrm>
            <a:off x="653543" y="326423"/>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1746714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4AA1B319-9705-4715-81C1-34E5A30D9463}"/>
              </a:ext>
            </a:extLst>
          </p:cNvPr>
          <p:cNvSpPr txBox="1"/>
          <p:nvPr/>
        </p:nvSpPr>
        <p:spPr>
          <a:xfrm>
            <a:off x="395289" y="599527"/>
            <a:ext cx="4772140" cy="382797"/>
          </a:xfrm>
          <a:prstGeom prst="rect">
            <a:avLst/>
          </a:prstGeom>
          <a:noFill/>
        </p:spPr>
        <p:txBody>
          <a:bodyPr wrap="none" lIns="0" tIns="0" rIns="0" bIns="0">
            <a:spAutoFit/>
          </a:bodyPr>
          <a:lstStyle/>
          <a:p>
            <a:pPr>
              <a:lnSpc>
                <a:spcPts val="2879"/>
              </a:lnSpc>
              <a:defRPr/>
            </a:pPr>
            <a:r>
              <a:rPr lang="zh-CN" altLang="en-US" sz="3600" b="1" dirty="0">
                <a:solidFill>
                  <a:schemeClr val="accent5">
                    <a:lumMod val="50000"/>
                  </a:schemeClr>
                </a:solidFill>
                <a:latin typeface="微软雅黑" panose="020B0503020204020204" pitchFamily="34" charset="-122"/>
              </a:rPr>
              <a:t>基本要素 ─ 最优子结构</a:t>
            </a:r>
          </a:p>
        </p:txBody>
      </p:sp>
      <p:sp>
        <p:nvSpPr>
          <p:cNvPr id="15" name="文本框 14">
            <a:extLst>
              <a:ext uri="{FF2B5EF4-FFF2-40B4-BE49-F238E27FC236}">
                <a16:creationId xmlns:a16="http://schemas.microsoft.com/office/drawing/2014/main" id="{E96289BB-5A82-4DE3-8607-DCFABF57B861}"/>
              </a:ext>
            </a:extLst>
          </p:cNvPr>
          <p:cNvSpPr txBox="1"/>
          <p:nvPr/>
        </p:nvSpPr>
        <p:spPr>
          <a:xfrm>
            <a:off x="682625" y="5661248"/>
            <a:ext cx="7425110" cy="271228"/>
          </a:xfrm>
          <a:prstGeom prst="rect">
            <a:avLst/>
          </a:prstGeom>
          <a:noFill/>
        </p:spPr>
        <p:txBody>
          <a:bodyPr wrap="none" lIns="0" tIns="0" rIns="0" bIns="0">
            <a:spAutoFit/>
          </a:bodyPr>
          <a:lstStyle/>
          <a:p>
            <a:pPr>
              <a:lnSpc>
                <a:spcPts val="2092"/>
              </a:lnSpc>
              <a:defRPr/>
            </a:pPr>
            <a:r>
              <a:rPr lang="zh-CN" altLang="en-US" sz="2400" b="1" dirty="0">
                <a:solidFill>
                  <a:schemeClr val="accent5">
                    <a:lumMod val="50000"/>
                  </a:schemeClr>
                </a:solidFill>
                <a:latin typeface="微软雅黑" panose="020B0503020204020204" pitchFamily="34" charset="-122"/>
              </a:rPr>
              <a:t>注意：同一个问题可以有多种方式刻划它的最优子结构</a:t>
            </a:r>
          </a:p>
        </p:txBody>
      </p:sp>
      <p:sp>
        <p:nvSpPr>
          <p:cNvPr id="16" name="文本框 15">
            <a:extLst>
              <a:ext uri="{FF2B5EF4-FFF2-40B4-BE49-F238E27FC236}">
                <a16:creationId xmlns:a16="http://schemas.microsoft.com/office/drawing/2014/main" id="{6986C8C5-E964-49F7-A545-18B649288F20}"/>
              </a:ext>
            </a:extLst>
          </p:cNvPr>
          <p:cNvSpPr txBox="1"/>
          <p:nvPr/>
        </p:nvSpPr>
        <p:spPr>
          <a:xfrm>
            <a:off x="401052" y="1196752"/>
            <a:ext cx="8281167" cy="1477328"/>
          </a:xfrm>
          <a:prstGeom prst="rect">
            <a:avLst/>
          </a:prstGeom>
          <a:noFill/>
        </p:spPr>
        <p:txBody>
          <a:bodyPr wrap="square" lIns="0" tIns="0" rIns="0" bIns="0">
            <a:spAutoFit/>
          </a:bodyPr>
          <a:lstStyle/>
          <a:p>
            <a:pPr algn="just">
              <a:tabLst>
                <a:tab pos="279393" algn="l"/>
              </a:tabLst>
              <a:defRPr/>
            </a:pPr>
            <a:r>
              <a:rPr lang="zh-CN" altLang="en-US" sz="2400" dirty="0">
                <a:solidFill>
                  <a:srgbClr val="215968"/>
                </a:solidFill>
                <a:latin typeface="Wingdings" panose="05000000000000000000" pitchFamily="2" charset="2"/>
              </a:rPr>
              <a:t> </a:t>
            </a:r>
            <a:r>
              <a:rPr lang="zh-CN" altLang="en-US" sz="2400" b="1" dirty="0">
                <a:solidFill>
                  <a:srgbClr val="215968"/>
                </a:solidFill>
                <a:latin typeface="微软雅黑" panose="020B0503020204020204" pitchFamily="34" charset="-122"/>
              </a:rPr>
              <a:t>最优子结构性质</a:t>
            </a:r>
            <a:r>
              <a:rPr lang="zh-CN" altLang="en-US" sz="2400" dirty="0">
                <a:solidFill>
                  <a:srgbClr val="000000"/>
                </a:solidFill>
                <a:latin typeface="微软雅黑" panose="020B0503020204020204" pitchFamily="34" charset="-122"/>
              </a:rPr>
              <a:t>，通俗地讲就是</a:t>
            </a:r>
            <a:r>
              <a:rPr lang="zh-CN" altLang="en-US" sz="2400" b="1" dirty="0">
                <a:solidFill>
                  <a:srgbClr val="002060"/>
                </a:solidFill>
                <a:latin typeface="微软雅黑" panose="020B0503020204020204" pitchFamily="34" charset="-122"/>
              </a:rPr>
              <a:t>问题的最优解包含其子问题的最优解</a:t>
            </a:r>
            <a:r>
              <a:rPr lang="zh-CN" altLang="en-US" sz="2400" dirty="0">
                <a:solidFill>
                  <a:srgbClr val="000000"/>
                </a:solidFill>
                <a:latin typeface="微软雅黑" panose="020B0503020204020204" pitchFamily="34" charset="-122"/>
              </a:rPr>
              <a:t>。也就是说，如果把问题的最优解分解（比如划分为两个或者多个部分，或者删除第一个或者最后一个分量），得到一个子解，那么这个</a:t>
            </a:r>
            <a:r>
              <a:rPr lang="zh-CN" altLang="en-US" sz="2400" b="1" dirty="0">
                <a:solidFill>
                  <a:srgbClr val="F77A2D"/>
                </a:solidFill>
                <a:latin typeface="微软雅黑" panose="020B0503020204020204" pitchFamily="34" charset="-122"/>
              </a:rPr>
              <a:t>子解</a:t>
            </a:r>
            <a:r>
              <a:rPr lang="zh-CN" altLang="en-US" sz="2400" dirty="0">
                <a:solidFill>
                  <a:srgbClr val="000000"/>
                </a:solidFill>
                <a:latin typeface="微软雅黑" panose="020B0503020204020204" pitchFamily="34" charset="-122"/>
              </a:rPr>
              <a:t>是其</a:t>
            </a:r>
            <a:r>
              <a:rPr lang="zh-CN" altLang="en-US" sz="2400" b="1" dirty="0">
                <a:solidFill>
                  <a:srgbClr val="F77A2D"/>
                </a:solidFill>
                <a:latin typeface="微软雅黑" panose="020B0503020204020204" pitchFamily="34" charset="-122"/>
              </a:rPr>
              <a:t>相应子问题</a:t>
            </a:r>
            <a:r>
              <a:rPr lang="zh-CN" altLang="en-US" sz="2400" dirty="0">
                <a:solidFill>
                  <a:srgbClr val="000000"/>
                </a:solidFill>
                <a:latin typeface="微软雅黑" panose="020B0503020204020204" pitchFamily="34" charset="-122"/>
              </a:rPr>
              <a:t>的</a:t>
            </a:r>
            <a:r>
              <a:rPr lang="zh-CN" altLang="en-US" sz="2400" b="1" dirty="0">
                <a:solidFill>
                  <a:srgbClr val="F77A2D"/>
                </a:solidFill>
                <a:latin typeface="微软雅黑" panose="020B0503020204020204" pitchFamily="34" charset="-122"/>
              </a:rPr>
              <a:t>最优解</a:t>
            </a:r>
            <a:r>
              <a:rPr lang="zh-CN" altLang="en-US" sz="2400" dirty="0">
                <a:solidFill>
                  <a:srgbClr val="000000"/>
                </a:solidFill>
                <a:latin typeface="微软雅黑" panose="020B0503020204020204" pitchFamily="34" charset="-122"/>
              </a:rPr>
              <a:t>。</a:t>
            </a:r>
          </a:p>
        </p:txBody>
      </p:sp>
      <p:sp>
        <p:nvSpPr>
          <p:cNvPr id="17" name="文本框 16">
            <a:extLst>
              <a:ext uri="{FF2B5EF4-FFF2-40B4-BE49-F238E27FC236}">
                <a16:creationId xmlns:a16="http://schemas.microsoft.com/office/drawing/2014/main" id="{0A5AF787-58AA-49AA-AD8B-4D63588D708F}"/>
              </a:ext>
            </a:extLst>
          </p:cNvPr>
          <p:cNvSpPr txBox="1"/>
          <p:nvPr/>
        </p:nvSpPr>
        <p:spPr>
          <a:xfrm>
            <a:off x="395289" y="2866687"/>
            <a:ext cx="8389302" cy="1477328"/>
          </a:xfrm>
          <a:prstGeom prst="rect">
            <a:avLst/>
          </a:prstGeom>
          <a:noFill/>
        </p:spPr>
        <p:txBody>
          <a:bodyPr wrap="square" lIns="0" tIns="0" rIns="0" bIns="0">
            <a:spAutoFit/>
          </a:bodyPr>
          <a:lstStyle/>
          <a:p>
            <a:pPr algn="just">
              <a:defRPr/>
            </a:pPr>
            <a:r>
              <a:rPr lang="zh-CN" altLang="en-US" sz="2400" dirty="0">
                <a:solidFill>
                  <a:srgbClr val="000000"/>
                </a:solidFill>
                <a:latin typeface="Wingdings" panose="05000000000000000000" pitchFamily="2" charset="2"/>
              </a:rPr>
              <a:t> </a:t>
            </a:r>
            <a:r>
              <a:rPr lang="zh-CN" altLang="en-US" sz="2400" dirty="0">
                <a:solidFill>
                  <a:srgbClr val="000000"/>
                </a:solidFill>
                <a:latin typeface="微软雅黑" panose="020B0503020204020204" pitchFamily="34" charset="-122"/>
              </a:rPr>
              <a:t>最优子结构性质</a:t>
            </a:r>
            <a:r>
              <a:rPr lang="zh-CN" altLang="en-US" sz="2400" b="1" dirty="0">
                <a:solidFill>
                  <a:srgbClr val="002060"/>
                </a:solidFill>
                <a:latin typeface="微软雅黑" panose="020B0503020204020204" pitchFamily="34" charset="-122"/>
              </a:rPr>
              <a:t>隐含了问题最优解和子问题最优解之间的一种递推关系</a:t>
            </a:r>
            <a:r>
              <a:rPr lang="zh-CN" altLang="en-US" sz="2400" dirty="0">
                <a:solidFill>
                  <a:srgbClr val="000000"/>
                </a:solidFill>
                <a:latin typeface="微软雅黑" panose="020B0503020204020204" pitchFamily="34" charset="-122"/>
              </a:rPr>
              <a:t>。它是动态规划的基础，递推方程是最优子结构性质的体现。</a:t>
            </a:r>
          </a:p>
          <a:p>
            <a:pPr algn="just">
              <a:defRPr/>
            </a:pPr>
            <a:endParaRPr lang="zh-CN" altLang="en-US" sz="2400" dirty="0">
              <a:solidFill>
                <a:srgbClr val="000000"/>
              </a:solidFill>
              <a:latin typeface="微软雅黑" panose="020B0503020204020204" pitchFamily="34" charset="-122"/>
            </a:endParaRPr>
          </a:p>
        </p:txBody>
      </p:sp>
      <p:sp>
        <p:nvSpPr>
          <p:cNvPr id="19" name="文本框 18">
            <a:extLst>
              <a:ext uri="{FF2B5EF4-FFF2-40B4-BE49-F238E27FC236}">
                <a16:creationId xmlns:a16="http://schemas.microsoft.com/office/drawing/2014/main" id="{E75E1DF4-3A39-47DB-8641-C17AA8C1C43E}"/>
              </a:ext>
            </a:extLst>
          </p:cNvPr>
          <p:cNvSpPr txBox="1"/>
          <p:nvPr/>
        </p:nvSpPr>
        <p:spPr>
          <a:xfrm>
            <a:off x="359408" y="4183920"/>
            <a:ext cx="8425183" cy="1477328"/>
          </a:xfrm>
          <a:prstGeom prst="rect">
            <a:avLst/>
          </a:prstGeom>
          <a:noFill/>
        </p:spPr>
        <p:txBody>
          <a:bodyPr wrap="square" lIns="0" tIns="0" rIns="0" bIns="0">
            <a:spAutoFit/>
          </a:bodyPr>
          <a:lstStyle/>
          <a:p>
            <a:pPr algn="just">
              <a:defRPr/>
            </a:pPr>
            <a:r>
              <a:rPr lang="zh-CN" altLang="en-US" sz="2400" dirty="0">
                <a:solidFill>
                  <a:srgbClr val="000000"/>
                </a:solidFill>
                <a:latin typeface="Wingdings" panose="05000000000000000000" pitchFamily="2" charset="2"/>
              </a:rPr>
              <a:t> </a:t>
            </a:r>
            <a:r>
              <a:rPr lang="zh-CN" altLang="en-US" sz="2400" dirty="0">
                <a:solidFill>
                  <a:srgbClr val="000000"/>
                </a:solidFill>
                <a:latin typeface="微软雅黑" panose="020B0503020204020204" pitchFamily="34" charset="-122"/>
              </a:rPr>
              <a:t>在分析问题的最优子结构性质时，人们一般采用</a:t>
            </a:r>
            <a:r>
              <a:rPr lang="zh-CN" altLang="en-US" sz="2400" b="1" dirty="0">
                <a:solidFill>
                  <a:srgbClr val="F77A2D"/>
                </a:solidFill>
                <a:latin typeface="微软雅黑" panose="020B0503020204020204" pitchFamily="34" charset="-122"/>
              </a:rPr>
              <a:t>反证法</a:t>
            </a:r>
            <a:r>
              <a:rPr lang="zh-CN" altLang="en-US" sz="2400" dirty="0">
                <a:solidFill>
                  <a:srgbClr val="000000"/>
                </a:solidFill>
                <a:latin typeface="微软雅黑" panose="020B0503020204020204" pitchFamily="34" charset="-122"/>
              </a:rPr>
              <a:t>：首先</a:t>
            </a:r>
            <a:r>
              <a:rPr lang="zh-CN" altLang="en-US" sz="2400" b="1" dirty="0">
                <a:solidFill>
                  <a:srgbClr val="F77A2D"/>
                </a:solidFill>
                <a:latin typeface="微软雅黑" panose="020B0503020204020204" pitchFamily="34" charset="-122"/>
              </a:rPr>
              <a:t>假设</a:t>
            </a:r>
            <a:r>
              <a:rPr lang="zh-CN" altLang="en-US" sz="2400" dirty="0">
                <a:solidFill>
                  <a:srgbClr val="000000"/>
                </a:solidFill>
                <a:latin typeface="微软雅黑" panose="020B0503020204020204" pitchFamily="34" charset="-122"/>
              </a:rPr>
              <a:t>由问题最优解</a:t>
            </a:r>
            <a:r>
              <a:rPr lang="en-US" altLang="zh-CN" sz="2400" dirty="0">
                <a:solidFill>
                  <a:srgbClr val="000000"/>
                </a:solidFill>
                <a:latin typeface="微软雅黑" panose="020B0503020204020204" pitchFamily="34" charset="-122"/>
              </a:rPr>
              <a:t>S</a:t>
            </a:r>
            <a:r>
              <a:rPr lang="zh-CN" altLang="en-US" sz="2400" dirty="0">
                <a:solidFill>
                  <a:srgbClr val="000000"/>
                </a:solidFill>
                <a:latin typeface="微软雅黑" panose="020B0503020204020204" pitchFamily="34" charset="-122"/>
              </a:rPr>
              <a:t>导出的子问题的解不是最优的，然后再推导在这个假设下可</a:t>
            </a:r>
            <a:r>
              <a:rPr lang="zh-CN" altLang="en-US" sz="2400" b="1" dirty="0">
                <a:solidFill>
                  <a:srgbClr val="F77A2D"/>
                </a:solidFill>
                <a:latin typeface="微软雅黑" panose="020B0503020204020204" pitchFamily="34" charset="-122"/>
              </a:rPr>
              <a:t>构造</a:t>
            </a:r>
            <a:r>
              <a:rPr lang="zh-CN" altLang="en-US" sz="2400" dirty="0">
                <a:solidFill>
                  <a:srgbClr val="000000"/>
                </a:solidFill>
                <a:latin typeface="微软雅黑" panose="020B0503020204020204" pitchFamily="34" charset="-122"/>
              </a:rPr>
              <a:t>出比</a:t>
            </a:r>
            <a:r>
              <a:rPr lang="en-US" altLang="zh-CN" sz="2400" dirty="0">
                <a:solidFill>
                  <a:srgbClr val="000000"/>
                </a:solidFill>
                <a:latin typeface="微软雅黑" panose="020B0503020204020204" pitchFamily="34" charset="-122"/>
              </a:rPr>
              <a:t>S</a:t>
            </a:r>
            <a:r>
              <a:rPr lang="zh-CN" altLang="en-US" sz="2400" dirty="0">
                <a:solidFill>
                  <a:srgbClr val="000000"/>
                </a:solidFill>
                <a:latin typeface="微软雅黑" panose="020B0503020204020204" pitchFamily="34" charset="-122"/>
              </a:rPr>
              <a:t>更好的解 </a:t>
            </a:r>
            <a:r>
              <a:rPr lang="en-US" altLang="zh-CN" sz="2400" dirty="0">
                <a:solidFill>
                  <a:srgbClr val="000000"/>
                </a:solidFill>
                <a:latin typeface="微软雅黑" panose="020B0503020204020204" pitchFamily="34" charset="-122"/>
              </a:rPr>
              <a:t>S’</a:t>
            </a:r>
            <a:r>
              <a:rPr lang="zh-CN" altLang="en-US" sz="2400" dirty="0">
                <a:solidFill>
                  <a:srgbClr val="000000"/>
                </a:solidFill>
                <a:latin typeface="微软雅黑" panose="020B0503020204020204" pitchFamily="34" charset="-122"/>
              </a:rPr>
              <a:t>，从而</a:t>
            </a:r>
            <a:r>
              <a:rPr lang="zh-CN" altLang="en-US" sz="2400" b="1" dirty="0">
                <a:solidFill>
                  <a:srgbClr val="F77A2D"/>
                </a:solidFill>
                <a:latin typeface="微软雅黑" panose="020B0503020204020204" pitchFamily="34" charset="-122"/>
              </a:rPr>
              <a:t>得到矛盾</a:t>
            </a:r>
            <a:r>
              <a:rPr lang="zh-CN" altLang="en-US" sz="2400" dirty="0">
                <a:solidFill>
                  <a:srgbClr val="000000"/>
                </a:solidFill>
                <a:latin typeface="微软雅黑" panose="020B0503020204020204" pitchFamily="34" charset="-122"/>
              </a:rPr>
              <a:t>。</a:t>
            </a:r>
          </a:p>
          <a:p>
            <a:pPr algn="just">
              <a:defRPr/>
            </a:pPr>
            <a:endParaRPr lang="zh-CN" altLang="en-US" sz="2400" dirty="0">
              <a:solidFill>
                <a:srgbClr val="000000"/>
              </a:solidFill>
              <a:latin typeface="微软雅黑" panose="020B0503020204020204" pitchFamily="34" charset="-122"/>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EA6B104-6FE7-42D3-9D52-BCEE374BD0BC}"/>
              </a:ext>
            </a:extLst>
          </p:cNvPr>
          <p:cNvSpPr txBox="1"/>
          <p:nvPr/>
        </p:nvSpPr>
        <p:spPr>
          <a:xfrm>
            <a:off x="653543" y="1189973"/>
            <a:ext cx="7950905" cy="2723823"/>
          </a:xfrm>
          <a:prstGeom prst="rect">
            <a:avLst/>
          </a:prstGeom>
          <a:noFill/>
        </p:spPr>
        <p:txBody>
          <a:bodyPr wrap="square" lIns="0" tIns="0" rIns="0" bIns="0">
            <a:spAutoFit/>
          </a:bodyPr>
          <a:lstStyle/>
          <a:p>
            <a:pPr fontAlgn="auto">
              <a:spcBef>
                <a:spcPts val="0"/>
              </a:spcBef>
              <a:spcAft>
                <a:spcPts val="600"/>
              </a:spcAft>
              <a:tabLst>
                <a:tab pos="130332" algn="l"/>
              </a:tabLst>
              <a:defRPr/>
            </a:pPr>
            <a:r>
              <a:rPr lang="zh-CN" altLang="en-US" sz="3200" b="1" dirty="0">
                <a:latin typeface="微软雅黑" panose="020B0503020204020204" pitchFamily="34" charset="-122"/>
                <a:ea typeface="+mn-ea"/>
              </a:rPr>
              <a:t>多边形游戏的递归求解</a:t>
            </a:r>
            <a:endParaRPr lang="en-US" altLang="zh-CN" sz="3200" b="1" dirty="0">
              <a:latin typeface="微软雅黑" panose="020B0503020204020204" pitchFamily="34" charset="-122"/>
              <a:ea typeface="+mn-ea"/>
            </a:endParaRPr>
          </a:p>
          <a:p>
            <a:pPr fontAlgn="auto">
              <a:spcBef>
                <a:spcPts val="0"/>
              </a:spcBef>
              <a:spcAft>
                <a:spcPts val="0"/>
              </a:spcAft>
              <a:tabLst>
                <a:tab pos="130332" algn="l"/>
              </a:tabLst>
              <a:defRPr/>
            </a:pPr>
            <a:r>
              <a:rPr lang="zh-CN" altLang="en-US" sz="2800" dirty="0">
                <a:latin typeface="微软雅黑" panose="020B0503020204020204" pitchFamily="34" charset="-122"/>
                <a:ea typeface="+mn-ea"/>
              </a:rPr>
              <a:t>设链</a:t>
            </a:r>
            <a:r>
              <a:rPr lang="en-US" altLang="zh-CN" sz="2800" dirty="0">
                <a:latin typeface="Times New Roman" panose="02020603050405020304" pitchFamily="18" charset="0"/>
                <a:ea typeface="+mn-ea"/>
              </a:rPr>
              <a:t>p(</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a:t>
            </a:r>
            <a:r>
              <a:rPr lang="zh-CN" altLang="en-US" sz="2800" dirty="0">
                <a:latin typeface="微软雅黑" panose="020B0503020204020204" pitchFamily="34" charset="-122"/>
                <a:ea typeface="+mn-ea"/>
              </a:rPr>
              <a:t>合并的最小、最大值分别是</a:t>
            </a:r>
            <a:r>
              <a:rPr lang="en-US" altLang="zh-CN" sz="2800" dirty="0">
                <a:latin typeface="Times New Roman" panose="02020603050405020304" pitchFamily="18" charset="0"/>
                <a:ea typeface="+mn-ea"/>
              </a:rPr>
              <a:t>m[</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 0]</a:t>
            </a:r>
            <a:r>
              <a:rPr lang="zh-CN" altLang="en-US" sz="2800" dirty="0">
                <a:latin typeface="微软雅黑" panose="020B0503020204020204" pitchFamily="34" charset="-122"/>
                <a:ea typeface="+mn-ea"/>
              </a:rPr>
              <a:t>和</a:t>
            </a:r>
            <a:r>
              <a:rPr lang="en-US" altLang="zh-CN" sz="2800" dirty="0">
                <a:latin typeface="Times New Roman" panose="02020603050405020304" pitchFamily="18" charset="0"/>
                <a:ea typeface="+mn-ea"/>
              </a:rPr>
              <a:t>m[</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 1]</a:t>
            </a:r>
            <a:r>
              <a:rPr lang="zh-CN" altLang="en-US" sz="2800" dirty="0">
                <a:latin typeface="微软雅黑" panose="020B0503020204020204" pitchFamily="34" charset="-122"/>
                <a:ea typeface="+mn-ea"/>
              </a:rPr>
              <a:t>，最优合并处是在</a:t>
            </a:r>
            <a:r>
              <a:rPr lang="en-US" altLang="zh-CN" sz="2800" dirty="0">
                <a:latin typeface="Times New Roman" panose="02020603050405020304" pitchFamily="18" charset="0"/>
                <a:ea typeface="+mn-ea"/>
              </a:rPr>
              <a:t>op[</a:t>
            </a:r>
            <a:r>
              <a:rPr lang="en-US" altLang="zh-CN" sz="2800" dirty="0" err="1">
                <a:latin typeface="Times New Roman" panose="02020603050405020304" pitchFamily="18" charset="0"/>
                <a:ea typeface="+mn-ea"/>
              </a:rPr>
              <a:t>i+s</a:t>
            </a:r>
            <a:r>
              <a:rPr lang="en-US" altLang="zh-CN" sz="2800" dirty="0">
                <a:latin typeface="Times New Roman" panose="02020603050405020304" pitchFamily="18" charset="0"/>
                <a:ea typeface="+mn-ea"/>
              </a:rPr>
              <a:t>] </a:t>
            </a:r>
            <a:r>
              <a:rPr lang="zh-CN" altLang="en-US" sz="2800" dirty="0">
                <a:latin typeface="微软雅黑" panose="020B0503020204020204" pitchFamily="34" charset="-122"/>
                <a:ea typeface="+mn-ea"/>
              </a:rPr>
              <a:t>，且长度小于</a:t>
            </a:r>
            <a:r>
              <a:rPr lang="en-US" altLang="zh-CN" sz="2800" dirty="0">
                <a:latin typeface="Times New Roman" panose="02020603050405020304" pitchFamily="18" charset="0"/>
                <a:ea typeface="+mn-ea"/>
              </a:rPr>
              <a:t>j</a:t>
            </a:r>
            <a:r>
              <a:rPr lang="zh-CN" altLang="en-US" sz="2800" dirty="0">
                <a:latin typeface="微软雅黑" panose="020B0503020204020204" pitchFamily="34" charset="-122"/>
                <a:ea typeface="+mn-ea"/>
              </a:rPr>
              <a:t>的子链的最大、最小值均已算出，且记：</a:t>
            </a:r>
          </a:p>
          <a:p>
            <a:pPr fontAlgn="auto">
              <a:spcBef>
                <a:spcPts val="0"/>
              </a:spcBef>
              <a:spcAft>
                <a:spcPts val="0"/>
              </a:spcAft>
              <a:tabLst>
                <a:tab pos="130332" algn="l"/>
              </a:tabLst>
              <a:defRPr/>
            </a:pPr>
            <a:r>
              <a:rPr lang="zh-CN" altLang="en-US" sz="2400" dirty="0">
                <a:latin typeface="微软雅黑" panose="020B0503020204020204" pitchFamily="34" charset="-122"/>
                <a:ea typeface="+mn-ea"/>
              </a:rPr>
              <a:t> </a:t>
            </a:r>
            <a:r>
              <a:rPr lang="en-US" altLang="zh-CN" sz="2800" dirty="0">
                <a:latin typeface="Times New Roman" panose="02020603050405020304" pitchFamily="18" charset="0"/>
                <a:ea typeface="+mn-ea"/>
              </a:rPr>
              <a:t>a = m[</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a:t>
            </a:r>
            <a:r>
              <a:rPr lang="en-US" altLang="zh-CN" sz="2800" dirty="0" err="1">
                <a:latin typeface="Times New Roman" panose="02020603050405020304" pitchFamily="18" charset="0"/>
                <a:ea typeface="+mn-ea"/>
              </a:rPr>
              <a:t>i+s</a:t>
            </a:r>
            <a:r>
              <a:rPr lang="en-US" altLang="zh-CN" sz="2800" dirty="0">
                <a:latin typeface="Times New Roman" panose="02020603050405020304" pitchFamily="18" charset="0"/>
                <a:ea typeface="+mn-ea"/>
              </a:rPr>
              <a:t>, 0], b = m[</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a:t>
            </a:r>
            <a:r>
              <a:rPr lang="en-US" altLang="zh-CN" sz="2800" dirty="0" err="1">
                <a:latin typeface="Times New Roman" panose="02020603050405020304" pitchFamily="18" charset="0"/>
                <a:ea typeface="+mn-ea"/>
              </a:rPr>
              <a:t>i+s</a:t>
            </a:r>
            <a:r>
              <a:rPr lang="en-US" altLang="zh-CN" sz="2800" dirty="0">
                <a:latin typeface="Times New Roman" panose="02020603050405020304" pitchFamily="18" charset="0"/>
                <a:ea typeface="+mn-ea"/>
              </a:rPr>
              <a:t>, 1], c = m[</a:t>
            </a:r>
            <a:r>
              <a:rPr lang="en-US" altLang="zh-CN" sz="2800" dirty="0" err="1">
                <a:latin typeface="Times New Roman" panose="02020603050405020304" pitchFamily="18" charset="0"/>
                <a:ea typeface="+mn-ea"/>
              </a:rPr>
              <a:t>i+s</a:t>
            </a:r>
            <a:r>
              <a:rPr lang="en-US" altLang="zh-CN" sz="2800" dirty="0">
                <a:latin typeface="Times New Roman" panose="02020603050405020304" pitchFamily="18" charset="0"/>
                <a:ea typeface="+mn-ea"/>
              </a:rPr>
              <a:t>, j–s, 0]</a:t>
            </a:r>
            <a:r>
              <a:rPr lang="zh-CN" altLang="en-US" sz="2800" dirty="0">
                <a:latin typeface="微软雅黑" panose="020B0503020204020204" pitchFamily="34" charset="-122"/>
                <a:ea typeface="+mn-ea"/>
              </a:rPr>
              <a:t>，</a:t>
            </a:r>
            <a:r>
              <a:rPr lang="en-US" altLang="zh-CN" sz="2800" dirty="0">
                <a:latin typeface="Times New Roman" panose="02020603050405020304" pitchFamily="18" charset="0"/>
                <a:ea typeface="+mn-ea"/>
              </a:rPr>
              <a:t>d = m[</a:t>
            </a:r>
            <a:r>
              <a:rPr lang="en-US" altLang="zh-CN" sz="2800" dirty="0" err="1">
                <a:latin typeface="Times New Roman" panose="02020603050405020304" pitchFamily="18" charset="0"/>
                <a:ea typeface="+mn-ea"/>
              </a:rPr>
              <a:t>i+s</a:t>
            </a:r>
            <a:r>
              <a:rPr lang="en-US" altLang="zh-CN" sz="2800" dirty="0">
                <a:latin typeface="Times New Roman" panose="02020603050405020304" pitchFamily="18" charset="0"/>
                <a:ea typeface="+mn-ea"/>
              </a:rPr>
              <a:t>, j–s, 1]</a:t>
            </a:r>
            <a:r>
              <a:rPr lang="zh-CN" altLang="en-US" sz="2800" dirty="0">
                <a:latin typeface="微软雅黑" panose="020B0503020204020204" pitchFamily="34" charset="-122"/>
                <a:ea typeface="+mn-ea"/>
              </a:rPr>
              <a:t>，则</a:t>
            </a:r>
            <a:endParaRPr lang="zh-CN" altLang="en-US" sz="2400" dirty="0">
              <a:latin typeface="微软雅黑" panose="020B0503020204020204" pitchFamily="34" charset="-122"/>
              <a:ea typeface="+mn-ea"/>
            </a:endParaRPr>
          </a:p>
        </p:txBody>
      </p:sp>
      <p:sp>
        <p:nvSpPr>
          <p:cNvPr id="7" name="文本框 6">
            <a:extLst>
              <a:ext uri="{FF2B5EF4-FFF2-40B4-BE49-F238E27FC236}">
                <a16:creationId xmlns:a16="http://schemas.microsoft.com/office/drawing/2014/main" id="{6DB64889-AF84-4573-8B53-4390E8FBC737}"/>
              </a:ext>
            </a:extLst>
          </p:cNvPr>
          <p:cNvSpPr txBox="1"/>
          <p:nvPr/>
        </p:nvSpPr>
        <p:spPr>
          <a:xfrm>
            <a:off x="842923" y="4038458"/>
            <a:ext cx="7950905" cy="990079"/>
          </a:xfrm>
          <a:prstGeom prst="rect">
            <a:avLst/>
          </a:prstGeom>
          <a:noFill/>
        </p:spPr>
        <p:txBody>
          <a:bodyPr wrap="square" lIns="0" tIns="0" rIns="0" bIns="0">
            <a:spAutoFit/>
          </a:bodyPr>
          <a:lstStyle/>
          <a:p>
            <a:pPr fontAlgn="auto">
              <a:lnSpc>
                <a:spcPct val="120000"/>
              </a:lnSpc>
              <a:spcBef>
                <a:spcPts val="0"/>
              </a:spcBef>
              <a:spcAft>
                <a:spcPts val="0"/>
              </a:spcAft>
              <a:defRPr/>
            </a:pPr>
            <a:r>
              <a:rPr lang="zh-CN" altLang="en-US" sz="2800" dirty="0">
                <a:latin typeface="微软雅黑" panose="020B0503020204020204" pitchFamily="34" charset="-122"/>
                <a:ea typeface="+mn-ea"/>
              </a:rPr>
              <a:t>⑴当</a:t>
            </a:r>
            <a:r>
              <a:rPr lang="en-US" altLang="zh-CN" sz="2800" dirty="0">
                <a:latin typeface="Times New Roman" panose="02020603050405020304" pitchFamily="18" charset="0"/>
                <a:ea typeface="+mn-ea"/>
              </a:rPr>
              <a:t>op[</a:t>
            </a:r>
            <a:r>
              <a:rPr lang="en-US" altLang="zh-CN" sz="2800" dirty="0" err="1">
                <a:latin typeface="Times New Roman" panose="02020603050405020304" pitchFamily="18" charset="0"/>
                <a:ea typeface="+mn-ea"/>
              </a:rPr>
              <a:t>i+s</a:t>
            </a:r>
            <a:r>
              <a:rPr lang="en-US" altLang="zh-CN" sz="2800" dirty="0">
                <a:latin typeface="Times New Roman" panose="02020603050405020304" pitchFamily="18" charset="0"/>
                <a:ea typeface="+mn-ea"/>
              </a:rPr>
              <a:t>] = “+”</a:t>
            </a:r>
            <a:r>
              <a:rPr lang="zh-CN" altLang="en-US" sz="2800" dirty="0">
                <a:latin typeface="微软雅黑" panose="020B0503020204020204" pitchFamily="34" charset="-122"/>
                <a:ea typeface="+mn-ea"/>
              </a:rPr>
              <a:t>时，</a:t>
            </a:r>
          </a:p>
          <a:p>
            <a:pPr fontAlgn="auto">
              <a:lnSpc>
                <a:spcPct val="120000"/>
              </a:lnSpc>
              <a:spcBef>
                <a:spcPts val="0"/>
              </a:spcBef>
              <a:spcAft>
                <a:spcPts val="0"/>
              </a:spcAft>
              <a:defRPr/>
            </a:pPr>
            <a:r>
              <a:rPr lang="zh-CN" altLang="en-US" sz="2800" dirty="0">
                <a:latin typeface="微软雅黑" panose="020B0503020204020204" pitchFamily="34" charset="-122"/>
                <a:ea typeface="+mn-ea"/>
              </a:rPr>
              <a:t>−  </a:t>
            </a:r>
            <a:r>
              <a:rPr lang="en-US" altLang="zh-CN" sz="2800" dirty="0">
                <a:latin typeface="Times New Roman" panose="02020603050405020304" pitchFamily="18" charset="0"/>
                <a:ea typeface="+mn-ea"/>
              </a:rPr>
              <a:t>m[</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 0] = a + c</a:t>
            </a:r>
            <a:r>
              <a:rPr lang="zh-CN" altLang="en-US" sz="2800" dirty="0">
                <a:latin typeface="微软雅黑" panose="020B0503020204020204" pitchFamily="34" charset="-122"/>
                <a:ea typeface="+mn-ea"/>
              </a:rPr>
              <a:t>，</a:t>
            </a:r>
            <a:r>
              <a:rPr lang="en-US" altLang="zh-CN" sz="2800" dirty="0">
                <a:latin typeface="Times New Roman" panose="02020603050405020304" pitchFamily="18" charset="0"/>
                <a:ea typeface="+mn-ea"/>
              </a:rPr>
              <a:t>m[</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 1] = b + d</a:t>
            </a:r>
            <a:endParaRPr lang="zh-CN" altLang="en-US" sz="2800" dirty="0">
              <a:latin typeface="Times New Roman" panose="02020603050405020304" pitchFamily="18" charset="0"/>
              <a:ea typeface="+mn-ea"/>
            </a:endParaRPr>
          </a:p>
        </p:txBody>
      </p:sp>
      <p:sp>
        <p:nvSpPr>
          <p:cNvPr id="8" name="文本框 7">
            <a:extLst>
              <a:ext uri="{FF2B5EF4-FFF2-40B4-BE49-F238E27FC236}">
                <a16:creationId xmlns:a16="http://schemas.microsoft.com/office/drawing/2014/main" id="{A0C845E5-0CAB-4D49-A6EB-E990FDA48C77}"/>
              </a:ext>
            </a:extLst>
          </p:cNvPr>
          <p:cNvSpPr txBox="1"/>
          <p:nvPr/>
        </p:nvSpPr>
        <p:spPr>
          <a:xfrm>
            <a:off x="1012508" y="5090208"/>
            <a:ext cx="7574827" cy="1507144"/>
          </a:xfrm>
          <a:prstGeom prst="rect">
            <a:avLst/>
          </a:prstGeom>
          <a:noFill/>
        </p:spPr>
        <p:txBody>
          <a:bodyPr wrap="square" lIns="0" tIns="0" rIns="0" bIns="0">
            <a:spAutoFit/>
          </a:bodyPr>
          <a:lstStyle/>
          <a:p>
            <a:pPr fontAlgn="auto">
              <a:lnSpc>
                <a:spcPct val="120000"/>
              </a:lnSpc>
              <a:spcBef>
                <a:spcPts val="0"/>
              </a:spcBef>
              <a:spcAft>
                <a:spcPts val="0"/>
              </a:spcAft>
              <a:defRPr/>
            </a:pPr>
            <a:r>
              <a:rPr lang="zh-CN" altLang="en-US" sz="2800" dirty="0">
                <a:latin typeface="微软雅黑" panose="020B0503020204020204" pitchFamily="34" charset="-122"/>
                <a:ea typeface="+mn-ea"/>
              </a:rPr>
              <a:t>⑵当</a:t>
            </a:r>
            <a:r>
              <a:rPr lang="en-US" altLang="zh-CN" sz="2800" dirty="0">
                <a:latin typeface="Times New Roman" panose="02020603050405020304" pitchFamily="18" charset="0"/>
                <a:ea typeface="+mn-ea"/>
              </a:rPr>
              <a:t>op[</a:t>
            </a:r>
            <a:r>
              <a:rPr lang="en-US" altLang="zh-CN" sz="2800" dirty="0" err="1">
                <a:latin typeface="Times New Roman" panose="02020603050405020304" pitchFamily="18" charset="0"/>
                <a:ea typeface="+mn-ea"/>
              </a:rPr>
              <a:t>i+s</a:t>
            </a:r>
            <a:r>
              <a:rPr lang="en-US" altLang="zh-CN" sz="2800" dirty="0">
                <a:latin typeface="Times New Roman" panose="02020603050405020304" pitchFamily="18" charset="0"/>
                <a:ea typeface="+mn-ea"/>
              </a:rPr>
              <a:t>] = “*”</a:t>
            </a:r>
            <a:r>
              <a:rPr lang="zh-CN" altLang="en-US" sz="2800" dirty="0">
                <a:latin typeface="微软雅黑" panose="020B0503020204020204" pitchFamily="34" charset="-122"/>
                <a:ea typeface="+mn-ea"/>
              </a:rPr>
              <a:t>时，</a:t>
            </a:r>
          </a:p>
          <a:p>
            <a:pPr fontAlgn="auto">
              <a:lnSpc>
                <a:spcPct val="120000"/>
              </a:lnSpc>
              <a:spcBef>
                <a:spcPts val="0"/>
              </a:spcBef>
              <a:spcAft>
                <a:spcPts val="0"/>
              </a:spcAft>
              <a:defRPr/>
            </a:pPr>
            <a:r>
              <a:rPr lang="zh-CN" altLang="en-US" sz="2800" dirty="0">
                <a:latin typeface="微软雅黑" panose="020B0503020204020204" pitchFamily="34" charset="-122"/>
                <a:ea typeface="+mn-ea"/>
              </a:rPr>
              <a:t>−  </a:t>
            </a:r>
            <a:r>
              <a:rPr lang="en-US" altLang="zh-CN" sz="2800" dirty="0">
                <a:latin typeface="Times New Roman" panose="02020603050405020304" pitchFamily="18" charset="0"/>
                <a:ea typeface="+mn-ea"/>
              </a:rPr>
              <a:t>m[</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 0] = min{ac, ad, </a:t>
            </a:r>
            <a:r>
              <a:rPr lang="en-US" altLang="zh-CN" sz="2800" dirty="0" err="1">
                <a:latin typeface="Times New Roman" panose="02020603050405020304" pitchFamily="18" charset="0"/>
                <a:ea typeface="+mn-ea"/>
              </a:rPr>
              <a:t>bc</a:t>
            </a:r>
            <a:r>
              <a:rPr lang="en-US" altLang="zh-CN" sz="2800" dirty="0">
                <a:latin typeface="Times New Roman" panose="02020603050405020304" pitchFamily="18" charset="0"/>
                <a:ea typeface="+mn-ea"/>
              </a:rPr>
              <a:t>, bd}</a:t>
            </a:r>
          </a:p>
          <a:p>
            <a:pPr fontAlgn="auto">
              <a:lnSpc>
                <a:spcPct val="120000"/>
              </a:lnSpc>
              <a:spcBef>
                <a:spcPts val="0"/>
              </a:spcBef>
              <a:spcAft>
                <a:spcPts val="0"/>
              </a:spcAft>
              <a:defRPr/>
            </a:pPr>
            <a:r>
              <a:rPr lang="en-US" altLang="zh-CN" sz="2800" dirty="0">
                <a:latin typeface="微软雅黑" panose="020B0503020204020204" pitchFamily="34" charset="-122"/>
                <a:ea typeface="+mn-ea"/>
              </a:rPr>
              <a:t>−  </a:t>
            </a:r>
            <a:r>
              <a:rPr lang="en-US" altLang="zh-CN" sz="2800" dirty="0">
                <a:latin typeface="Times New Roman" panose="02020603050405020304" pitchFamily="18" charset="0"/>
                <a:ea typeface="+mn-ea"/>
              </a:rPr>
              <a:t>m[</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 1] = max{ac, ad, </a:t>
            </a:r>
            <a:r>
              <a:rPr lang="en-US" altLang="zh-CN" sz="2800" dirty="0" err="1">
                <a:latin typeface="Times New Roman" panose="02020603050405020304" pitchFamily="18" charset="0"/>
                <a:ea typeface="+mn-ea"/>
              </a:rPr>
              <a:t>bc</a:t>
            </a:r>
            <a:r>
              <a:rPr lang="en-US" altLang="zh-CN" sz="2800" dirty="0">
                <a:latin typeface="Times New Roman" panose="02020603050405020304" pitchFamily="18" charset="0"/>
                <a:ea typeface="+mn-ea"/>
              </a:rPr>
              <a:t>, bd}</a:t>
            </a:r>
            <a:endParaRPr lang="zh-CN" altLang="en-US" sz="2800" dirty="0">
              <a:latin typeface="Times New Roman" panose="02020603050405020304" pitchFamily="18" charset="0"/>
              <a:ea typeface="+mn-ea"/>
            </a:endParaRPr>
          </a:p>
        </p:txBody>
      </p:sp>
      <p:sp>
        <p:nvSpPr>
          <p:cNvPr id="9" name="Rectangle 2">
            <a:extLst>
              <a:ext uri="{FF2B5EF4-FFF2-40B4-BE49-F238E27FC236}">
                <a16:creationId xmlns:a16="http://schemas.microsoft.com/office/drawing/2014/main" id="{B631D547-AFE9-4A49-882F-8D03EEFB3B5F}"/>
              </a:ext>
            </a:extLst>
          </p:cNvPr>
          <p:cNvSpPr>
            <a:spLocks noChangeArrowheads="1"/>
          </p:cNvSpPr>
          <p:nvPr/>
        </p:nvSpPr>
        <p:spPr bwMode="auto">
          <a:xfrm>
            <a:off x="539552" y="260648"/>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227828719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6819ED-FE12-428A-9991-A5CBE1975717}"/>
              </a:ext>
            </a:extLst>
          </p:cNvPr>
          <p:cNvSpPr txBox="1"/>
          <p:nvPr/>
        </p:nvSpPr>
        <p:spPr>
          <a:xfrm>
            <a:off x="755576" y="1628800"/>
            <a:ext cx="8064895" cy="1686359"/>
          </a:xfrm>
          <a:prstGeom prst="rect">
            <a:avLst/>
          </a:prstGeom>
          <a:noFill/>
        </p:spPr>
        <p:txBody>
          <a:bodyPr wrap="square" lIns="0" tIns="0" rIns="0" bIns="0">
            <a:spAutoFit/>
          </a:bodyPr>
          <a:lstStyle/>
          <a:p>
            <a:pPr fontAlgn="auto">
              <a:lnSpc>
                <a:spcPts val="2814"/>
              </a:lnSpc>
              <a:spcBef>
                <a:spcPts val="0"/>
              </a:spcBef>
              <a:spcAft>
                <a:spcPts val="0"/>
              </a:spcAft>
              <a:tabLst>
                <a:tab pos="249804" algn="l"/>
              </a:tabLst>
              <a:defRPr/>
            </a:pPr>
            <a:r>
              <a:rPr lang="zh-CN" altLang="en-US" sz="3600" b="1" dirty="0">
                <a:latin typeface="微软雅黑" panose="020B0503020204020204" pitchFamily="34" charset="-122"/>
                <a:ea typeface="+mn-ea"/>
              </a:rPr>
              <a:t>多边形游戏的递归求解</a:t>
            </a:r>
          </a:p>
          <a:p>
            <a:pPr fontAlgn="auto">
              <a:lnSpc>
                <a:spcPts val="855"/>
              </a:lnSpc>
              <a:spcBef>
                <a:spcPts val="0"/>
              </a:spcBef>
              <a:spcAft>
                <a:spcPts val="0"/>
              </a:spcAft>
              <a:tabLst>
                <a:tab pos="249804" algn="l"/>
              </a:tabLst>
              <a:defRPr/>
            </a:pPr>
            <a:endParaRPr lang="zh-CN" altLang="en-US" sz="3600" b="1" dirty="0">
              <a:latin typeface="微软雅黑" panose="020B0503020204020204" pitchFamily="34" charset="-122"/>
              <a:ea typeface="+mn-ea"/>
            </a:endParaRPr>
          </a:p>
          <a:p>
            <a:pPr marL="571500" indent="-571500" fontAlgn="auto">
              <a:lnSpc>
                <a:spcPct val="150000"/>
              </a:lnSpc>
              <a:spcBef>
                <a:spcPts val="0"/>
              </a:spcBef>
              <a:spcAft>
                <a:spcPts val="0"/>
              </a:spcAft>
              <a:buFont typeface="Wingdings" panose="05000000000000000000" pitchFamily="2" charset="2"/>
              <a:buChar char="p"/>
              <a:tabLst>
                <a:tab pos="249804" algn="l"/>
              </a:tabLst>
              <a:defRPr/>
            </a:pPr>
            <a:r>
              <a:rPr lang="zh-CN" altLang="en-US" sz="2800" dirty="0">
                <a:latin typeface="微软雅黑" panose="020B0503020204020204" pitchFamily="34" charset="-122"/>
                <a:ea typeface="+mn-ea"/>
              </a:rPr>
              <a:t>令</a:t>
            </a:r>
            <a:r>
              <a:rPr lang="en-US" altLang="zh-CN" sz="2800" dirty="0">
                <a:latin typeface="Times New Roman" panose="02020603050405020304" pitchFamily="18" charset="0"/>
                <a:ea typeface="+mn-ea"/>
              </a:rPr>
              <a:t>p(</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a:t>
            </a:r>
            <a:r>
              <a:rPr lang="zh-CN" altLang="en-US" sz="2800" dirty="0">
                <a:latin typeface="微软雅黑" panose="020B0503020204020204" pitchFamily="34" charset="-122"/>
                <a:ea typeface="+mn-ea"/>
              </a:rPr>
              <a:t>在</a:t>
            </a:r>
            <a:r>
              <a:rPr lang="en-US" altLang="zh-CN" sz="2800" dirty="0">
                <a:latin typeface="Times New Roman" panose="02020603050405020304" pitchFamily="18" charset="0"/>
                <a:ea typeface="+mn-ea"/>
              </a:rPr>
              <a:t>op[</a:t>
            </a:r>
            <a:r>
              <a:rPr lang="en-US" altLang="zh-CN" sz="2800" dirty="0" err="1">
                <a:latin typeface="Times New Roman" panose="02020603050405020304" pitchFamily="18" charset="0"/>
                <a:ea typeface="+mn-ea"/>
              </a:rPr>
              <a:t>i+s</a:t>
            </a:r>
            <a:r>
              <a:rPr lang="en-US" altLang="zh-CN" sz="2800" dirty="0">
                <a:latin typeface="Times New Roman" panose="02020603050405020304" pitchFamily="18" charset="0"/>
                <a:ea typeface="+mn-ea"/>
              </a:rPr>
              <a:t>]</a:t>
            </a:r>
            <a:r>
              <a:rPr lang="zh-CN" altLang="en-US" sz="2800" dirty="0">
                <a:latin typeface="微软雅黑" panose="020B0503020204020204" pitchFamily="34" charset="-122"/>
                <a:ea typeface="+mn-ea"/>
              </a:rPr>
              <a:t>断开的最大值和最小值分别为</a:t>
            </a:r>
            <a:r>
              <a:rPr lang="en-US" altLang="zh-CN" sz="2800" dirty="0" err="1">
                <a:latin typeface="Times New Roman" panose="02020603050405020304" pitchFamily="18" charset="0"/>
                <a:ea typeface="+mn-ea"/>
              </a:rPr>
              <a:t>maxf</a:t>
            </a:r>
            <a:r>
              <a:rPr lang="en-US" altLang="zh-CN" sz="2800" dirty="0">
                <a:latin typeface="Times New Roman" panose="02020603050405020304" pitchFamily="18" charset="0"/>
                <a:ea typeface="+mn-ea"/>
              </a:rPr>
              <a:t>(</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 s)</a:t>
            </a:r>
            <a:r>
              <a:rPr lang="zh-CN" altLang="en-US" sz="2800" dirty="0">
                <a:latin typeface="微软雅黑" panose="020B0503020204020204" pitchFamily="34" charset="-122"/>
                <a:ea typeface="+mn-ea"/>
              </a:rPr>
              <a:t>和</a:t>
            </a:r>
            <a:r>
              <a:rPr lang="en-US" altLang="zh-CN" sz="2800" dirty="0" err="1">
                <a:latin typeface="Times New Roman" panose="02020603050405020304" pitchFamily="18" charset="0"/>
                <a:ea typeface="+mn-ea"/>
              </a:rPr>
              <a:t>minf</a:t>
            </a:r>
            <a:r>
              <a:rPr lang="en-US" altLang="zh-CN" sz="2800" dirty="0">
                <a:latin typeface="Times New Roman" panose="02020603050405020304" pitchFamily="18" charset="0"/>
                <a:ea typeface="+mn-ea"/>
              </a:rPr>
              <a:t>(</a:t>
            </a:r>
            <a:r>
              <a:rPr lang="en-US" altLang="zh-CN" sz="2800" dirty="0" err="1">
                <a:latin typeface="Times New Roman" panose="02020603050405020304" pitchFamily="18" charset="0"/>
                <a:ea typeface="+mn-ea"/>
              </a:rPr>
              <a:t>i</a:t>
            </a:r>
            <a:r>
              <a:rPr lang="en-US" altLang="zh-CN" sz="2800" dirty="0">
                <a:latin typeface="Times New Roman" panose="02020603050405020304" pitchFamily="18" charset="0"/>
                <a:ea typeface="+mn-ea"/>
              </a:rPr>
              <a:t>, j, s)</a:t>
            </a:r>
            <a:r>
              <a:rPr lang="zh-CN" altLang="en-US" sz="2800" dirty="0">
                <a:latin typeface="微软雅黑" panose="020B0503020204020204" pitchFamily="34" charset="-122"/>
                <a:ea typeface="+mn-ea"/>
              </a:rPr>
              <a:t>，综合上面的讨论则</a:t>
            </a:r>
            <a:r>
              <a:rPr lang="en-US" altLang="zh-CN" sz="2800" dirty="0">
                <a:latin typeface="微软雅黑" panose="020B0503020204020204" pitchFamily="34" charset="-122"/>
                <a:ea typeface="+mn-ea"/>
              </a:rPr>
              <a:t>:</a:t>
            </a:r>
            <a:endParaRPr lang="zh-CN" altLang="en-US" sz="2800" dirty="0">
              <a:latin typeface="微软雅黑" panose="020B0503020204020204" pitchFamily="34" charset="-122"/>
              <a:ea typeface="+mn-ea"/>
            </a:endParaRPr>
          </a:p>
        </p:txBody>
      </p:sp>
      <p:sp>
        <p:nvSpPr>
          <p:cNvPr id="7" name="文本框 6">
            <a:extLst>
              <a:ext uri="{FF2B5EF4-FFF2-40B4-BE49-F238E27FC236}">
                <a16:creationId xmlns:a16="http://schemas.microsoft.com/office/drawing/2014/main" id="{FEDEA1AD-5455-496C-889A-A00CE54CA42B}"/>
              </a:ext>
            </a:extLst>
          </p:cNvPr>
          <p:cNvSpPr txBox="1"/>
          <p:nvPr/>
        </p:nvSpPr>
        <p:spPr>
          <a:xfrm>
            <a:off x="1331640" y="4106663"/>
            <a:ext cx="1684757" cy="1449115"/>
          </a:xfrm>
          <a:prstGeom prst="rect">
            <a:avLst/>
          </a:prstGeom>
          <a:noFill/>
        </p:spPr>
        <p:txBody>
          <a:bodyPr wrap="none" lIns="0" tIns="0" rIns="0" bIns="0">
            <a:spAutoFit/>
          </a:bodyPr>
          <a:lstStyle/>
          <a:p>
            <a:pPr fontAlgn="auto">
              <a:lnSpc>
                <a:spcPts val="1704"/>
              </a:lnSpc>
              <a:spcBef>
                <a:spcPts val="0"/>
              </a:spcBef>
              <a:spcAft>
                <a:spcPts val="0"/>
              </a:spcAft>
              <a:defRPr/>
            </a:pPr>
            <a:r>
              <a:rPr lang="pl-PL" altLang="zh-CN" sz="2400" dirty="0">
                <a:latin typeface="Times New Roman" panose="02020603050405020304" pitchFamily="18" charset="0"/>
                <a:ea typeface="+mn-ea"/>
              </a:rPr>
              <a:t>minf(i, j, s) =</a:t>
            </a:r>
            <a:endParaRPr lang="en-US" altLang="zh-CN" sz="2400" dirty="0">
              <a:latin typeface="Times New Roman" panose="02020603050405020304" pitchFamily="18" charset="0"/>
              <a:ea typeface="+mn-ea"/>
            </a:endParaRPr>
          </a:p>
          <a:p>
            <a:pPr fontAlgn="auto">
              <a:lnSpc>
                <a:spcPts val="1704"/>
              </a:lnSpc>
              <a:spcBef>
                <a:spcPts val="0"/>
              </a:spcBef>
              <a:spcAft>
                <a:spcPts val="0"/>
              </a:spcAft>
              <a:defRPr/>
            </a:pPr>
            <a:endParaRPr lang="pl-PL" altLang="zh-CN" sz="2400" dirty="0">
              <a:latin typeface="Times New Roman" panose="02020603050405020304" pitchFamily="18" charset="0"/>
              <a:ea typeface="+mn-ea"/>
            </a:endParaRPr>
          </a:p>
          <a:p>
            <a:pPr fontAlgn="auto">
              <a:lnSpc>
                <a:spcPts val="855"/>
              </a:lnSpc>
              <a:spcBef>
                <a:spcPts val="0"/>
              </a:spcBef>
              <a:spcAft>
                <a:spcPts val="0"/>
              </a:spcAft>
              <a:defRPr/>
            </a:pPr>
            <a:endParaRPr lang="pl-PL" altLang="zh-CN" sz="2400" dirty="0">
              <a:latin typeface="Times New Roman" panose="02020603050405020304" pitchFamily="18" charset="0"/>
              <a:ea typeface="+mn-ea"/>
            </a:endParaRPr>
          </a:p>
          <a:p>
            <a:pPr fontAlgn="auto">
              <a:lnSpc>
                <a:spcPts val="855"/>
              </a:lnSpc>
              <a:spcBef>
                <a:spcPts val="0"/>
              </a:spcBef>
              <a:spcAft>
                <a:spcPts val="0"/>
              </a:spcAft>
              <a:defRPr/>
            </a:pPr>
            <a:endParaRPr lang="pl-PL" altLang="zh-CN" sz="2400" dirty="0">
              <a:latin typeface="Times New Roman" panose="02020603050405020304" pitchFamily="18" charset="0"/>
              <a:ea typeface="+mn-ea"/>
            </a:endParaRPr>
          </a:p>
          <a:p>
            <a:pPr fontAlgn="auto">
              <a:lnSpc>
                <a:spcPts val="855"/>
              </a:lnSpc>
              <a:spcBef>
                <a:spcPts val="0"/>
              </a:spcBef>
              <a:spcAft>
                <a:spcPts val="0"/>
              </a:spcAft>
              <a:defRPr/>
            </a:pPr>
            <a:endParaRPr lang="en-US" altLang="zh-CN" sz="2400" dirty="0">
              <a:latin typeface="Times New Roman" panose="02020603050405020304" pitchFamily="18" charset="0"/>
              <a:ea typeface="+mn-ea"/>
            </a:endParaRPr>
          </a:p>
          <a:p>
            <a:pPr fontAlgn="auto">
              <a:lnSpc>
                <a:spcPts val="855"/>
              </a:lnSpc>
              <a:spcBef>
                <a:spcPts val="0"/>
              </a:spcBef>
              <a:spcAft>
                <a:spcPts val="0"/>
              </a:spcAft>
              <a:defRPr/>
            </a:pPr>
            <a:endParaRPr lang="en-US" altLang="zh-CN" sz="2400" dirty="0">
              <a:latin typeface="Times New Roman" panose="02020603050405020304" pitchFamily="18" charset="0"/>
              <a:ea typeface="+mn-ea"/>
            </a:endParaRPr>
          </a:p>
          <a:p>
            <a:pPr fontAlgn="auto">
              <a:lnSpc>
                <a:spcPts val="855"/>
              </a:lnSpc>
              <a:spcBef>
                <a:spcPts val="0"/>
              </a:spcBef>
              <a:spcAft>
                <a:spcPts val="0"/>
              </a:spcAft>
              <a:defRPr/>
            </a:pPr>
            <a:endParaRPr lang="en-US" altLang="zh-CN" sz="2400" dirty="0">
              <a:latin typeface="Times New Roman" panose="02020603050405020304" pitchFamily="18" charset="0"/>
              <a:ea typeface="+mn-ea"/>
            </a:endParaRPr>
          </a:p>
          <a:p>
            <a:pPr fontAlgn="auto">
              <a:lnSpc>
                <a:spcPts val="855"/>
              </a:lnSpc>
              <a:spcBef>
                <a:spcPts val="0"/>
              </a:spcBef>
              <a:spcAft>
                <a:spcPts val="0"/>
              </a:spcAft>
              <a:defRPr/>
            </a:pPr>
            <a:endParaRPr lang="pl-PL" altLang="zh-CN" sz="2400" dirty="0">
              <a:latin typeface="Times New Roman" panose="02020603050405020304" pitchFamily="18" charset="0"/>
              <a:ea typeface="+mn-ea"/>
            </a:endParaRPr>
          </a:p>
          <a:p>
            <a:pPr fontAlgn="auto">
              <a:lnSpc>
                <a:spcPts val="2532"/>
              </a:lnSpc>
              <a:spcBef>
                <a:spcPts val="0"/>
              </a:spcBef>
              <a:spcAft>
                <a:spcPts val="0"/>
              </a:spcAft>
              <a:defRPr/>
            </a:pPr>
            <a:r>
              <a:rPr lang="pl-PL" altLang="zh-CN" sz="2400" dirty="0">
                <a:latin typeface="Times New Roman" panose="02020603050405020304" pitchFamily="18" charset="0"/>
                <a:ea typeface="+mn-ea"/>
              </a:rPr>
              <a:t>maxf(i, j, s) =</a:t>
            </a:r>
            <a:endParaRPr lang="zh-CN" altLang="en-US" sz="2400" dirty="0">
              <a:latin typeface="Times New Roman" panose="02020603050405020304" pitchFamily="18" charset="0"/>
              <a:ea typeface="+mn-ea"/>
            </a:endParaRPr>
          </a:p>
        </p:txBody>
      </p:sp>
      <p:sp>
        <p:nvSpPr>
          <p:cNvPr id="8" name="文本框 7">
            <a:extLst>
              <a:ext uri="{FF2B5EF4-FFF2-40B4-BE49-F238E27FC236}">
                <a16:creationId xmlns:a16="http://schemas.microsoft.com/office/drawing/2014/main" id="{04B698A2-EE9F-49A0-B1AE-78061CE4AF9B}"/>
              </a:ext>
            </a:extLst>
          </p:cNvPr>
          <p:cNvSpPr txBox="1"/>
          <p:nvPr/>
        </p:nvSpPr>
        <p:spPr>
          <a:xfrm>
            <a:off x="3347864" y="3857030"/>
            <a:ext cx="4376198" cy="1822615"/>
          </a:xfrm>
          <a:prstGeom prst="rect">
            <a:avLst/>
          </a:prstGeom>
          <a:noFill/>
        </p:spPr>
        <p:txBody>
          <a:bodyPr wrap="none" lIns="0" tIns="0" rIns="0" bIns="0">
            <a:spAutoFit/>
          </a:bodyPr>
          <a:lstStyle/>
          <a:p>
            <a:pPr fontAlgn="auto">
              <a:lnSpc>
                <a:spcPts val="1704"/>
              </a:lnSpc>
              <a:spcBef>
                <a:spcPts val="0"/>
              </a:spcBef>
              <a:spcAft>
                <a:spcPts val="0"/>
              </a:spcAft>
              <a:defRPr/>
            </a:pPr>
            <a:r>
              <a:rPr lang="en-US" altLang="zh-CN" sz="2400" dirty="0">
                <a:latin typeface="Times New Roman" panose="02020603050405020304" pitchFamily="18" charset="0"/>
                <a:ea typeface="+mn-ea"/>
              </a:rPr>
              <a:t>a + c                          op[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 “+”</a:t>
            </a:r>
          </a:p>
          <a:p>
            <a:pPr fontAlgn="auto">
              <a:lnSpc>
                <a:spcPts val="2401"/>
              </a:lnSpc>
              <a:spcBef>
                <a:spcPts val="0"/>
              </a:spcBef>
              <a:spcAft>
                <a:spcPts val="0"/>
              </a:spcAft>
              <a:defRPr/>
            </a:pPr>
            <a:r>
              <a:rPr lang="en-US" altLang="zh-CN" sz="2400" dirty="0">
                <a:latin typeface="Times New Roman" panose="02020603050405020304" pitchFamily="18" charset="0"/>
                <a:ea typeface="+mn-ea"/>
              </a:rPr>
              <a:t>min{ac, ad, </a:t>
            </a:r>
            <a:r>
              <a:rPr lang="en-US" altLang="zh-CN" sz="2400" dirty="0" err="1">
                <a:latin typeface="Times New Roman" panose="02020603050405020304" pitchFamily="18" charset="0"/>
                <a:ea typeface="+mn-ea"/>
              </a:rPr>
              <a:t>bc</a:t>
            </a:r>
            <a:r>
              <a:rPr lang="en-US" altLang="zh-CN" sz="2400" dirty="0">
                <a:latin typeface="Times New Roman" panose="02020603050405020304" pitchFamily="18" charset="0"/>
                <a:ea typeface="+mn-ea"/>
              </a:rPr>
              <a:t>, bd}   op[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 “*”</a:t>
            </a:r>
          </a:p>
          <a:p>
            <a:pPr fontAlgn="auto">
              <a:lnSpc>
                <a:spcPts val="2401"/>
              </a:lnSpc>
              <a:spcBef>
                <a:spcPts val="0"/>
              </a:spcBef>
              <a:spcAft>
                <a:spcPts val="0"/>
              </a:spcAft>
              <a:defRPr/>
            </a:pPr>
            <a:endParaRPr lang="en-US" altLang="zh-CN" sz="2400" dirty="0">
              <a:latin typeface="Times New Roman" panose="02020603050405020304" pitchFamily="18" charset="0"/>
              <a:ea typeface="+mn-ea"/>
            </a:endParaRPr>
          </a:p>
          <a:p>
            <a:pPr fontAlgn="auto">
              <a:lnSpc>
                <a:spcPts val="2401"/>
              </a:lnSpc>
              <a:spcBef>
                <a:spcPts val="0"/>
              </a:spcBef>
              <a:spcAft>
                <a:spcPts val="0"/>
              </a:spcAft>
              <a:defRPr/>
            </a:pPr>
            <a:endParaRPr lang="en-US" altLang="zh-CN" sz="2400" dirty="0">
              <a:latin typeface="Times New Roman" panose="02020603050405020304" pitchFamily="18" charset="0"/>
              <a:ea typeface="+mn-ea"/>
            </a:endParaRPr>
          </a:p>
          <a:p>
            <a:pPr fontAlgn="auto">
              <a:lnSpc>
                <a:spcPts val="855"/>
              </a:lnSpc>
              <a:spcBef>
                <a:spcPts val="0"/>
              </a:spcBef>
              <a:spcAft>
                <a:spcPts val="0"/>
              </a:spcAft>
              <a:defRPr/>
            </a:pPr>
            <a:endParaRPr lang="en-US" altLang="zh-CN" sz="2400" dirty="0">
              <a:latin typeface="Times New Roman" panose="02020603050405020304" pitchFamily="18" charset="0"/>
              <a:ea typeface="+mn-ea"/>
            </a:endParaRPr>
          </a:p>
          <a:p>
            <a:pPr fontAlgn="auto">
              <a:lnSpc>
                <a:spcPts val="2160"/>
              </a:lnSpc>
              <a:spcBef>
                <a:spcPts val="0"/>
              </a:spcBef>
              <a:spcAft>
                <a:spcPts val="0"/>
              </a:spcAft>
              <a:defRPr/>
            </a:pPr>
            <a:r>
              <a:rPr lang="en-US" altLang="zh-CN" sz="2400" dirty="0">
                <a:latin typeface="Times New Roman" panose="02020603050405020304" pitchFamily="18" charset="0"/>
                <a:ea typeface="+mn-ea"/>
              </a:rPr>
              <a:t>b + d                           op[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 “+”</a:t>
            </a:r>
          </a:p>
          <a:p>
            <a:pPr fontAlgn="auto">
              <a:lnSpc>
                <a:spcPts val="2216"/>
              </a:lnSpc>
              <a:spcBef>
                <a:spcPts val="0"/>
              </a:spcBef>
              <a:spcAft>
                <a:spcPts val="0"/>
              </a:spcAft>
              <a:defRPr/>
            </a:pPr>
            <a:r>
              <a:rPr lang="en-US" altLang="zh-CN" sz="2400" dirty="0">
                <a:latin typeface="Times New Roman" panose="02020603050405020304" pitchFamily="18" charset="0"/>
                <a:ea typeface="+mn-ea"/>
              </a:rPr>
              <a:t>max{ac, ad, </a:t>
            </a:r>
            <a:r>
              <a:rPr lang="en-US" altLang="zh-CN" sz="2400" dirty="0" err="1">
                <a:latin typeface="Times New Roman" panose="02020603050405020304" pitchFamily="18" charset="0"/>
                <a:ea typeface="+mn-ea"/>
              </a:rPr>
              <a:t>bc</a:t>
            </a:r>
            <a:r>
              <a:rPr lang="en-US" altLang="zh-CN" sz="2400" dirty="0">
                <a:latin typeface="Times New Roman" panose="02020603050405020304" pitchFamily="18" charset="0"/>
                <a:ea typeface="+mn-ea"/>
              </a:rPr>
              <a:t>, bd}    op[</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 = “*”</a:t>
            </a:r>
            <a:endParaRPr lang="zh-CN" altLang="en-US" sz="2400" dirty="0">
              <a:latin typeface="Times New Roman" panose="02020603050405020304" pitchFamily="18" charset="0"/>
              <a:ea typeface="+mn-ea"/>
            </a:endParaRPr>
          </a:p>
        </p:txBody>
      </p:sp>
      <p:sp>
        <p:nvSpPr>
          <p:cNvPr id="9" name="Rectangle 2">
            <a:extLst>
              <a:ext uri="{FF2B5EF4-FFF2-40B4-BE49-F238E27FC236}">
                <a16:creationId xmlns:a16="http://schemas.microsoft.com/office/drawing/2014/main" id="{6703FACC-DB3B-4A89-AA3B-0FE6291541A0}"/>
              </a:ext>
            </a:extLst>
          </p:cNvPr>
          <p:cNvSpPr>
            <a:spLocks noChangeArrowheads="1"/>
          </p:cNvSpPr>
          <p:nvPr/>
        </p:nvSpPr>
        <p:spPr bwMode="auto">
          <a:xfrm>
            <a:off x="653543" y="326423"/>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
        <p:nvSpPr>
          <p:cNvPr id="2" name="左大括号 1">
            <a:extLst>
              <a:ext uri="{FF2B5EF4-FFF2-40B4-BE49-F238E27FC236}">
                <a16:creationId xmlns:a16="http://schemas.microsoft.com/office/drawing/2014/main" id="{C7BA783A-5608-44C1-9F02-0572188BFF72}"/>
              </a:ext>
            </a:extLst>
          </p:cNvPr>
          <p:cNvSpPr/>
          <p:nvPr/>
        </p:nvSpPr>
        <p:spPr bwMode="auto">
          <a:xfrm>
            <a:off x="3066687" y="3862502"/>
            <a:ext cx="115443" cy="582497"/>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1" name="左大括号 10">
            <a:extLst>
              <a:ext uri="{FF2B5EF4-FFF2-40B4-BE49-F238E27FC236}">
                <a16:creationId xmlns:a16="http://schemas.microsoft.com/office/drawing/2014/main" id="{B6DFB60E-4C4E-402E-A99A-0216C74B1E20}"/>
              </a:ext>
            </a:extLst>
          </p:cNvPr>
          <p:cNvSpPr/>
          <p:nvPr/>
        </p:nvSpPr>
        <p:spPr bwMode="auto">
          <a:xfrm>
            <a:off x="3066687" y="5082619"/>
            <a:ext cx="115443" cy="582497"/>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5930972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31E8CAD-2322-4957-BE66-1041DF4279FA}"/>
              </a:ext>
            </a:extLst>
          </p:cNvPr>
          <p:cNvSpPr txBox="1"/>
          <p:nvPr/>
        </p:nvSpPr>
        <p:spPr>
          <a:xfrm>
            <a:off x="747312" y="1158443"/>
            <a:ext cx="3967433" cy="468590"/>
          </a:xfrm>
          <a:prstGeom prst="rect">
            <a:avLst/>
          </a:prstGeom>
          <a:noFill/>
        </p:spPr>
        <p:txBody>
          <a:bodyPr wrap="none" lIns="0" tIns="0" rIns="0" bIns="0">
            <a:spAutoFit/>
          </a:bodyPr>
          <a:lstStyle/>
          <a:p>
            <a:pPr fontAlgn="auto">
              <a:lnSpc>
                <a:spcPct val="120000"/>
              </a:lnSpc>
              <a:spcBef>
                <a:spcPts val="0"/>
              </a:spcBef>
              <a:spcAft>
                <a:spcPts val="0"/>
              </a:spcAft>
              <a:defRPr/>
            </a:pPr>
            <a:r>
              <a:rPr lang="zh-CN" altLang="en-US" sz="2800" b="1" dirty="0">
                <a:latin typeface="微软雅黑" panose="020B0503020204020204" pitchFamily="34" charset="-122"/>
                <a:ea typeface="+mn-ea"/>
              </a:rPr>
              <a:t>求解多边形游戏的递归式</a:t>
            </a:r>
          </a:p>
        </p:txBody>
      </p:sp>
      <p:sp>
        <p:nvSpPr>
          <p:cNvPr id="9" name="文本框 8">
            <a:extLst>
              <a:ext uri="{FF2B5EF4-FFF2-40B4-BE49-F238E27FC236}">
                <a16:creationId xmlns:a16="http://schemas.microsoft.com/office/drawing/2014/main" id="{42EBD97E-01DB-4D70-AE16-648192FCC698}"/>
              </a:ext>
            </a:extLst>
          </p:cNvPr>
          <p:cNvSpPr txBox="1"/>
          <p:nvPr/>
        </p:nvSpPr>
        <p:spPr>
          <a:xfrm>
            <a:off x="938863" y="5548570"/>
            <a:ext cx="8127225" cy="405432"/>
          </a:xfrm>
          <a:prstGeom prst="rect">
            <a:avLst/>
          </a:prstGeom>
          <a:noFill/>
        </p:spPr>
        <p:txBody>
          <a:bodyPr wrap="none" lIns="0" tIns="0" rIns="0" bIns="0">
            <a:spAutoFit/>
          </a:bodyPr>
          <a:lstStyle/>
          <a:p>
            <a:pPr marL="342900" indent="-342900" fontAlgn="auto">
              <a:lnSpc>
                <a:spcPct val="120000"/>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多边形游戏首次删去第</a:t>
            </a:r>
            <a:r>
              <a:rPr lang="en-US" altLang="zh-CN" sz="2400" i="1" dirty="0" err="1">
                <a:latin typeface="微软雅黑" panose="020B0503020204020204" pitchFamily="34" charset="-122"/>
                <a:ea typeface="+mn-ea"/>
              </a:rPr>
              <a:t>i</a:t>
            </a:r>
            <a:r>
              <a:rPr lang="en-US" altLang="zh-CN" sz="2400" i="1" dirty="0">
                <a:latin typeface="微软雅黑" panose="020B0503020204020204" pitchFamily="34" charset="-122"/>
                <a:ea typeface="+mn-ea"/>
              </a:rPr>
              <a:t> </a:t>
            </a:r>
            <a:r>
              <a:rPr lang="zh-CN" altLang="en-US" sz="2400" dirty="0">
                <a:latin typeface="微软雅黑" panose="020B0503020204020204" pitchFamily="34" charset="-122"/>
                <a:ea typeface="+mn-ea"/>
              </a:rPr>
              <a:t>条边的最大得分用</a:t>
            </a:r>
            <a:r>
              <a:rPr lang="en-US" altLang="zh-CN" sz="2400" dirty="0">
                <a:latin typeface="Times New Roman" panose="02020603050405020304" pitchFamily="18" charset="0"/>
                <a:ea typeface="+mn-ea"/>
              </a:rPr>
              <a:t>m[</a:t>
            </a:r>
            <a:r>
              <a:rPr lang="en-US" altLang="zh-CN" sz="2400" i="1" dirty="0" err="1">
                <a:latin typeface="Times New Roman" panose="02020603050405020304" pitchFamily="18" charset="0"/>
                <a:ea typeface="+mn-ea"/>
              </a:rPr>
              <a:t>i</a:t>
            </a:r>
            <a:r>
              <a:rPr lang="en-US" altLang="zh-CN" sz="2400" i="1" dirty="0">
                <a:latin typeface="Times New Roman" panose="02020603050405020304" pitchFamily="18" charset="0"/>
                <a:ea typeface="+mn-ea"/>
              </a:rPr>
              <a:t>, n, </a:t>
            </a:r>
            <a:r>
              <a:rPr lang="en-US" altLang="zh-CN" sz="2400" dirty="0">
                <a:latin typeface="Times New Roman" panose="02020603050405020304" pitchFamily="18" charset="0"/>
                <a:ea typeface="+mn-ea"/>
              </a:rPr>
              <a:t>1]</a:t>
            </a:r>
            <a:r>
              <a:rPr lang="zh-CN" altLang="en-US" sz="2400" dirty="0">
                <a:latin typeface="Times New Roman" panose="02020603050405020304" pitchFamily="18" charset="0"/>
                <a:ea typeface="+mn-ea"/>
              </a:rPr>
              <a:t>表示</a:t>
            </a:r>
            <a:r>
              <a:rPr lang="zh-CN" altLang="en-US" sz="2400" dirty="0">
                <a:latin typeface="微软雅黑" panose="020B0503020204020204" pitchFamily="34" charset="-122"/>
                <a:ea typeface="+mn-ea"/>
              </a:rPr>
              <a:t>。</a:t>
            </a:r>
          </a:p>
        </p:txBody>
      </p:sp>
      <p:sp>
        <p:nvSpPr>
          <p:cNvPr id="10" name="文本框 9">
            <a:extLst>
              <a:ext uri="{FF2B5EF4-FFF2-40B4-BE49-F238E27FC236}">
                <a16:creationId xmlns:a16="http://schemas.microsoft.com/office/drawing/2014/main" id="{948F9CA5-E4C0-4A55-A769-3EFA9CBF0B27}"/>
              </a:ext>
            </a:extLst>
          </p:cNvPr>
          <p:cNvSpPr txBox="1"/>
          <p:nvPr/>
        </p:nvSpPr>
        <p:spPr>
          <a:xfrm>
            <a:off x="945532" y="4520486"/>
            <a:ext cx="7618644" cy="844847"/>
          </a:xfrm>
          <a:prstGeom prst="rect">
            <a:avLst/>
          </a:prstGeom>
          <a:noFill/>
        </p:spPr>
        <p:txBody>
          <a:bodyPr wrap="square" lIns="0" tIns="0" rIns="0" bIns="0">
            <a:spAutoFit/>
          </a:bodyPr>
          <a:lstStyle/>
          <a:p>
            <a:pPr marL="342900" indent="-342900" fontAlgn="auto">
              <a:lnSpc>
                <a:spcPct val="120000"/>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由于多边形是封闭的，当</a:t>
            </a:r>
            <a:r>
              <a:rPr lang="en-US" altLang="zh-CN" sz="2400" dirty="0" err="1">
                <a:latin typeface="Times New Roman" panose="02020603050405020304" pitchFamily="18" charset="0"/>
                <a:ea typeface="+mn-ea"/>
              </a:rPr>
              <a:t>i+s</a:t>
            </a:r>
            <a:r>
              <a:rPr lang="zh-CN" altLang="en-US" sz="2400" dirty="0">
                <a:latin typeface="微软雅黑" panose="020B0503020204020204" pitchFamily="34" charset="-122"/>
                <a:ea typeface="+mn-ea"/>
              </a:rPr>
              <a:t>＞</a:t>
            </a:r>
            <a:r>
              <a:rPr lang="en-US" altLang="zh-CN" sz="2400" dirty="0">
                <a:latin typeface="Times New Roman" panose="02020603050405020304" pitchFamily="18" charset="0"/>
                <a:ea typeface="+mn-ea"/>
              </a:rPr>
              <a:t>n</a:t>
            </a:r>
            <a:r>
              <a:rPr lang="zh-CN" altLang="en-US" sz="2400" dirty="0">
                <a:latin typeface="微软雅黑" panose="020B0503020204020204" pitchFamily="34" charset="-122"/>
                <a:ea typeface="+mn-ea"/>
              </a:rPr>
              <a:t>时，顶点</a:t>
            </a:r>
            <a:r>
              <a:rPr lang="en-US" altLang="zh-CN" sz="2400" dirty="0" err="1">
                <a:latin typeface="Times New Roman" panose="02020603050405020304" pitchFamily="18" charset="0"/>
                <a:ea typeface="+mn-ea"/>
              </a:rPr>
              <a:t>i+s</a:t>
            </a:r>
            <a:r>
              <a:rPr lang="zh-CN" altLang="en-US" sz="2400" dirty="0">
                <a:latin typeface="微软雅黑" panose="020B0503020204020204" pitchFamily="34" charset="-122"/>
                <a:ea typeface="+mn-ea"/>
              </a:rPr>
              <a:t>实际编号应为</a:t>
            </a:r>
            <a:r>
              <a:rPr lang="en-US" altLang="zh-CN" sz="2400" dirty="0">
                <a:latin typeface="Times New Roman" panose="02020603050405020304" pitchFamily="18" charset="0"/>
                <a:ea typeface="+mn-ea"/>
              </a:rPr>
              <a:t>(</a:t>
            </a:r>
            <a:r>
              <a:rPr lang="en-US" altLang="zh-CN" sz="2400" dirty="0" err="1">
                <a:latin typeface="Times New Roman" panose="02020603050405020304" pitchFamily="18" charset="0"/>
                <a:ea typeface="+mn-ea"/>
              </a:rPr>
              <a:t>i+s</a:t>
            </a:r>
            <a:r>
              <a:rPr lang="en-US" altLang="zh-CN" sz="2400" dirty="0">
                <a:latin typeface="Times New Roman" panose="02020603050405020304" pitchFamily="18" charset="0"/>
                <a:ea typeface="+mn-ea"/>
              </a:rPr>
              <a:t>)mod n</a:t>
            </a:r>
            <a:r>
              <a:rPr lang="zh-CN" altLang="en-US" sz="2400" dirty="0">
                <a:latin typeface="微软雅黑" panose="020B0503020204020204" pitchFamily="34" charset="-122"/>
                <a:ea typeface="+mn-ea"/>
              </a:rPr>
              <a:t>。</a:t>
            </a:r>
          </a:p>
        </p:txBody>
      </p:sp>
      <p:sp>
        <p:nvSpPr>
          <p:cNvPr id="11" name="文本框 10">
            <a:extLst>
              <a:ext uri="{FF2B5EF4-FFF2-40B4-BE49-F238E27FC236}">
                <a16:creationId xmlns:a16="http://schemas.microsoft.com/office/drawing/2014/main" id="{F0D6B076-29DC-4717-86B9-D58443F1B490}"/>
              </a:ext>
            </a:extLst>
          </p:cNvPr>
          <p:cNvSpPr txBox="1"/>
          <p:nvPr/>
        </p:nvSpPr>
        <p:spPr>
          <a:xfrm>
            <a:off x="1786059" y="2708920"/>
            <a:ext cx="4911601" cy="404534"/>
          </a:xfrm>
          <a:prstGeom prst="rect">
            <a:avLst/>
          </a:prstGeom>
          <a:noFill/>
        </p:spPr>
        <p:txBody>
          <a:bodyPr wrap="none" lIns="0" tIns="0" rIns="0" bIns="0">
            <a:spAutoFit/>
          </a:bodyPr>
          <a:lstStyle/>
          <a:p>
            <a:pPr fontAlgn="auto">
              <a:lnSpc>
                <a:spcPct val="120000"/>
              </a:lnSpc>
              <a:spcBef>
                <a:spcPts val="0"/>
              </a:spcBef>
              <a:spcAft>
                <a:spcPts val="0"/>
              </a:spcAft>
              <a:defRPr/>
            </a:pPr>
            <a:r>
              <a:rPr lang="pl-PL" altLang="zh-CN" sz="2400" dirty="0">
                <a:latin typeface="Times New Roman" panose="02020603050405020304" pitchFamily="18" charset="0"/>
                <a:ea typeface="+mn-ea"/>
              </a:rPr>
              <a:t>m[i, j, 0] = min{minf </a:t>
            </a:r>
            <a:r>
              <a:rPr lang="pl-PL" altLang="zh-CN" sz="2400" i="1" dirty="0">
                <a:latin typeface="Times New Roman" panose="02020603050405020304" pitchFamily="18" charset="0"/>
                <a:ea typeface="+mn-ea"/>
              </a:rPr>
              <a:t>(i, j, s</a:t>
            </a:r>
            <a:r>
              <a:rPr lang="pl-PL" altLang="zh-CN" sz="2400" dirty="0">
                <a:latin typeface="Times New Roman" panose="02020603050405020304" pitchFamily="18" charset="0"/>
                <a:ea typeface="+mn-ea"/>
              </a:rPr>
              <a:t>) },  1≤i, j≤n</a:t>
            </a:r>
            <a:endParaRPr lang="zh-CN" altLang="en-US" sz="2400" dirty="0">
              <a:latin typeface="Times New Roman" panose="02020603050405020304" pitchFamily="18" charset="0"/>
              <a:ea typeface="+mn-ea"/>
            </a:endParaRPr>
          </a:p>
        </p:txBody>
      </p:sp>
      <p:sp>
        <p:nvSpPr>
          <p:cNvPr id="12" name="文本框 11">
            <a:extLst>
              <a:ext uri="{FF2B5EF4-FFF2-40B4-BE49-F238E27FC236}">
                <a16:creationId xmlns:a16="http://schemas.microsoft.com/office/drawing/2014/main" id="{8D329E35-BDB1-4EFD-A8A5-4F02D7E8A165}"/>
              </a:ext>
            </a:extLst>
          </p:cNvPr>
          <p:cNvSpPr txBox="1"/>
          <p:nvPr/>
        </p:nvSpPr>
        <p:spPr>
          <a:xfrm>
            <a:off x="2303335" y="3070064"/>
            <a:ext cx="349455" cy="202235"/>
          </a:xfrm>
          <a:prstGeom prst="rect">
            <a:avLst/>
          </a:prstGeom>
          <a:noFill/>
        </p:spPr>
        <p:txBody>
          <a:bodyPr wrap="none" lIns="0" tIns="0" rIns="0" bIns="0">
            <a:spAutoFit/>
          </a:bodyPr>
          <a:lstStyle/>
          <a:p>
            <a:pPr fontAlgn="auto">
              <a:lnSpc>
                <a:spcPct val="120000"/>
              </a:lnSpc>
              <a:spcBef>
                <a:spcPts val="0"/>
              </a:spcBef>
              <a:spcAft>
                <a:spcPts val="0"/>
              </a:spcAft>
              <a:defRPr/>
            </a:pPr>
            <a:r>
              <a:rPr lang="en-US" altLang="zh-CN" sz="1200">
                <a:latin typeface="Times New Roman" panose="02020603050405020304" pitchFamily="18" charset="0"/>
                <a:ea typeface="+mn-ea"/>
              </a:rPr>
              <a:t>1≤s≤j</a:t>
            </a:r>
            <a:endParaRPr lang="zh-CN" altLang="en-US" sz="1200">
              <a:latin typeface="Times New Roman" panose="02020603050405020304" pitchFamily="18" charset="0"/>
              <a:ea typeface="+mn-ea"/>
            </a:endParaRPr>
          </a:p>
        </p:txBody>
      </p:sp>
      <p:sp>
        <p:nvSpPr>
          <p:cNvPr id="13" name="文本框 12">
            <a:extLst>
              <a:ext uri="{FF2B5EF4-FFF2-40B4-BE49-F238E27FC236}">
                <a16:creationId xmlns:a16="http://schemas.microsoft.com/office/drawing/2014/main" id="{242B814E-9E8B-4D39-A6E0-54494E8CF5D2}"/>
              </a:ext>
            </a:extLst>
          </p:cNvPr>
          <p:cNvSpPr txBox="1"/>
          <p:nvPr/>
        </p:nvSpPr>
        <p:spPr>
          <a:xfrm>
            <a:off x="1786059" y="3295439"/>
            <a:ext cx="5014193" cy="404534"/>
          </a:xfrm>
          <a:prstGeom prst="rect">
            <a:avLst/>
          </a:prstGeom>
          <a:noFill/>
        </p:spPr>
        <p:txBody>
          <a:bodyPr wrap="none" lIns="0" tIns="0" rIns="0" bIns="0">
            <a:spAutoFit/>
          </a:bodyPr>
          <a:lstStyle/>
          <a:p>
            <a:pPr fontAlgn="auto">
              <a:lnSpc>
                <a:spcPct val="120000"/>
              </a:lnSpc>
              <a:spcBef>
                <a:spcPts val="0"/>
              </a:spcBef>
              <a:spcAft>
                <a:spcPts val="0"/>
              </a:spcAft>
              <a:defRPr/>
            </a:pPr>
            <a:r>
              <a:rPr lang="pl-PL" altLang="zh-CN" sz="2400" dirty="0">
                <a:latin typeface="Times New Roman" panose="02020603050405020304" pitchFamily="18" charset="0"/>
                <a:ea typeface="+mn-ea"/>
              </a:rPr>
              <a:t>m[i, j, 1] = max{maxf (</a:t>
            </a:r>
            <a:r>
              <a:rPr lang="pl-PL" altLang="zh-CN" sz="2400" i="1" dirty="0">
                <a:latin typeface="Times New Roman" panose="02020603050405020304" pitchFamily="18" charset="0"/>
                <a:ea typeface="+mn-ea"/>
              </a:rPr>
              <a:t>i, j, s</a:t>
            </a:r>
            <a:r>
              <a:rPr lang="pl-PL" altLang="zh-CN" sz="2400" dirty="0">
                <a:latin typeface="Times New Roman" panose="02020603050405020304" pitchFamily="18" charset="0"/>
                <a:ea typeface="+mn-ea"/>
              </a:rPr>
              <a:t>) },  1≤i, j≤n</a:t>
            </a:r>
            <a:endParaRPr lang="zh-CN" altLang="en-US" sz="2400" dirty="0">
              <a:latin typeface="Times New Roman" panose="02020603050405020304" pitchFamily="18" charset="0"/>
              <a:ea typeface="+mn-ea"/>
            </a:endParaRPr>
          </a:p>
        </p:txBody>
      </p:sp>
      <p:sp>
        <p:nvSpPr>
          <p:cNvPr id="14" name="文本框 13">
            <a:extLst>
              <a:ext uri="{FF2B5EF4-FFF2-40B4-BE49-F238E27FC236}">
                <a16:creationId xmlns:a16="http://schemas.microsoft.com/office/drawing/2014/main" id="{BB971D83-4AF5-4C9B-8206-6D816B4A5997}"/>
              </a:ext>
            </a:extLst>
          </p:cNvPr>
          <p:cNvSpPr txBox="1"/>
          <p:nvPr/>
        </p:nvSpPr>
        <p:spPr>
          <a:xfrm>
            <a:off x="2303335" y="3656583"/>
            <a:ext cx="349455" cy="202235"/>
          </a:xfrm>
          <a:prstGeom prst="rect">
            <a:avLst/>
          </a:prstGeom>
          <a:noFill/>
        </p:spPr>
        <p:txBody>
          <a:bodyPr wrap="none" lIns="0" tIns="0" rIns="0" bIns="0">
            <a:spAutoFit/>
          </a:bodyPr>
          <a:lstStyle/>
          <a:p>
            <a:pPr fontAlgn="auto">
              <a:lnSpc>
                <a:spcPct val="120000"/>
              </a:lnSpc>
              <a:spcBef>
                <a:spcPts val="0"/>
              </a:spcBef>
              <a:spcAft>
                <a:spcPts val="0"/>
              </a:spcAft>
              <a:defRPr/>
            </a:pPr>
            <a:r>
              <a:rPr lang="en-US" altLang="zh-CN" sz="1200">
                <a:latin typeface="Times New Roman" panose="02020603050405020304" pitchFamily="18" charset="0"/>
                <a:ea typeface="+mn-ea"/>
              </a:rPr>
              <a:t>1≤s≤j</a:t>
            </a:r>
            <a:endParaRPr lang="zh-CN" altLang="en-US" sz="1200">
              <a:latin typeface="Times New Roman" panose="02020603050405020304" pitchFamily="18" charset="0"/>
              <a:ea typeface="+mn-ea"/>
            </a:endParaRPr>
          </a:p>
        </p:txBody>
      </p:sp>
      <p:sp>
        <p:nvSpPr>
          <p:cNvPr id="15" name="文本框 14">
            <a:extLst>
              <a:ext uri="{FF2B5EF4-FFF2-40B4-BE49-F238E27FC236}">
                <a16:creationId xmlns:a16="http://schemas.microsoft.com/office/drawing/2014/main" id="{8B63A83F-C243-4500-B019-5EB7DD84BB08}"/>
              </a:ext>
            </a:extLst>
          </p:cNvPr>
          <p:cNvSpPr txBox="1"/>
          <p:nvPr/>
        </p:nvSpPr>
        <p:spPr>
          <a:xfrm>
            <a:off x="1095965" y="3988714"/>
            <a:ext cx="6291787" cy="334707"/>
          </a:xfrm>
          <a:prstGeom prst="rect">
            <a:avLst/>
          </a:prstGeom>
          <a:noFill/>
        </p:spPr>
        <p:txBody>
          <a:bodyPr wrap="none" lIns="0" tIns="0" rIns="0" bIns="0">
            <a:spAutoFit/>
          </a:bodyPr>
          <a:lstStyle/>
          <a:p>
            <a:pPr fontAlgn="auto">
              <a:lnSpc>
                <a:spcPct val="120000"/>
              </a:lnSpc>
              <a:spcBef>
                <a:spcPts val="0"/>
              </a:spcBef>
              <a:spcAft>
                <a:spcPts val="0"/>
              </a:spcAft>
              <a:defRPr/>
            </a:pPr>
            <a:r>
              <a:rPr lang="zh-CN" altLang="en-US" sz="2000" dirty="0">
                <a:latin typeface="微软雅黑" panose="020B0503020204020204" pitchFamily="34" charset="-122"/>
                <a:ea typeface="+mn-ea"/>
              </a:rPr>
              <a:t>−  初始边界值为：</a:t>
            </a:r>
            <a:r>
              <a:rPr lang="en-US" altLang="zh-CN" sz="2000" dirty="0">
                <a:latin typeface="Times New Roman" panose="02020603050405020304" pitchFamily="18" charset="0"/>
                <a:ea typeface="+mn-ea"/>
              </a:rPr>
              <a:t>m[</a:t>
            </a:r>
            <a:r>
              <a:rPr lang="en-US" altLang="zh-CN" sz="2000" dirty="0" err="1">
                <a:latin typeface="Times New Roman" panose="02020603050405020304" pitchFamily="18" charset="0"/>
                <a:ea typeface="+mn-ea"/>
              </a:rPr>
              <a:t>i</a:t>
            </a:r>
            <a:r>
              <a:rPr lang="en-US" altLang="zh-CN" sz="2000" dirty="0">
                <a:latin typeface="Times New Roman" panose="02020603050405020304" pitchFamily="18" charset="0"/>
                <a:ea typeface="+mn-ea"/>
              </a:rPr>
              <a:t>, 1, 0] = m[</a:t>
            </a:r>
            <a:r>
              <a:rPr lang="en-US" altLang="zh-CN" sz="2000" dirty="0" err="1">
                <a:latin typeface="Times New Roman" panose="02020603050405020304" pitchFamily="18" charset="0"/>
                <a:ea typeface="+mn-ea"/>
              </a:rPr>
              <a:t>i</a:t>
            </a:r>
            <a:r>
              <a:rPr lang="en-US" altLang="zh-CN" sz="2000" dirty="0">
                <a:latin typeface="Times New Roman" panose="02020603050405020304" pitchFamily="18" charset="0"/>
                <a:ea typeface="+mn-ea"/>
              </a:rPr>
              <a:t>, 1, 1] = v[</a:t>
            </a:r>
            <a:r>
              <a:rPr lang="en-US" altLang="zh-CN" sz="2000" dirty="0" err="1">
                <a:latin typeface="Times New Roman" panose="02020603050405020304" pitchFamily="18" charset="0"/>
                <a:ea typeface="+mn-ea"/>
              </a:rPr>
              <a:t>i</a:t>
            </a:r>
            <a:r>
              <a:rPr lang="en-US" altLang="zh-CN" sz="2000" dirty="0">
                <a:latin typeface="Times New Roman" panose="02020603050405020304" pitchFamily="18" charset="0"/>
                <a:ea typeface="+mn-ea"/>
              </a:rPr>
              <a:t>], 1≤i≤n, j = 1</a:t>
            </a:r>
            <a:endParaRPr lang="zh-CN" altLang="en-US" sz="2000" dirty="0">
              <a:latin typeface="Times New Roman" panose="02020603050405020304" pitchFamily="18" charset="0"/>
              <a:ea typeface="+mn-ea"/>
            </a:endParaRPr>
          </a:p>
        </p:txBody>
      </p:sp>
      <p:sp>
        <p:nvSpPr>
          <p:cNvPr id="16" name="文本框 15">
            <a:extLst>
              <a:ext uri="{FF2B5EF4-FFF2-40B4-BE49-F238E27FC236}">
                <a16:creationId xmlns:a16="http://schemas.microsoft.com/office/drawing/2014/main" id="{94DD5C97-351A-4A83-8ADC-5A45F0F5772F}"/>
              </a:ext>
            </a:extLst>
          </p:cNvPr>
          <p:cNvSpPr txBox="1"/>
          <p:nvPr/>
        </p:nvSpPr>
        <p:spPr>
          <a:xfrm>
            <a:off x="938863" y="1836272"/>
            <a:ext cx="7777770" cy="844847"/>
          </a:xfrm>
          <a:prstGeom prst="rect">
            <a:avLst/>
          </a:prstGeom>
          <a:noFill/>
        </p:spPr>
        <p:txBody>
          <a:bodyPr wrap="none" lIns="0" tIns="0" rIns="0" bIns="0">
            <a:spAutoFit/>
          </a:bodyPr>
          <a:lstStyle/>
          <a:p>
            <a:pPr marL="342900" indent="-342900" fontAlgn="auto">
              <a:lnSpc>
                <a:spcPct val="120000"/>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由于</a:t>
            </a:r>
            <a:r>
              <a:rPr lang="en-US" altLang="zh-CN" sz="2400" dirty="0">
                <a:latin typeface="Times New Roman" panose="02020603050405020304" pitchFamily="18" charset="0"/>
                <a:ea typeface="+mn-ea"/>
              </a:rPr>
              <a:t>p(</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j)</a:t>
            </a:r>
            <a:r>
              <a:rPr lang="zh-CN" altLang="en-US" sz="2400" dirty="0">
                <a:latin typeface="微软雅黑" panose="020B0503020204020204" pitchFamily="34" charset="-122"/>
                <a:ea typeface="+mn-ea"/>
              </a:rPr>
              <a:t>的最优断开位置</a:t>
            </a:r>
            <a:r>
              <a:rPr lang="en-US" altLang="zh-CN" sz="2400" dirty="0">
                <a:latin typeface="Times New Roman" panose="02020603050405020304" pitchFamily="18" charset="0"/>
                <a:ea typeface="+mn-ea"/>
              </a:rPr>
              <a:t>s</a:t>
            </a:r>
            <a:r>
              <a:rPr lang="zh-CN" altLang="en-US" sz="2400" dirty="0">
                <a:latin typeface="微软雅黑" panose="020B0503020204020204" pitchFamily="34" charset="-122"/>
                <a:ea typeface="+mn-ea"/>
              </a:rPr>
              <a:t>有</a:t>
            </a:r>
            <a:r>
              <a:rPr lang="en-US" altLang="zh-CN" sz="2400" dirty="0">
                <a:latin typeface="Times New Roman" panose="02020603050405020304" pitchFamily="18" charset="0"/>
                <a:ea typeface="+mn-ea"/>
              </a:rPr>
              <a:t>1≤s≤j–1</a:t>
            </a:r>
            <a:r>
              <a:rPr lang="zh-CN" altLang="en-US" sz="2400" dirty="0">
                <a:latin typeface="微软雅黑" panose="020B0503020204020204" pitchFamily="34" charset="-122"/>
                <a:ea typeface="+mn-ea"/>
              </a:rPr>
              <a:t>的</a:t>
            </a:r>
            <a:r>
              <a:rPr lang="en-US" altLang="zh-CN" sz="2400" dirty="0">
                <a:latin typeface="Times New Roman" panose="02020603050405020304" pitchFamily="18" charset="0"/>
                <a:ea typeface="+mn-ea"/>
              </a:rPr>
              <a:t>j–1</a:t>
            </a:r>
            <a:r>
              <a:rPr lang="zh-CN" altLang="en-US" sz="2400" dirty="0">
                <a:latin typeface="微软雅黑" panose="020B0503020204020204" pitchFamily="34" charset="-122"/>
                <a:ea typeface="+mn-ea"/>
              </a:rPr>
              <a:t>种情况，于是</a:t>
            </a:r>
          </a:p>
          <a:p>
            <a:pPr fontAlgn="auto">
              <a:lnSpc>
                <a:spcPct val="120000"/>
              </a:lnSpc>
              <a:spcBef>
                <a:spcPts val="0"/>
              </a:spcBef>
              <a:spcAft>
                <a:spcPts val="0"/>
              </a:spcAft>
              <a:defRPr/>
            </a:pPr>
            <a:r>
              <a:rPr lang="zh-CN" altLang="en-US" sz="2400" dirty="0">
                <a:latin typeface="微软雅黑" panose="020B0503020204020204" pitchFamily="34" charset="-122"/>
                <a:ea typeface="+mn-ea"/>
              </a:rPr>
              <a:t>便可得到求解多边形游戏的递归式：</a:t>
            </a:r>
          </a:p>
        </p:txBody>
      </p:sp>
      <p:sp>
        <p:nvSpPr>
          <p:cNvPr id="17" name="Rectangle 2">
            <a:extLst>
              <a:ext uri="{FF2B5EF4-FFF2-40B4-BE49-F238E27FC236}">
                <a16:creationId xmlns:a16="http://schemas.microsoft.com/office/drawing/2014/main" id="{A265506F-F34A-46FF-B5D7-F664379C6168}"/>
              </a:ext>
            </a:extLst>
          </p:cNvPr>
          <p:cNvSpPr>
            <a:spLocks noChangeArrowheads="1"/>
          </p:cNvSpPr>
          <p:nvPr/>
        </p:nvSpPr>
        <p:spPr bwMode="auto">
          <a:xfrm>
            <a:off x="653543" y="326423"/>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23986479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EA176B2-0C5D-4C19-8720-4430AFD11253}"/>
              </a:ext>
            </a:extLst>
          </p:cNvPr>
          <p:cNvSpPr txBox="1"/>
          <p:nvPr/>
        </p:nvSpPr>
        <p:spPr>
          <a:xfrm>
            <a:off x="755576" y="2190760"/>
            <a:ext cx="7649448" cy="844847"/>
          </a:xfrm>
          <a:prstGeom prst="rect">
            <a:avLst/>
          </a:prstGeom>
          <a:noFill/>
        </p:spPr>
        <p:txBody>
          <a:bodyPr wrap="square" lIns="0" tIns="0" rIns="0" bIns="0">
            <a:spAutoFit/>
          </a:bodyPr>
          <a:lstStyle/>
          <a:p>
            <a:pPr marL="457200" indent="-457200" fontAlgn="auto">
              <a:lnSpc>
                <a:spcPct val="120000"/>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依据上述讨论以及所得的递归式，不难写出多边形游戏动态规划算法。请你自己编写。</a:t>
            </a:r>
          </a:p>
        </p:txBody>
      </p:sp>
      <p:sp>
        <p:nvSpPr>
          <p:cNvPr id="9" name="文本框 8">
            <a:extLst>
              <a:ext uri="{FF2B5EF4-FFF2-40B4-BE49-F238E27FC236}">
                <a16:creationId xmlns:a16="http://schemas.microsoft.com/office/drawing/2014/main" id="{F4B7D662-D10F-4B4A-A016-E856C16067BB}"/>
              </a:ext>
            </a:extLst>
          </p:cNvPr>
          <p:cNvSpPr txBox="1"/>
          <p:nvPr/>
        </p:nvSpPr>
        <p:spPr>
          <a:xfrm>
            <a:off x="755576" y="1213917"/>
            <a:ext cx="5559214" cy="602473"/>
          </a:xfrm>
          <a:prstGeom prst="rect">
            <a:avLst/>
          </a:prstGeom>
          <a:noFill/>
        </p:spPr>
        <p:txBody>
          <a:bodyPr wrap="none" lIns="0" tIns="0" rIns="0" bIns="0">
            <a:spAutoFit/>
          </a:bodyPr>
          <a:lstStyle/>
          <a:p>
            <a:pPr fontAlgn="auto">
              <a:lnSpc>
                <a:spcPct val="120000"/>
              </a:lnSpc>
              <a:spcBef>
                <a:spcPts val="0"/>
              </a:spcBef>
              <a:spcAft>
                <a:spcPts val="0"/>
              </a:spcAft>
              <a:defRPr/>
            </a:pPr>
            <a:r>
              <a:rPr lang="zh-CN" altLang="en-US" sz="3600" b="1" dirty="0">
                <a:latin typeface="微软雅黑" panose="020B0503020204020204" pitchFamily="34" charset="-122"/>
                <a:ea typeface="+mn-ea"/>
              </a:rPr>
              <a:t>多边形游戏的动态规划算法</a:t>
            </a:r>
          </a:p>
        </p:txBody>
      </p:sp>
      <p:sp>
        <p:nvSpPr>
          <p:cNvPr id="10" name="文本框 9">
            <a:extLst>
              <a:ext uri="{FF2B5EF4-FFF2-40B4-BE49-F238E27FC236}">
                <a16:creationId xmlns:a16="http://schemas.microsoft.com/office/drawing/2014/main" id="{0F38098A-4171-4707-8411-ED1102A9B24C}"/>
              </a:ext>
            </a:extLst>
          </p:cNvPr>
          <p:cNvSpPr txBox="1"/>
          <p:nvPr/>
        </p:nvSpPr>
        <p:spPr>
          <a:xfrm>
            <a:off x="755576" y="3356992"/>
            <a:ext cx="7899599" cy="2617640"/>
          </a:xfrm>
          <a:prstGeom prst="rect">
            <a:avLst/>
          </a:prstGeom>
          <a:noFill/>
        </p:spPr>
        <p:txBody>
          <a:bodyPr wrap="square" lIns="0" tIns="0" rIns="0" bIns="0">
            <a:spAutoFit/>
          </a:bodyPr>
          <a:lstStyle/>
          <a:p>
            <a:pPr marL="457200" indent="-457200" fontAlgn="auto">
              <a:lnSpc>
                <a:spcPct val="120000"/>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算法的主程序应包含一个子程序</a:t>
            </a:r>
            <a:r>
              <a:rPr lang="en-US" altLang="zh-CN" sz="2400" dirty="0">
                <a:latin typeface="Times New Roman" panose="02020603050405020304" pitchFamily="18" charset="0"/>
                <a:ea typeface="+mn-ea"/>
              </a:rPr>
              <a:t>MIN_MAX</a:t>
            </a:r>
            <a:r>
              <a:rPr lang="zh-CN" altLang="en-US" sz="2400" dirty="0">
                <a:latin typeface="微软雅黑" panose="020B0503020204020204" pitchFamily="34" charset="-122"/>
                <a:ea typeface="+mn-ea"/>
              </a:rPr>
              <a:t>。子程序</a:t>
            </a:r>
            <a:r>
              <a:rPr lang="en-US" altLang="zh-CN" sz="2400" dirty="0">
                <a:latin typeface="Times New Roman" panose="02020603050405020304" pitchFamily="18" charset="0"/>
                <a:ea typeface="+mn-ea"/>
              </a:rPr>
              <a:t>MIN_MAX</a:t>
            </a:r>
            <a:r>
              <a:rPr lang="zh-CN" altLang="en-US" sz="2400" dirty="0">
                <a:latin typeface="微软雅黑" panose="020B0503020204020204" pitchFamily="34" charset="-122"/>
                <a:ea typeface="+mn-ea"/>
              </a:rPr>
              <a:t>负责对确定</a:t>
            </a:r>
            <a:r>
              <a:rPr lang="en-US" altLang="zh-CN" sz="2400" dirty="0">
                <a:latin typeface="Times New Roman" panose="02020603050405020304" pitchFamily="18" charset="0"/>
                <a:ea typeface="+mn-ea"/>
              </a:rPr>
              <a:t>s</a:t>
            </a:r>
            <a:r>
              <a:rPr lang="zh-CN" altLang="en-US" sz="2400" dirty="0">
                <a:latin typeface="微软雅黑" panose="020B0503020204020204" pitchFamily="34" charset="-122"/>
                <a:ea typeface="+mn-ea"/>
              </a:rPr>
              <a:t>的</a:t>
            </a:r>
            <a:r>
              <a:rPr lang="en-US" altLang="zh-CN" sz="2400" dirty="0" err="1">
                <a:latin typeface="Times New Roman" panose="02020603050405020304" pitchFamily="18" charset="0"/>
                <a:ea typeface="+mn-ea"/>
              </a:rPr>
              <a:t>minf</a:t>
            </a:r>
            <a:r>
              <a:rPr lang="en-US" altLang="zh-CN" sz="2400" dirty="0">
                <a:latin typeface="Times New Roman" panose="02020603050405020304" pitchFamily="18" charset="0"/>
                <a:ea typeface="+mn-ea"/>
              </a:rPr>
              <a:t> (</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j, s)</a:t>
            </a:r>
            <a:r>
              <a:rPr lang="zh-CN" altLang="en-US" sz="2400" dirty="0">
                <a:latin typeface="微软雅黑" panose="020B0503020204020204" pitchFamily="34" charset="-122"/>
                <a:ea typeface="+mn-ea"/>
              </a:rPr>
              <a:t>和</a:t>
            </a:r>
            <a:r>
              <a:rPr lang="en-US" altLang="zh-CN" sz="2400" dirty="0" err="1">
                <a:latin typeface="Times New Roman" panose="02020603050405020304" pitchFamily="18" charset="0"/>
                <a:ea typeface="+mn-ea"/>
              </a:rPr>
              <a:t>maxf</a:t>
            </a:r>
            <a:r>
              <a:rPr lang="en-US" altLang="zh-CN" sz="2400" dirty="0">
                <a:latin typeface="Times New Roman" panose="02020603050405020304" pitchFamily="18" charset="0"/>
                <a:ea typeface="+mn-ea"/>
              </a:rPr>
              <a:t> (</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j, s)</a:t>
            </a:r>
            <a:r>
              <a:rPr lang="zh-CN" altLang="en-US" sz="2400" dirty="0">
                <a:latin typeface="微软雅黑" panose="020B0503020204020204" pitchFamily="34" charset="-122"/>
                <a:ea typeface="+mn-ea"/>
              </a:rPr>
              <a:t>的计算。而对任意链的最大值</a:t>
            </a:r>
            <a:r>
              <a:rPr lang="en-US" altLang="zh-CN" sz="2400" dirty="0">
                <a:latin typeface="Times New Roman" panose="02020603050405020304" pitchFamily="18" charset="0"/>
                <a:ea typeface="+mn-ea"/>
              </a:rPr>
              <a:t>m[</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j, 1]</a:t>
            </a:r>
            <a:r>
              <a:rPr lang="zh-CN" altLang="en-US" sz="2400" dirty="0">
                <a:latin typeface="微软雅黑" panose="020B0503020204020204" pitchFamily="34" charset="-122"/>
                <a:ea typeface="+mn-ea"/>
              </a:rPr>
              <a:t>和最小值</a:t>
            </a:r>
            <a:r>
              <a:rPr lang="en-US" altLang="zh-CN" sz="2400" dirty="0">
                <a:latin typeface="Times New Roman" panose="02020603050405020304" pitchFamily="18" charset="0"/>
                <a:ea typeface="+mn-ea"/>
              </a:rPr>
              <a:t>m[</a:t>
            </a:r>
            <a:r>
              <a:rPr lang="en-US" altLang="zh-CN" sz="2400" dirty="0" err="1">
                <a:latin typeface="Times New Roman" panose="02020603050405020304" pitchFamily="18" charset="0"/>
                <a:ea typeface="+mn-ea"/>
              </a:rPr>
              <a:t>i</a:t>
            </a:r>
            <a:r>
              <a:rPr lang="en-US" altLang="zh-CN" sz="2400" dirty="0">
                <a:latin typeface="Times New Roman" panose="02020603050405020304" pitchFamily="18" charset="0"/>
                <a:ea typeface="+mn-ea"/>
              </a:rPr>
              <a:t>, j, 0]</a:t>
            </a:r>
            <a:r>
              <a:rPr lang="zh-CN" altLang="en-US" sz="2400" dirty="0">
                <a:latin typeface="微软雅黑" panose="020B0503020204020204" pitchFamily="34" charset="-122"/>
                <a:ea typeface="+mn-ea"/>
              </a:rPr>
              <a:t>的计算则是在主程序中进行的。</a:t>
            </a:r>
            <a:endParaRPr lang="en-US" altLang="zh-CN" sz="2400" dirty="0">
              <a:latin typeface="微软雅黑" panose="020B0503020204020204" pitchFamily="34" charset="-122"/>
              <a:ea typeface="+mn-ea"/>
            </a:endParaRPr>
          </a:p>
          <a:p>
            <a:pPr marL="457200" indent="-457200" fontAlgn="auto">
              <a:lnSpc>
                <a:spcPct val="120000"/>
              </a:lnSpc>
              <a:spcBef>
                <a:spcPts val="0"/>
              </a:spcBef>
              <a:spcAft>
                <a:spcPts val="0"/>
              </a:spcAft>
              <a:buFont typeface="Wingdings" panose="05000000000000000000" pitchFamily="2" charset="2"/>
              <a:buChar char="p"/>
              <a:defRPr/>
            </a:pPr>
            <a:endParaRPr lang="zh-CN" altLang="en-US" sz="2400" dirty="0">
              <a:latin typeface="微软雅黑" panose="020B0503020204020204" pitchFamily="34" charset="-122"/>
              <a:ea typeface="+mn-ea"/>
            </a:endParaRPr>
          </a:p>
          <a:p>
            <a:pPr marL="457200" indent="-457200" fontAlgn="auto">
              <a:lnSpc>
                <a:spcPct val="120000"/>
              </a:lnSpc>
              <a:spcBef>
                <a:spcPts val="0"/>
              </a:spcBef>
              <a:spcAft>
                <a:spcPts val="0"/>
              </a:spcAft>
              <a:buFont typeface="Wingdings" panose="05000000000000000000" pitchFamily="2" charset="2"/>
              <a:buChar char="p"/>
              <a:defRPr/>
            </a:pPr>
            <a:r>
              <a:rPr lang="zh-CN" altLang="en-US" sz="2400" dirty="0">
                <a:latin typeface="微软雅黑" panose="020B0503020204020204" pitchFamily="34" charset="-122"/>
                <a:ea typeface="+mn-ea"/>
              </a:rPr>
              <a:t>算法的时间复杂性显然仍为</a:t>
            </a:r>
            <a:r>
              <a:rPr lang="en-US" altLang="zh-CN" sz="2400" dirty="0">
                <a:latin typeface="Times New Roman" panose="02020603050405020304" pitchFamily="18" charset="0"/>
                <a:ea typeface="+mn-ea"/>
              </a:rPr>
              <a:t>O(n</a:t>
            </a:r>
            <a:r>
              <a:rPr lang="en-US" altLang="zh-CN" sz="2000" baseline="30000" dirty="0">
                <a:latin typeface="Times New Roman" panose="02020603050405020304" pitchFamily="18" charset="0"/>
                <a:ea typeface="+mn-ea"/>
              </a:rPr>
              <a:t>3</a:t>
            </a:r>
            <a:r>
              <a:rPr lang="en-US" altLang="zh-CN" sz="2400" dirty="0">
                <a:latin typeface="Times New Roman" panose="02020603050405020304" pitchFamily="18" charset="0"/>
                <a:ea typeface="+mn-ea"/>
              </a:rPr>
              <a:t>)</a:t>
            </a:r>
            <a:r>
              <a:rPr lang="zh-CN" altLang="en-US" sz="2400" dirty="0">
                <a:latin typeface="微软雅黑" panose="020B0503020204020204" pitchFamily="34" charset="-122"/>
                <a:ea typeface="+mn-ea"/>
              </a:rPr>
              <a:t>。</a:t>
            </a:r>
          </a:p>
        </p:txBody>
      </p:sp>
      <p:sp>
        <p:nvSpPr>
          <p:cNvPr id="11" name="Rectangle 2">
            <a:extLst>
              <a:ext uri="{FF2B5EF4-FFF2-40B4-BE49-F238E27FC236}">
                <a16:creationId xmlns:a16="http://schemas.microsoft.com/office/drawing/2014/main" id="{DF484453-ACA2-42C5-BAF5-38F738E1AE8E}"/>
              </a:ext>
            </a:extLst>
          </p:cNvPr>
          <p:cNvSpPr>
            <a:spLocks noChangeArrowheads="1"/>
          </p:cNvSpPr>
          <p:nvPr/>
        </p:nvSpPr>
        <p:spPr bwMode="auto">
          <a:xfrm>
            <a:off x="653543" y="326423"/>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dirty="0">
                <a:effectLst>
                  <a:outerShdw blurRad="38100" dist="38100" dir="2700000" algn="tl">
                    <a:srgbClr val="C0C0C0"/>
                  </a:outerShdw>
                </a:effectLst>
                <a:ea typeface="黑体" pitchFamily="2" charset="-122"/>
              </a:rPr>
              <a:t>多边形游戏</a:t>
            </a:r>
            <a:endParaRPr lang="ja-JP" altLang="en-US" sz="3800" dirty="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162722318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F515E1C8-2BC0-4370-BC67-EF7A80F86012}"/>
              </a:ext>
            </a:extLst>
          </p:cNvPr>
          <p:cNvSpPr/>
          <p:nvPr/>
        </p:nvSpPr>
        <p:spPr>
          <a:xfrm>
            <a:off x="6035129" y="4191000"/>
            <a:ext cx="1143000" cy="1143000"/>
          </a:xfrm>
          <a:custGeom>
            <a:avLst/>
            <a:gdLst/>
            <a:ahLst/>
            <a:cxnLst/>
            <a:rect l="0" t="0" r="0" b="0"/>
            <a:pathLst>
              <a:path w="1143001" h="1143001">
                <a:moveTo>
                  <a:pt x="0" y="571500"/>
                </a:moveTo>
                <a:cubicBezTo>
                  <a:pt x="0" y="255867"/>
                  <a:pt x="255867" y="0"/>
                  <a:pt x="571500" y="0"/>
                </a:cubicBezTo>
                <a:cubicBezTo>
                  <a:pt x="887133" y="0"/>
                  <a:pt x="1143000" y="255867"/>
                  <a:pt x="1143000" y="571500"/>
                </a:cubicBezTo>
                <a:cubicBezTo>
                  <a:pt x="1143000" y="887133"/>
                  <a:pt x="887133" y="1143000"/>
                  <a:pt x="571500" y="1143000"/>
                </a:cubicBezTo>
                <a:cubicBezTo>
                  <a:pt x="255867" y="1143000"/>
                  <a:pt x="0" y="887133"/>
                  <a:pt x="0" y="571500"/>
                </a:cubicBezTo>
                <a:close/>
              </a:path>
            </a:pathLst>
          </a:custGeom>
          <a:solidFill>
            <a:srgbClr val="FF0000"/>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任意多边形: 形状 2">
            <a:extLst>
              <a:ext uri="{FF2B5EF4-FFF2-40B4-BE49-F238E27FC236}">
                <a16:creationId xmlns:a16="http://schemas.microsoft.com/office/drawing/2014/main" id="{C7EFC5EA-9CD2-40B8-A917-7BB37881754A}"/>
              </a:ext>
            </a:extLst>
          </p:cNvPr>
          <p:cNvSpPr/>
          <p:nvPr/>
        </p:nvSpPr>
        <p:spPr>
          <a:xfrm>
            <a:off x="6035129" y="4191000"/>
            <a:ext cx="1143000" cy="1143000"/>
          </a:xfrm>
          <a:custGeom>
            <a:avLst/>
            <a:gdLst/>
            <a:ahLst/>
            <a:cxnLst/>
            <a:rect l="0" t="0" r="0" b="0"/>
            <a:pathLst>
              <a:path w="1143001" h="1143001">
                <a:moveTo>
                  <a:pt x="0" y="571500"/>
                </a:moveTo>
                <a:cubicBezTo>
                  <a:pt x="0" y="255867"/>
                  <a:pt x="255867" y="0"/>
                  <a:pt x="571500" y="0"/>
                </a:cubicBezTo>
                <a:cubicBezTo>
                  <a:pt x="887133" y="0"/>
                  <a:pt x="1143000" y="255867"/>
                  <a:pt x="1143000" y="571500"/>
                </a:cubicBezTo>
                <a:cubicBezTo>
                  <a:pt x="1143000" y="887133"/>
                  <a:pt x="887133" y="1143000"/>
                  <a:pt x="571500" y="1143000"/>
                </a:cubicBezTo>
                <a:cubicBezTo>
                  <a:pt x="255867" y="1143000"/>
                  <a:pt x="0" y="887133"/>
                  <a:pt x="0" y="571500"/>
                </a:cubicBezTo>
                <a:close/>
              </a:path>
            </a:pathLst>
          </a:custGeom>
          <a:solidFill>
            <a:srgbClr val="000000">
              <a:alpha val="0"/>
            </a:srgbClr>
          </a:solidFill>
          <a:ln w="25400" cap="flat" cmpd="sng" algn="ctr">
            <a:solidFill>
              <a:srgbClr val="FF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任意多边形: 形状 3">
            <a:extLst>
              <a:ext uri="{FF2B5EF4-FFF2-40B4-BE49-F238E27FC236}">
                <a16:creationId xmlns:a16="http://schemas.microsoft.com/office/drawing/2014/main" id="{5B26CA6D-EE5A-4A97-AF6C-0C6D8294B0DF}"/>
              </a:ext>
            </a:extLst>
          </p:cNvPr>
          <p:cNvSpPr/>
          <p:nvPr/>
        </p:nvSpPr>
        <p:spPr>
          <a:xfrm>
            <a:off x="6155779" y="4672014"/>
            <a:ext cx="901700" cy="180975"/>
          </a:xfrm>
          <a:custGeom>
            <a:avLst/>
            <a:gdLst/>
            <a:ahLst/>
            <a:cxnLst/>
            <a:rect l="0" t="0" r="0" b="0"/>
            <a:pathLst>
              <a:path w="902209" h="181357">
                <a:moveTo>
                  <a:pt x="0" y="0"/>
                </a:moveTo>
                <a:lnTo>
                  <a:pt x="902208" y="0"/>
                </a:lnTo>
                <a:lnTo>
                  <a:pt x="902208" y="181356"/>
                </a:lnTo>
                <a:lnTo>
                  <a:pt x="0" y="181356"/>
                </a:lnTo>
                <a:close/>
              </a:path>
            </a:pathLst>
          </a:custGeom>
          <a:solidFill>
            <a:srgbClr val="FFFFFF"/>
          </a:solidFill>
          <a:ln w="12700" cap="flat" cmpd="sng" algn="ctr">
            <a:solidFill>
              <a:srgbClr val="000000">
                <a:alpha val="0"/>
              </a:srgb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任意多边形: 形状 4">
            <a:extLst>
              <a:ext uri="{FF2B5EF4-FFF2-40B4-BE49-F238E27FC236}">
                <a16:creationId xmlns:a16="http://schemas.microsoft.com/office/drawing/2014/main" id="{DE38A546-5C14-4562-A1C3-80B304999CDA}"/>
              </a:ext>
            </a:extLst>
          </p:cNvPr>
          <p:cNvSpPr/>
          <p:nvPr/>
        </p:nvSpPr>
        <p:spPr>
          <a:xfrm>
            <a:off x="6155779" y="4672014"/>
            <a:ext cx="901700" cy="180975"/>
          </a:xfrm>
          <a:custGeom>
            <a:avLst/>
            <a:gdLst/>
            <a:ahLst/>
            <a:cxnLst/>
            <a:rect l="0" t="0" r="0" b="0"/>
            <a:pathLst>
              <a:path w="902209" h="181357">
                <a:moveTo>
                  <a:pt x="0" y="0"/>
                </a:moveTo>
                <a:lnTo>
                  <a:pt x="902208" y="0"/>
                </a:lnTo>
                <a:lnTo>
                  <a:pt x="902208" y="181356"/>
                </a:lnTo>
                <a:lnTo>
                  <a:pt x="0" y="181356"/>
                </a:lnTo>
                <a:close/>
              </a:path>
            </a:pathLst>
          </a:custGeom>
          <a:solidFill>
            <a:srgbClr val="000000">
              <a:alpha val="0"/>
            </a:srgbClr>
          </a:solidFill>
          <a:ln w="25400" cap="flat" cmpd="sng" algn="ctr">
            <a:solidFill>
              <a:srgbClr val="FFFFFF"/>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3078" name="图片 6">
            <a:extLst>
              <a:ext uri="{FF2B5EF4-FFF2-40B4-BE49-F238E27FC236}">
                <a16:creationId xmlns:a16="http://schemas.microsoft.com/office/drawing/2014/main" id="{CA4A99F5-0A10-46B1-A5F3-CD9965829F0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329" y="4337050"/>
            <a:ext cx="609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DF7228E6-A6A3-4EF1-89FE-A40F778ECF71}"/>
              </a:ext>
            </a:extLst>
          </p:cNvPr>
          <p:cNvSpPr txBox="1"/>
          <p:nvPr/>
        </p:nvSpPr>
        <p:spPr>
          <a:xfrm>
            <a:off x="1635126" y="1068389"/>
            <a:ext cx="3078163" cy="522287"/>
          </a:xfrm>
          <a:prstGeom prst="rect">
            <a:avLst/>
          </a:prstGeom>
          <a:noFill/>
        </p:spPr>
        <p:txBody>
          <a:bodyPr wrap="none" lIns="0" tIns="0" rIns="0" bIns="0">
            <a:spAutoFit/>
          </a:bodyPr>
          <a:lstStyle/>
          <a:p>
            <a:pPr fontAlgn="auto">
              <a:lnSpc>
                <a:spcPts val="4018"/>
              </a:lnSpc>
              <a:spcBef>
                <a:spcPts val="0"/>
              </a:spcBef>
              <a:spcAft>
                <a:spcPts val="0"/>
              </a:spcAft>
              <a:defRPr/>
            </a:pPr>
            <a:r>
              <a:rPr lang="zh-CN" altLang="en-US" sz="4002" b="1">
                <a:solidFill>
                  <a:srgbClr val="C00000"/>
                </a:solidFill>
                <a:latin typeface="Times New Roman" panose="02020603050405020304" pitchFamily="18" charset="0"/>
                <a:ea typeface="+mn-ea"/>
              </a:rPr>
              <a:t>黑白图像存储</a:t>
            </a:r>
          </a:p>
        </p:txBody>
      </p:sp>
      <p:sp>
        <p:nvSpPr>
          <p:cNvPr id="3080" name="文本框 8">
            <a:extLst>
              <a:ext uri="{FF2B5EF4-FFF2-40B4-BE49-F238E27FC236}">
                <a16:creationId xmlns:a16="http://schemas.microsoft.com/office/drawing/2014/main" id="{FA13A516-ED95-4814-BB94-9E0456D7A840}"/>
              </a:ext>
            </a:extLst>
          </p:cNvPr>
          <p:cNvSpPr txBox="1">
            <a:spLocks noChangeArrowheads="1"/>
          </p:cNvSpPr>
          <p:nvPr/>
        </p:nvSpPr>
        <p:spPr bwMode="auto">
          <a:xfrm>
            <a:off x="2012404" y="1935163"/>
            <a:ext cx="52959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00"/>
              </a:lnSpc>
            </a:pPr>
            <a:r>
              <a:rPr lang="zh-CN" altLang="en-US" sz="2400" b="1">
                <a:solidFill>
                  <a:srgbClr val="000000"/>
                </a:solidFill>
                <a:latin typeface="Times New Roman" panose="02020603050405020304" pitchFamily="18" charset="0"/>
              </a:rPr>
              <a:t>像素点灰度值 </a:t>
            </a:r>
            <a:r>
              <a:rPr lang="en-US" altLang="zh-CN" sz="2400" b="1">
                <a:solidFill>
                  <a:srgbClr val="000000"/>
                </a:solidFill>
                <a:latin typeface="Times New Roman" panose="02020603050405020304" pitchFamily="18" charset="0"/>
              </a:rPr>
              <a:t>: 0</a:t>
            </a:r>
            <a:r>
              <a:rPr lang="en-US" altLang="zh-CN" sz="2400" b="1">
                <a:solidFill>
                  <a:srgbClr val="000000"/>
                </a:solidFill>
                <a:latin typeface="Segoe UI Symbol" panose="020B0502040204020203" pitchFamily="34" charset="0"/>
              </a:rPr>
              <a:t>∼</a:t>
            </a:r>
            <a:r>
              <a:rPr lang="en-US" altLang="zh-CN" sz="2400" b="1">
                <a:solidFill>
                  <a:srgbClr val="000000"/>
                </a:solidFill>
                <a:latin typeface="Times New Roman" panose="02020603050405020304" pitchFamily="18" charset="0"/>
              </a:rPr>
              <a:t>255</a:t>
            </a:r>
            <a:r>
              <a:rPr lang="zh-CN" altLang="en-US" sz="2400" b="1">
                <a:solidFill>
                  <a:srgbClr val="000000"/>
                </a:solidFill>
                <a:latin typeface="Times New Roman" panose="02020603050405020304" pitchFamily="18" charset="0"/>
              </a:rPr>
              <a:t>，为</a:t>
            </a:r>
            <a:r>
              <a:rPr lang="en-US" altLang="zh-CN" sz="2400" b="1">
                <a:solidFill>
                  <a:srgbClr val="000000"/>
                </a:solidFill>
                <a:latin typeface="Times New Roman" panose="02020603050405020304" pitchFamily="18" charset="0"/>
              </a:rPr>
              <a:t>8</a:t>
            </a:r>
            <a:r>
              <a:rPr lang="zh-CN" altLang="en-US" sz="2400" b="1">
                <a:solidFill>
                  <a:srgbClr val="000000"/>
                </a:solidFill>
                <a:latin typeface="Times New Roman" panose="02020603050405020304" pitchFamily="18" charset="0"/>
              </a:rPr>
              <a:t>位二进制数</a:t>
            </a:r>
          </a:p>
        </p:txBody>
      </p:sp>
      <p:sp>
        <p:nvSpPr>
          <p:cNvPr id="10" name="文本框 9">
            <a:extLst>
              <a:ext uri="{FF2B5EF4-FFF2-40B4-BE49-F238E27FC236}">
                <a16:creationId xmlns:a16="http://schemas.microsoft.com/office/drawing/2014/main" id="{65C4509C-A713-4FEF-A8AF-A82774F55B28}"/>
              </a:ext>
            </a:extLst>
          </p:cNvPr>
          <p:cNvSpPr txBox="1"/>
          <p:nvPr/>
        </p:nvSpPr>
        <p:spPr>
          <a:xfrm>
            <a:off x="2012405" y="2376488"/>
            <a:ext cx="5229225" cy="425450"/>
          </a:xfrm>
          <a:prstGeom prst="rect">
            <a:avLst/>
          </a:prstGeom>
          <a:noFill/>
        </p:spPr>
        <p:txBody>
          <a:bodyPr wrap="none" lIns="0" tIns="0" rIns="0" bIns="0">
            <a:spAutoFit/>
          </a:bodyPr>
          <a:lstStyle/>
          <a:p>
            <a:pPr fontAlgn="auto">
              <a:lnSpc>
                <a:spcPts val="3563"/>
              </a:lnSpc>
              <a:spcBef>
                <a:spcPts val="0"/>
              </a:spcBef>
              <a:spcAft>
                <a:spcPts val="0"/>
              </a:spcAft>
              <a:defRPr/>
            </a:pPr>
            <a:r>
              <a:rPr lang="zh-CN" altLang="en-US" sz="2400" b="1" dirty="0">
                <a:solidFill>
                  <a:srgbClr val="000000"/>
                </a:solidFill>
                <a:latin typeface="Times New Roman" panose="02020603050405020304" pitchFamily="18" charset="0"/>
                <a:ea typeface="+mn-ea"/>
              </a:rPr>
              <a:t>图像的</a:t>
            </a:r>
            <a:r>
              <a:rPr lang="zh-CN" altLang="en-US" sz="2400" b="1" dirty="0">
                <a:solidFill>
                  <a:srgbClr val="C00000"/>
                </a:solidFill>
                <a:latin typeface="Times New Roman" panose="02020603050405020304" pitchFamily="18" charset="0"/>
                <a:ea typeface="+mn-ea"/>
              </a:rPr>
              <a:t>灰度值序列 </a:t>
            </a:r>
            <a:r>
              <a:rPr lang="en-US" altLang="zh-CN" sz="2400" b="1" dirty="0">
                <a:solidFill>
                  <a:srgbClr val="000000"/>
                </a:solidFill>
                <a:latin typeface="Times New Roman" panose="02020603050405020304" pitchFamily="18" charset="0"/>
                <a:ea typeface="+mn-ea"/>
              </a:rPr>
              <a:t>: { </a:t>
            </a:r>
            <a:r>
              <a:rPr lang="en-US" altLang="zh-CN" sz="2400" b="1" i="1" dirty="0">
                <a:solidFill>
                  <a:srgbClr val="000000"/>
                </a:solidFill>
                <a:latin typeface="Times New Roman" panose="02020603050405020304" pitchFamily="18" charset="0"/>
                <a:ea typeface="+mn-ea"/>
              </a:rPr>
              <a:t>p</a:t>
            </a:r>
            <a:r>
              <a:rPr lang="en-US" altLang="zh-CN" sz="1602" b="1" dirty="0">
                <a:solidFill>
                  <a:srgbClr val="000000"/>
                </a:solidFill>
                <a:latin typeface="Times New Roman" panose="02020603050405020304" pitchFamily="18" charset="0"/>
                <a:ea typeface="+mn-ea"/>
              </a:rPr>
              <a:t>1</a:t>
            </a:r>
            <a:r>
              <a:rPr lang="en-US" altLang="zh-CN" sz="2400" b="1" dirty="0">
                <a:solidFill>
                  <a:srgbClr val="000000"/>
                </a:solidFill>
                <a:latin typeface="Times New Roman" panose="02020603050405020304" pitchFamily="18" charset="0"/>
                <a:ea typeface="+mn-ea"/>
              </a:rPr>
              <a:t>, </a:t>
            </a:r>
            <a:r>
              <a:rPr lang="en-US" altLang="zh-CN" sz="2400" b="1" i="1" dirty="0">
                <a:solidFill>
                  <a:srgbClr val="000000"/>
                </a:solidFill>
                <a:latin typeface="Times New Roman" panose="02020603050405020304" pitchFamily="18" charset="0"/>
                <a:ea typeface="+mn-ea"/>
              </a:rPr>
              <a:t>p</a:t>
            </a:r>
            <a:r>
              <a:rPr lang="en-US" altLang="zh-CN" sz="1602" b="1" dirty="0">
                <a:solidFill>
                  <a:srgbClr val="000000"/>
                </a:solidFill>
                <a:latin typeface="Times New Roman" panose="02020603050405020304" pitchFamily="18" charset="0"/>
                <a:ea typeface="+mn-ea"/>
              </a:rPr>
              <a:t>2</a:t>
            </a:r>
            <a:r>
              <a:rPr lang="en-US" altLang="zh-CN" sz="2400" b="1" dirty="0">
                <a:solidFill>
                  <a:srgbClr val="000000"/>
                </a:solidFill>
                <a:latin typeface="Times New Roman" panose="02020603050405020304" pitchFamily="18" charset="0"/>
                <a:ea typeface="+mn-ea"/>
              </a:rPr>
              <a:t>, … , </a:t>
            </a:r>
            <a:r>
              <a:rPr lang="en-US" altLang="zh-CN" sz="2400" b="1" i="1" dirty="0" err="1">
                <a:solidFill>
                  <a:srgbClr val="000000"/>
                </a:solidFill>
                <a:latin typeface="Times New Roman" panose="02020603050405020304" pitchFamily="18" charset="0"/>
                <a:ea typeface="+mn-ea"/>
              </a:rPr>
              <a:t>p</a:t>
            </a:r>
            <a:r>
              <a:rPr lang="en-US" altLang="zh-CN" sz="1602" b="1" i="1" dirty="0" err="1">
                <a:solidFill>
                  <a:srgbClr val="000000"/>
                </a:solidFill>
                <a:latin typeface="Times New Roman" panose="02020603050405020304" pitchFamily="18" charset="0"/>
                <a:ea typeface="+mn-ea"/>
              </a:rPr>
              <a:t>n</a:t>
            </a:r>
            <a:r>
              <a:rPr lang="en-US" altLang="zh-CN" sz="2400" b="1" dirty="0">
                <a:solidFill>
                  <a:srgbClr val="000000"/>
                </a:solidFill>
                <a:latin typeface="Times New Roman" panose="02020603050405020304" pitchFamily="18" charset="0"/>
                <a:ea typeface="+mn-ea"/>
              </a:rPr>
              <a:t>}</a:t>
            </a:r>
            <a:r>
              <a:rPr lang="zh-CN" altLang="en-US" sz="2400" b="1" dirty="0">
                <a:solidFill>
                  <a:srgbClr val="000000"/>
                </a:solidFill>
                <a:latin typeface="Times New Roman" panose="02020603050405020304" pitchFamily="18" charset="0"/>
                <a:ea typeface="+mn-ea"/>
              </a:rPr>
              <a:t>，</a:t>
            </a:r>
            <a:r>
              <a:rPr lang="en-US" altLang="zh-CN" sz="2400" b="1" i="1" dirty="0">
                <a:solidFill>
                  <a:srgbClr val="000000"/>
                </a:solidFill>
                <a:latin typeface="Times New Roman" panose="02020603050405020304" pitchFamily="18" charset="0"/>
                <a:ea typeface="+mn-ea"/>
              </a:rPr>
              <a:t>p</a:t>
            </a:r>
            <a:r>
              <a:rPr lang="en-US" altLang="zh-CN" sz="1602" b="1" i="1" dirty="0">
                <a:solidFill>
                  <a:srgbClr val="000000"/>
                </a:solidFill>
                <a:latin typeface="Times New Roman" panose="02020603050405020304" pitchFamily="18" charset="0"/>
                <a:ea typeface="+mn-ea"/>
              </a:rPr>
              <a:t>i</a:t>
            </a:r>
            <a:endParaRPr lang="zh-CN" altLang="en-US" sz="1602" b="1" i="1" dirty="0">
              <a:solidFill>
                <a:srgbClr val="000000"/>
              </a:solidFill>
              <a:latin typeface="Times New Roman" panose="02020603050405020304" pitchFamily="18" charset="0"/>
              <a:ea typeface="+mn-ea"/>
            </a:endParaRPr>
          </a:p>
        </p:txBody>
      </p:sp>
      <p:sp>
        <p:nvSpPr>
          <p:cNvPr id="3082" name="文本框 10">
            <a:extLst>
              <a:ext uri="{FF2B5EF4-FFF2-40B4-BE49-F238E27FC236}">
                <a16:creationId xmlns:a16="http://schemas.microsoft.com/office/drawing/2014/main" id="{D9C7AF1A-D423-4C3B-B4C0-CDAE5C8FAD39}"/>
              </a:ext>
            </a:extLst>
          </p:cNvPr>
          <p:cNvSpPr txBox="1">
            <a:spLocks noChangeArrowheads="1"/>
          </p:cNvSpPr>
          <p:nvPr/>
        </p:nvSpPr>
        <p:spPr bwMode="auto">
          <a:xfrm>
            <a:off x="2012405" y="2741613"/>
            <a:ext cx="2854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13"/>
              </a:lnSpc>
            </a:pPr>
            <a:r>
              <a:rPr lang="zh-CN" altLang="en-US" sz="2400" b="1">
                <a:solidFill>
                  <a:srgbClr val="000000"/>
                </a:solidFill>
                <a:latin typeface="Times New Roman" panose="02020603050405020304" pitchFamily="18" charset="0"/>
              </a:rPr>
              <a:t>为第</a:t>
            </a:r>
            <a:r>
              <a:rPr lang="en-US" altLang="zh-CN" sz="2400" b="1" i="1">
                <a:solidFill>
                  <a:srgbClr val="000000"/>
                </a:solidFill>
                <a:latin typeface="Times New Roman" panose="02020603050405020304" pitchFamily="18" charset="0"/>
              </a:rPr>
              <a:t>i</a:t>
            </a:r>
            <a:r>
              <a:rPr lang="zh-CN" altLang="en-US" sz="2400" b="1">
                <a:solidFill>
                  <a:srgbClr val="000000"/>
                </a:solidFill>
                <a:latin typeface="Times New Roman" panose="02020603050405020304" pitchFamily="18" charset="0"/>
              </a:rPr>
              <a:t>个像素点灰度值</a:t>
            </a:r>
          </a:p>
        </p:txBody>
      </p:sp>
      <p:sp>
        <p:nvSpPr>
          <p:cNvPr id="3083" name="文本框 11">
            <a:extLst>
              <a:ext uri="{FF2B5EF4-FFF2-40B4-BE49-F238E27FC236}">
                <a16:creationId xmlns:a16="http://schemas.microsoft.com/office/drawing/2014/main" id="{D7B43F67-1AAC-42CF-AEF0-9FD6514A4883}"/>
              </a:ext>
            </a:extLst>
          </p:cNvPr>
          <p:cNvSpPr txBox="1">
            <a:spLocks noChangeArrowheads="1"/>
          </p:cNvSpPr>
          <p:nvPr/>
        </p:nvSpPr>
        <p:spPr bwMode="auto">
          <a:xfrm>
            <a:off x="2618830" y="4432301"/>
            <a:ext cx="246221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413"/>
              </a:lnSpc>
            </a:pPr>
            <a:r>
              <a:rPr lang="zh-CN" altLang="en-US" sz="2400" b="1">
                <a:solidFill>
                  <a:srgbClr val="0070C0"/>
                </a:solidFill>
                <a:latin typeface="Times New Roman" panose="02020603050405020304" pitchFamily="18" charset="0"/>
              </a:rPr>
              <a:t>有没有更好的存储</a:t>
            </a:r>
          </a:p>
          <a:p>
            <a:pPr>
              <a:lnSpc>
                <a:spcPts val="3200"/>
              </a:lnSpc>
            </a:pPr>
            <a:r>
              <a:rPr lang="zh-CN" altLang="en-US" sz="2400" b="1">
                <a:solidFill>
                  <a:srgbClr val="0070C0"/>
                </a:solidFill>
                <a:latin typeface="Times New Roman" panose="02020603050405020304" pitchFamily="18" charset="0"/>
              </a:rPr>
              <a:t>方法</a:t>
            </a:r>
          </a:p>
        </p:txBody>
      </p:sp>
      <p:sp>
        <p:nvSpPr>
          <p:cNvPr id="13" name="文本框 12">
            <a:extLst>
              <a:ext uri="{FF2B5EF4-FFF2-40B4-BE49-F238E27FC236}">
                <a16:creationId xmlns:a16="http://schemas.microsoft.com/office/drawing/2014/main" id="{B4D67A72-CD80-4BB6-A0A8-840241B83E69}"/>
              </a:ext>
            </a:extLst>
          </p:cNvPr>
          <p:cNvSpPr txBox="1"/>
          <p:nvPr/>
        </p:nvSpPr>
        <p:spPr>
          <a:xfrm>
            <a:off x="6813004" y="5522914"/>
            <a:ext cx="88900" cy="225425"/>
          </a:xfrm>
          <a:prstGeom prst="rect">
            <a:avLst/>
          </a:prstGeom>
          <a:noFill/>
        </p:spPr>
        <p:txBody>
          <a:bodyPr wrap="none" lIns="0" tIns="0" rIns="0" bIns="0">
            <a:spAutoFit/>
          </a:bodyPr>
          <a:lstStyle/>
          <a:p>
            <a:pPr fontAlgn="auto">
              <a:lnSpc>
                <a:spcPts val="1861"/>
              </a:lnSpc>
              <a:spcBef>
                <a:spcPts val="0"/>
              </a:spcBef>
              <a:spcAft>
                <a:spcPts val="0"/>
              </a:spcAft>
              <a:defRPr/>
            </a:pPr>
            <a:r>
              <a:rPr lang="en-US" altLang="zh-CN" sz="1398">
                <a:solidFill>
                  <a:srgbClr val="7F7F7F"/>
                </a:solidFill>
                <a:latin typeface="Times New Roman" panose="02020603050405020304" pitchFamily="18" charset="0"/>
                <a:ea typeface="+mn-ea"/>
              </a:rPr>
              <a:t>2</a:t>
            </a:r>
            <a:endParaRPr lang="zh-CN" altLang="en-US" sz="1398">
              <a:solidFill>
                <a:srgbClr val="7F7F7F"/>
              </a:solidFill>
              <a:latin typeface="Times New Roman" panose="02020603050405020304" pitchFamily="18" charset="0"/>
              <a:ea typeface="+mn-ea"/>
            </a:endParaRPr>
          </a:p>
        </p:txBody>
      </p:sp>
      <p:sp>
        <p:nvSpPr>
          <p:cNvPr id="3085" name="文本框 13">
            <a:extLst>
              <a:ext uri="{FF2B5EF4-FFF2-40B4-BE49-F238E27FC236}">
                <a16:creationId xmlns:a16="http://schemas.microsoft.com/office/drawing/2014/main" id="{7805B814-7E3E-4563-AA97-585D9AA1C2DB}"/>
              </a:ext>
            </a:extLst>
          </p:cNvPr>
          <p:cNvSpPr txBox="1">
            <a:spLocks noChangeArrowheads="1"/>
          </p:cNvSpPr>
          <p:nvPr/>
        </p:nvSpPr>
        <p:spPr bwMode="auto">
          <a:xfrm>
            <a:off x="2012405" y="3306764"/>
            <a:ext cx="50958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00"/>
              </a:lnSpc>
            </a:pPr>
            <a:r>
              <a:rPr lang="zh-CN" altLang="en-US" sz="2400" b="1">
                <a:solidFill>
                  <a:srgbClr val="000000"/>
                </a:solidFill>
                <a:latin typeface="Times New Roman" panose="02020603050405020304" pitchFamily="18" charset="0"/>
              </a:rPr>
              <a:t>图像存储：每个像素的灰度值占</a:t>
            </a:r>
            <a:r>
              <a:rPr lang="en-US" altLang="zh-CN" sz="2400" b="1">
                <a:solidFill>
                  <a:srgbClr val="000000"/>
                </a:solidFill>
                <a:latin typeface="Times New Roman" panose="02020603050405020304" pitchFamily="18" charset="0"/>
              </a:rPr>
              <a:t>8</a:t>
            </a:r>
            <a:r>
              <a:rPr lang="zh-CN" altLang="en-US" sz="2400" b="1">
                <a:solidFill>
                  <a:srgbClr val="000000"/>
                </a:solidFill>
                <a:latin typeface="Times New Roman" panose="02020603050405020304" pitchFamily="18" charset="0"/>
              </a:rPr>
              <a:t>位，</a:t>
            </a:r>
          </a:p>
          <a:p>
            <a:pPr>
              <a:lnSpc>
                <a:spcPts val="2875"/>
              </a:lnSpc>
            </a:pPr>
            <a:r>
              <a:rPr lang="zh-CN" altLang="en-US" sz="2400" b="1">
                <a:solidFill>
                  <a:srgbClr val="000000"/>
                </a:solidFill>
                <a:latin typeface="Times New Roman" panose="02020603050405020304" pitchFamily="18" charset="0"/>
              </a:rPr>
              <a:t>总计空间为 </a:t>
            </a:r>
            <a:r>
              <a:rPr lang="en-US" altLang="zh-CN" sz="2400" b="1">
                <a:solidFill>
                  <a:srgbClr val="000000"/>
                </a:solidFill>
                <a:latin typeface="Times New Roman" panose="02020603050405020304" pitchFamily="18" charset="0"/>
              </a:rPr>
              <a:t>8</a:t>
            </a:r>
            <a:r>
              <a:rPr lang="en-US" altLang="zh-CN" sz="2400" b="1" i="1">
                <a:solidFill>
                  <a:srgbClr val="000000"/>
                </a:solidFill>
                <a:latin typeface="Times New Roman" panose="02020603050405020304" pitchFamily="18" charset="0"/>
              </a:rPr>
              <a:t>n</a:t>
            </a:r>
            <a:endParaRPr lang="zh-CN" altLang="en-US" sz="2400" b="1" i="1">
              <a:solidFill>
                <a:srgbClr val="000000"/>
              </a:solidFill>
              <a:latin typeface="Times New Roman" panose="02020603050405020304" pitchFamily="18" charset="0"/>
            </a:endParaRPr>
          </a:p>
        </p:txBody>
      </p:sp>
      <p:sp>
        <p:nvSpPr>
          <p:cNvPr id="14" name="Rectangle 2">
            <a:extLst>
              <a:ext uri="{FF2B5EF4-FFF2-40B4-BE49-F238E27FC236}">
                <a16:creationId xmlns:a16="http://schemas.microsoft.com/office/drawing/2014/main" id="{62AD1D0C-DF55-45F2-AE27-2969E5CB3FCB}"/>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1947536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334D19C-6C10-4665-905F-367FD44524EA}"/>
              </a:ext>
            </a:extLst>
          </p:cNvPr>
          <p:cNvSpPr txBox="1"/>
          <p:nvPr/>
        </p:nvSpPr>
        <p:spPr>
          <a:xfrm>
            <a:off x="947738" y="1068389"/>
            <a:ext cx="4616450" cy="522287"/>
          </a:xfrm>
          <a:prstGeom prst="rect">
            <a:avLst/>
          </a:prstGeom>
          <a:noFill/>
        </p:spPr>
        <p:txBody>
          <a:bodyPr wrap="none" lIns="0" tIns="0" rIns="0" bIns="0">
            <a:spAutoFit/>
          </a:bodyPr>
          <a:lstStyle/>
          <a:p>
            <a:pPr fontAlgn="auto">
              <a:lnSpc>
                <a:spcPts val="4018"/>
              </a:lnSpc>
              <a:spcBef>
                <a:spcPts val="0"/>
              </a:spcBef>
              <a:spcAft>
                <a:spcPts val="0"/>
              </a:spcAft>
              <a:defRPr/>
            </a:pPr>
            <a:r>
              <a:rPr lang="zh-CN" altLang="en-US" sz="4002" b="1">
                <a:solidFill>
                  <a:srgbClr val="C00000"/>
                </a:solidFill>
                <a:latin typeface="Times New Roman" panose="02020603050405020304" pitchFamily="18" charset="0"/>
                <a:ea typeface="+mn-ea"/>
              </a:rPr>
              <a:t>图像变位压缩的概念</a:t>
            </a:r>
          </a:p>
        </p:txBody>
      </p:sp>
      <p:sp>
        <p:nvSpPr>
          <p:cNvPr id="4" name="文本框 3">
            <a:extLst>
              <a:ext uri="{FF2B5EF4-FFF2-40B4-BE49-F238E27FC236}">
                <a16:creationId xmlns:a16="http://schemas.microsoft.com/office/drawing/2014/main" id="{D0274995-4DAC-44D8-BA07-8DB947820261}"/>
              </a:ext>
            </a:extLst>
          </p:cNvPr>
          <p:cNvSpPr txBox="1"/>
          <p:nvPr/>
        </p:nvSpPr>
        <p:spPr>
          <a:xfrm>
            <a:off x="1709067" y="1857375"/>
            <a:ext cx="5383213" cy="427038"/>
          </a:xfrm>
          <a:prstGeom prst="rect">
            <a:avLst/>
          </a:prstGeom>
          <a:noFill/>
        </p:spPr>
        <p:txBody>
          <a:bodyPr wrap="none" lIns="0" tIns="0" rIns="0" bIns="0">
            <a:spAutoFit/>
          </a:bodyPr>
          <a:lstStyle/>
          <a:p>
            <a:pPr fontAlgn="auto">
              <a:lnSpc>
                <a:spcPts val="3563"/>
              </a:lnSpc>
              <a:spcBef>
                <a:spcPts val="0"/>
              </a:spcBef>
              <a:spcAft>
                <a:spcPts val="0"/>
              </a:spcAft>
              <a:defRPr/>
            </a:pPr>
            <a:r>
              <a:rPr lang="zh-CN" altLang="en-US" sz="2400" b="1">
                <a:solidFill>
                  <a:srgbClr val="000000"/>
                </a:solidFill>
                <a:latin typeface="Times New Roman" panose="02020603050405020304" pitchFamily="18" charset="0"/>
                <a:ea typeface="+mn-ea"/>
              </a:rPr>
              <a:t>变位压缩存储</a:t>
            </a:r>
            <a:r>
              <a:rPr lang="en-US" altLang="zh-CN" sz="2400" b="1">
                <a:solidFill>
                  <a:srgbClr val="000000"/>
                </a:solidFill>
                <a:latin typeface="Times New Roman" panose="02020603050405020304" pitchFamily="18" charset="0"/>
                <a:ea typeface="+mn-ea"/>
              </a:rPr>
              <a:t>:  </a:t>
            </a:r>
            <a:r>
              <a:rPr lang="zh-CN" altLang="en-US" sz="2400" b="1">
                <a:solidFill>
                  <a:srgbClr val="000000"/>
                </a:solidFill>
                <a:latin typeface="Times New Roman" panose="02020603050405020304" pitchFamily="18" charset="0"/>
                <a:ea typeface="+mn-ea"/>
              </a:rPr>
              <a:t>将</a:t>
            </a:r>
            <a:r>
              <a:rPr lang="en-US" altLang="zh-CN" sz="2400" b="1">
                <a:solidFill>
                  <a:srgbClr val="000000"/>
                </a:solidFill>
                <a:latin typeface="Times New Roman" panose="02020603050405020304" pitchFamily="18" charset="0"/>
                <a:ea typeface="+mn-ea"/>
              </a:rPr>
              <a:t>{</a:t>
            </a:r>
            <a:r>
              <a:rPr lang="en-US" altLang="zh-CN" sz="2400" b="1" i="1">
                <a:solidFill>
                  <a:srgbClr val="000000"/>
                </a:solidFill>
                <a:latin typeface="Times New Roman" panose="02020603050405020304" pitchFamily="18" charset="0"/>
                <a:ea typeface="+mn-ea"/>
              </a:rPr>
              <a:t>p</a:t>
            </a:r>
            <a:r>
              <a:rPr lang="en-US" altLang="zh-CN" sz="1602" b="1">
                <a:solidFill>
                  <a:srgbClr val="000000"/>
                </a:solidFill>
                <a:latin typeface="Times New Roman" panose="02020603050405020304" pitchFamily="18" charset="0"/>
                <a:ea typeface="+mn-ea"/>
              </a:rPr>
              <a:t>1</a:t>
            </a:r>
            <a:r>
              <a:rPr lang="en-US" altLang="zh-CN" sz="2400" b="1">
                <a:solidFill>
                  <a:srgbClr val="000000"/>
                </a:solidFill>
                <a:latin typeface="Times New Roman" panose="02020603050405020304" pitchFamily="18" charset="0"/>
                <a:ea typeface="+mn-ea"/>
              </a:rPr>
              <a:t>, </a:t>
            </a:r>
            <a:r>
              <a:rPr lang="en-US" altLang="zh-CN" sz="2400" b="1" i="1">
                <a:solidFill>
                  <a:srgbClr val="000000"/>
                </a:solidFill>
                <a:latin typeface="Times New Roman" panose="02020603050405020304" pitchFamily="18" charset="0"/>
                <a:ea typeface="+mn-ea"/>
              </a:rPr>
              <a:t>p</a:t>
            </a:r>
            <a:r>
              <a:rPr lang="en-US" altLang="zh-CN" sz="1602" b="1">
                <a:solidFill>
                  <a:srgbClr val="000000"/>
                </a:solidFill>
                <a:latin typeface="Times New Roman" panose="02020603050405020304" pitchFamily="18" charset="0"/>
                <a:ea typeface="+mn-ea"/>
              </a:rPr>
              <a:t>2</a:t>
            </a:r>
            <a:r>
              <a:rPr lang="en-US" altLang="zh-CN" sz="2400" b="1">
                <a:solidFill>
                  <a:srgbClr val="000000"/>
                </a:solidFill>
                <a:latin typeface="Times New Roman" panose="02020603050405020304" pitchFamily="18" charset="0"/>
                <a:ea typeface="+mn-ea"/>
              </a:rPr>
              <a:t>,…,</a:t>
            </a:r>
            <a:r>
              <a:rPr lang="en-US" altLang="zh-CN" sz="2400" b="1" i="1">
                <a:solidFill>
                  <a:srgbClr val="000000"/>
                </a:solidFill>
                <a:latin typeface="Times New Roman" panose="02020603050405020304" pitchFamily="18" charset="0"/>
                <a:ea typeface="+mn-ea"/>
              </a:rPr>
              <a:t>p</a:t>
            </a:r>
            <a:r>
              <a:rPr lang="en-US" altLang="zh-CN" sz="1602" b="1" i="1">
                <a:solidFill>
                  <a:srgbClr val="000000"/>
                </a:solidFill>
                <a:latin typeface="Times New Roman" panose="02020603050405020304" pitchFamily="18" charset="0"/>
                <a:ea typeface="+mn-ea"/>
              </a:rPr>
              <a:t>n</a:t>
            </a:r>
            <a:r>
              <a:rPr lang="en-US" altLang="zh-CN" sz="2400" b="1">
                <a:solidFill>
                  <a:srgbClr val="000000"/>
                </a:solidFill>
                <a:latin typeface="Times New Roman" panose="02020603050405020304" pitchFamily="18" charset="0"/>
                <a:ea typeface="+mn-ea"/>
              </a:rPr>
              <a:t>}</a:t>
            </a:r>
            <a:r>
              <a:rPr lang="zh-CN" altLang="en-US" sz="2400" b="1">
                <a:solidFill>
                  <a:srgbClr val="000000"/>
                </a:solidFill>
                <a:latin typeface="Times New Roman" panose="02020603050405020304" pitchFamily="18" charset="0"/>
                <a:ea typeface="+mn-ea"/>
              </a:rPr>
              <a:t>分成 </a:t>
            </a:r>
            <a:r>
              <a:rPr lang="en-US" altLang="zh-CN" sz="2400" b="1" i="1">
                <a:solidFill>
                  <a:srgbClr val="000000"/>
                </a:solidFill>
                <a:latin typeface="Times New Roman" panose="02020603050405020304" pitchFamily="18" charset="0"/>
                <a:ea typeface="+mn-ea"/>
              </a:rPr>
              <a:t>m </a:t>
            </a:r>
            <a:r>
              <a:rPr lang="zh-CN" altLang="en-US" sz="2400" b="1">
                <a:solidFill>
                  <a:srgbClr val="000000"/>
                </a:solidFill>
                <a:latin typeface="Times New Roman" panose="02020603050405020304" pitchFamily="18" charset="0"/>
                <a:ea typeface="+mn-ea"/>
              </a:rPr>
              <a:t>段</a:t>
            </a:r>
          </a:p>
        </p:txBody>
      </p:sp>
      <p:sp>
        <p:nvSpPr>
          <p:cNvPr id="5" name="文本框 4">
            <a:extLst>
              <a:ext uri="{FF2B5EF4-FFF2-40B4-BE49-F238E27FC236}">
                <a16:creationId xmlns:a16="http://schemas.microsoft.com/office/drawing/2014/main" id="{F2E933CA-3975-455B-B6CA-53B355C58CAD}"/>
              </a:ext>
            </a:extLst>
          </p:cNvPr>
          <p:cNvSpPr txBox="1"/>
          <p:nvPr/>
        </p:nvSpPr>
        <p:spPr>
          <a:xfrm>
            <a:off x="3385467" y="2295525"/>
            <a:ext cx="1725613" cy="419100"/>
          </a:xfrm>
          <a:prstGeom prst="rect">
            <a:avLst/>
          </a:prstGeom>
          <a:noFill/>
        </p:spPr>
        <p:txBody>
          <a:bodyPr wrap="none" lIns="0" tIns="0" rIns="0" bIns="0">
            <a:spAutoFit/>
          </a:bodyPr>
          <a:lstStyle/>
          <a:p>
            <a:pPr fontAlgn="auto">
              <a:lnSpc>
                <a:spcPts val="3563"/>
              </a:lnSpc>
              <a:spcBef>
                <a:spcPts val="0"/>
              </a:spcBef>
              <a:spcAft>
                <a:spcPts val="0"/>
              </a:spcAft>
              <a:defRPr/>
            </a:pPr>
            <a:r>
              <a:rPr lang="en-US" altLang="zh-CN" sz="2400" b="1" i="1">
                <a:solidFill>
                  <a:srgbClr val="000000"/>
                </a:solidFill>
                <a:latin typeface="Times New Roman" panose="02020603050405020304" pitchFamily="18" charset="0"/>
                <a:ea typeface="+mn-ea"/>
              </a:rPr>
              <a:t>S</a:t>
            </a:r>
            <a:r>
              <a:rPr lang="en-US" altLang="zh-CN" sz="1602" b="1">
                <a:solidFill>
                  <a:srgbClr val="000000"/>
                </a:solidFill>
                <a:latin typeface="Times New Roman" panose="02020603050405020304" pitchFamily="18" charset="0"/>
                <a:ea typeface="+mn-ea"/>
              </a:rPr>
              <a:t>1</a:t>
            </a:r>
            <a:r>
              <a:rPr lang="en-US" altLang="zh-CN" sz="2400" b="1">
                <a:solidFill>
                  <a:srgbClr val="000000"/>
                </a:solidFill>
                <a:latin typeface="Times New Roman" panose="02020603050405020304" pitchFamily="18" charset="0"/>
                <a:ea typeface="+mn-ea"/>
              </a:rPr>
              <a:t>, </a:t>
            </a:r>
            <a:r>
              <a:rPr lang="en-US" altLang="zh-CN" sz="2400" b="1" i="1">
                <a:solidFill>
                  <a:srgbClr val="000000"/>
                </a:solidFill>
                <a:latin typeface="Times New Roman" panose="02020603050405020304" pitchFamily="18" charset="0"/>
                <a:ea typeface="+mn-ea"/>
              </a:rPr>
              <a:t>S</a:t>
            </a:r>
            <a:r>
              <a:rPr lang="en-US" altLang="zh-CN" sz="1602" b="1">
                <a:solidFill>
                  <a:srgbClr val="000000"/>
                </a:solidFill>
                <a:latin typeface="Times New Roman" panose="02020603050405020304" pitchFamily="18" charset="0"/>
                <a:ea typeface="+mn-ea"/>
              </a:rPr>
              <a:t>2</a:t>
            </a:r>
            <a:r>
              <a:rPr lang="en-US" altLang="zh-CN" sz="2400" b="1">
                <a:solidFill>
                  <a:srgbClr val="000000"/>
                </a:solidFill>
                <a:latin typeface="Times New Roman" panose="02020603050405020304" pitchFamily="18" charset="0"/>
                <a:ea typeface="+mn-ea"/>
              </a:rPr>
              <a:t>, … , </a:t>
            </a:r>
            <a:r>
              <a:rPr lang="en-US" altLang="zh-CN" sz="2400" b="1" i="1">
                <a:solidFill>
                  <a:srgbClr val="000000"/>
                </a:solidFill>
                <a:latin typeface="Times New Roman" panose="02020603050405020304" pitchFamily="18" charset="0"/>
                <a:ea typeface="+mn-ea"/>
              </a:rPr>
              <a:t>S</a:t>
            </a:r>
            <a:r>
              <a:rPr lang="en-US" altLang="zh-CN" sz="1602" b="1" i="1">
                <a:solidFill>
                  <a:srgbClr val="000000"/>
                </a:solidFill>
                <a:latin typeface="Times New Roman" panose="02020603050405020304" pitchFamily="18" charset="0"/>
                <a:ea typeface="+mn-ea"/>
              </a:rPr>
              <a:t>m</a:t>
            </a:r>
            <a:endParaRPr lang="zh-CN" altLang="en-US" sz="1602" b="1" i="1">
              <a:solidFill>
                <a:srgbClr val="000000"/>
              </a:solidFill>
              <a:latin typeface="Times New Roman" panose="02020603050405020304" pitchFamily="18" charset="0"/>
              <a:ea typeface="+mn-ea"/>
            </a:endParaRPr>
          </a:p>
        </p:txBody>
      </p:sp>
      <p:sp>
        <p:nvSpPr>
          <p:cNvPr id="4113" name="文本框 5">
            <a:extLst>
              <a:ext uri="{FF2B5EF4-FFF2-40B4-BE49-F238E27FC236}">
                <a16:creationId xmlns:a16="http://schemas.microsoft.com/office/drawing/2014/main" id="{CB17BBF0-4519-4CEC-B80B-199E9562D232}"/>
              </a:ext>
            </a:extLst>
          </p:cNvPr>
          <p:cNvSpPr txBox="1">
            <a:spLocks noChangeArrowheads="1"/>
          </p:cNvSpPr>
          <p:nvPr/>
        </p:nvSpPr>
        <p:spPr bwMode="auto">
          <a:xfrm>
            <a:off x="1709067" y="3359150"/>
            <a:ext cx="36925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413"/>
              </a:lnSpc>
            </a:pPr>
            <a:r>
              <a:rPr lang="zh-CN" altLang="en-US" sz="2400" b="1">
                <a:solidFill>
                  <a:srgbClr val="000000"/>
                </a:solidFill>
                <a:latin typeface="Times New Roman" panose="02020603050405020304" pitchFamily="18" charset="0"/>
              </a:rPr>
              <a:t>同一段的像素占用位数相同</a:t>
            </a:r>
          </a:p>
        </p:txBody>
      </p:sp>
      <p:sp>
        <p:nvSpPr>
          <p:cNvPr id="4114" name="文本框 6">
            <a:extLst>
              <a:ext uri="{FF2B5EF4-FFF2-40B4-BE49-F238E27FC236}">
                <a16:creationId xmlns:a16="http://schemas.microsoft.com/office/drawing/2014/main" id="{C5EF9012-6D80-4C5D-9845-31FAF66723F2}"/>
              </a:ext>
            </a:extLst>
          </p:cNvPr>
          <p:cNvSpPr txBox="1">
            <a:spLocks noChangeArrowheads="1"/>
          </p:cNvSpPr>
          <p:nvPr/>
        </p:nvSpPr>
        <p:spPr bwMode="auto">
          <a:xfrm>
            <a:off x="1709066" y="3748089"/>
            <a:ext cx="5283200"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13"/>
              </a:lnSpc>
            </a:pPr>
            <a:r>
              <a:rPr lang="zh-CN" altLang="en-US" sz="2400" b="1" dirty="0">
                <a:solidFill>
                  <a:srgbClr val="000000"/>
                </a:solidFill>
                <a:latin typeface="Times New Roman" panose="02020603050405020304" pitchFamily="18" charset="0"/>
              </a:rPr>
              <a:t>第 </a:t>
            </a:r>
            <a:r>
              <a:rPr lang="en-US" altLang="zh-CN" sz="2400" b="1" i="1" dirty="0">
                <a:solidFill>
                  <a:srgbClr val="000000"/>
                </a:solidFill>
                <a:latin typeface="Times New Roman" panose="02020603050405020304" pitchFamily="18" charset="0"/>
              </a:rPr>
              <a:t>t </a:t>
            </a:r>
            <a:r>
              <a:rPr lang="zh-CN" altLang="en-US" sz="2400" b="1" dirty="0">
                <a:solidFill>
                  <a:srgbClr val="000000"/>
                </a:solidFill>
                <a:latin typeface="Times New Roman" panose="02020603050405020304" pitchFamily="18" charset="0"/>
              </a:rPr>
              <a:t>段有 </a:t>
            </a:r>
            <a:r>
              <a:rPr lang="en-US" altLang="zh-CN" sz="2400" b="1" i="1" dirty="0">
                <a:solidFill>
                  <a:srgbClr val="000000"/>
                </a:solidFill>
                <a:latin typeface="Times New Roman" panose="02020603050405020304" pitchFamily="18" charset="0"/>
              </a:rPr>
              <a:t>l</a:t>
            </a:r>
            <a:r>
              <a:rPr lang="en-US" altLang="zh-CN"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t</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个像素，每个占用 </a:t>
            </a:r>
            <a:r>
              <a:rPr lang="en-US" altLang="zh-CN" sz="2400" b="1" i="1" dirty="0">
                <a:solidFill>
                  <a:srgbClr val="000000"/>
                </a:solidFill>
                <a:latin typeface="Times New Roman" panose="02020603050405020304" pitchFamily="18" charset="0"/>
              </a:rPr>
              <a:t>b</a:t>
            </a:r>
            <a:r>
              <a:rPr lang="en-US" altLang="zh-CN"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t</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位</a:t>
            </a:r>
          </a:p>
          <a:p>
            <a:pPr>
              <a:lnSpc>
                <a:spcPts val="3475"/>
              </a:lnSpc>
            </a:pPr>
            <a:r>
              <a:rPr lang="zh-CN" altLang="en-US" sz="2400" b="1" dirty="0">
                <a:solidFill>
                  <a:srgbClr val="000000"/>
                </a:solidFill>
                <a:latin typeface="Times New Roman" panose="02020603050405020304" pitchFamily="18" charset="0"/>
              </a:rPr>
              <a:t>段头：记录</a:t>
            </a:r>
            <a:r>
              <a:rPr lang="en-US" altLang="zh-CN" sz="2400" b="1" i="1" dirty="0">
                <a:solidFill>
                  <a:srgbClr val="000000"/>
                </a:solidFill>
                <a:latin typeface="Times New Roman" panose="02020603050405020304" pitchFamily="18" charset="0"/>
              </a:rPr>
              <a:t>l</a:t>
            </a:r>
            <a:r>
              <a:rPr lang="en-US" altLang="zh-CN"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t</a:t>
            </a:r>
            <a:r>
              <a:rPr lang="en-US" altLang="zh-CN" sz="2400" b="1" dirty="0">
                <a:solidFill>
                  <a:srgbClr val="000000"/>
                </a:solidFill>
                <a:latin typeface="Times New Roman" panose="02020603050405020304" pitchFamily="18" charset="0"/>
              </a:rPr>
              <a:t>](8</a:t>
            </a:r>
            <a:r>
              <a:rPr lang="zh-CN" altLang="en-US" sz="2400" b="1" dirty="0">
                <a:solidFill>
                  <a:srgbClr val="000000"/>
                </a:solidFill>
                <a:latin typeface="Times New Roman" panose="02020603050405020304" pitchFamily="18" charset="0"/>
              </a:rPr>
              <a:t>位</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和</a:t>
            </a:r>
            <a:r>
              <a:rPr lang="en-US" altLang="zh-CN" sz="2400" b="1" i="1" dirty="0">
                <a:solidFill>
                  <a:srgbClr val="000000"/>
                </a:solidFill>
                <a:latin typeface="Times New Roman" panose="02020603050405020304" pitchFamily="18" charset="0"/>
              </a:rPr>
              <a:t>b</a:t>
            </a:r>
            <a:r>
              <a:rPr lang="en-US" altLang="zh-CN"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t</a:t>
            </a:r>
            <a:r>
              <a:rPr lang="en-US" altLang="zh-CN" sz="2400" b="1" dirty="0">
                <a:solidFill>
                  <a:srgbClr val="000000"/>
                </a:solidFill>
                <a:latin typeface="Times New Roman" panose="02020603050405020304" pitchFamily="18" charset="0"/>
              </a:rPr>
              <a:t>](3</a:t>
            </a:r>
            <a:r>
              <a:rPr lang="zh-CN" altLang="en-US" sz="2400" b="1" dirty="0">
                <a:solidFill>
                  <a:srgbClr val="000000"/>
                </a:solidFill>
                <a:latin typeface="Times New Roman" panose="02020603050405020304" pitchFamily="18" charset="0"/>
              </a:rPr>
              <a:t>位</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需要</a:t>
            </a:r>
            <a:r>
              <a:rPr lang="en-US" altLang="zh-CN" sz="2400" b="1" dirty="0">
                <a:solidFill>
                  <a:srgbClr val="000000"/>
                </a:solidFill>
                <a:latin typeface="Times New Roman" panose="02020603050405020304" pitchFamily="18" charset="0"/>
              </a:rPr>
              <a:t>11</a:t>
            </a:r>
            <a:r>
              <a:rPr lang="zh-CN" altLang="en-US" sz="2400" b="1" dirty="0">
                <a:solidFill>
                  <a:srgbClr val="000000"/>
                </a:solidFill>
                <a:latin typeface="Times New Roman" panose="02020603050405020304" pitchFamily="18" charset="0"/>
              </a:rPr>
              <a:t>位</a:t>
            </a:r>
          </a:p>
        </p:txBody>
      </p:sp>
      <p:sp>
        <p:nvSpPr>
          <p:cNvPr id="6" name="矩形 5">
            <a:extLst>
              <a:ext uri="{FF2B5EF4-FFF2-40B4-BE49-F238E27FC236}">
                <a16:creationId xmlns:a16="http://schemas.microsoft.com/office/drawing/2014/main" id="{25002B62-F6E6-465F-AE51-C7095B1B287E}"/>
              </a:ext>
            </a:extLst>
          </p:cNvPr>
          <p:cNvSpPr/>
          <p:nvPr/>
        </p:nvSpPr>
        <p:spPr bwMode="auto">
          <a:xfrm>
            <a:off x="1709066" y="2815015"/>
            <a:ext cx="1230314" cy="369332"/>
          </a:xfrm>
          <a:prstGeom prst="rect">
            <a:avLst/>
          </a:prstGeom>
          <a:solidFill>
            <a:schemeClr val="accent2">
              <a:lumMod val="60000"/>
              <a:lumOff val="40000"/>
            </a:schemeClr>
          </a:solidFill>
          <a:ln w="63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ea typeface="宋体" pitchFamily="2" charset="-122"/>
              </a:rPr>
              <a:t>S1</a:t>
            </a:r>
            <a:endParaRPr kumimoji="0" lang="zh-CN" altLang="en-US" sz="1800" b="0" i="0" u="none" strike="noStrike" cap="none" normalizeH="0" baseline="0" dirty="0">
              <a:ln>
                <a:noFill/>
              </a:ln>
              <a:solidFill>
                <a:schemeClr val="tx1"/>
              </a:solidFill>
              <a:effectLst/>
              <a:latin typeface="Arial" charset="0"/>
              <a:ea typeface="宋体" pitchFamily="2" charset="-122"/>
            </a:endParaRPr>
          </a:p>
        </p:txBody>
      </p:sp>
      <p:sp>
        <p:nvSpPr>
          <p:cNvPr id="4115" name="文本框 7">
            <a:extLst>
              <a:ext uri="{FF2B5EF4-FFF2-40B4-BE49-F238E27FC236}">
                <a16:creationId xmlns:a16="http://schemas.microsoft.com/office/drawing/2014/main" id="{9B27B042-DB91-48A5-A67A-695489204E1F}"/>
              </a:ext>
            </a:extLst>
          </p:cNvPr>
          <p:cNvSpPr txBox="1">
            <a:spLocks noChangeArrowheads="1"/>
          </p:cNvSpPr>
          <p:nvPr/>
        </p:nvSpPr>
        <p:spPr bwMode="auto">
          <a:xfrm>
            <a:off x="1709067" y="4787900"/>
            <a:ext cx="1230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413"/>
              </a:lnSpc>
            </a:pPr>
            <a:r>
              <a:rPr lang="zh-CN" altLang="en-US" sz="2400" b="1">
                <a:solidFill>
                  <a:srgbClr val="000000"/>
                </a:solidFill>
                <a:latin typeface="Times New Roman" panose="02020603050405020304" pitchFamily="18" charset="0"/>
              </a:rPr>
              <a:t>总位数为</a:t>
            </a:r>
          </a:p>
        </p:txBody>
      </p:sp>
      <p:sp>
        <p:nvSpPr>
          <p:cNvPr id="4116" name="文本框 8">
            <a:extLst>
              <a:ext uri="{FF2B5EF4-FFF2-40B4-BE49-F238E27FC236}">
                <a16:creationId xmlns:a16="http://schemas.microsoft.com/office/drawing/2014/main" id="{80BDE337-B62F-467C-8D1C-A2E190268327}"/>
              </a:ext>
            </a:extLst>
          </p:cNvPr>
          <p:cNvSpPr txBox="1">
            <a:spLocks noChangeArrowheads="1"/>
          </p:cNvSpPr>
          <p:nvPr/>
        </p:nvSpPr>
        <p:spPr bwMode="auto">
          <a:xfrm>
            <a:off x="2013867" y="5173663"/>
            <a:ext cx="50593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13"/>
              </a:lnSpc>
            </a:pPr>
            <a:r>
              <a:rPr lang="en-US" altLang="zh-CN" sz="2400" b="1" i="1">
                <a:solidFill>
                  <a:srgbClr val="000000"/>
                </a:solidFill>
                <a:latin typeface="Times New Roman" panose="02020603050405020304" pitchFamily="18" charset="0"/>
              </a:rPr>
              <a:t>b</a:t>
            </a:r>
            <a:r>
              <a:rPr lang="en-US" altLang="zh-CN" sz="2400" b="1">
                <a:solidFill>
                  <a:srgbClr val="000000"/>
                </a:solidFill>
                <a:latin typeface="Times New Roman" panose="02020603050405020304" pitchFamily="18" charset="0"/>
              </a:rPr>
              <a:t>[1]</a:t>
            </a:r>
            <a:r>
              <a:rPr lang="en-US" altLang="zh-CN" sz="2400" b="1">
                <a:solidFill>
                  <a:srgbClr val="000000"/>
                </a:solidFill>
                <a:latin typeface="Segoe UI Symbol" panose="020B0502040204020203" pitchFamily="34" charset="0"/>
              </a:rPr>
              <a:t>⋅</a:t>
            </a:r>
            <a:r>
              <a:rPr lang="en-US" altLang="zh-CN" sz="2400" b="1" i="1">
                <a:solidFill>
                  <a:srgbClr val="000000"/>
                </a:solidFill>
                <a:latin typeface="Times New Roman" panose="02020603050405020304" pitchFamily="18" charset="0"/>
              </a:rPr>
              <a:t>l</a:t>
            </a:r>
            <a:r>
              <a:rPr lang="en-US" altLang="zh-CN" sz="2400" b="1">
                <a:solidFill>
                  <a:srgbClr val="000000"/>
                </a:solidFill>
                <a:latin typeface="Times New Roman" panose="02020603050405020304" pitchFamily="18" charset="0"/>
              </a:rPr>
              <a:t>[1]+</a:t>
            </a:r>
            <a:r>
              <a:rPr lang="en-US" altLang="zh-CN" sz="2400" b="1" i="1">
                <a:solidFill>
                  <a:srgbClr val="000000"/>
                </a:solidFill>
                <a:latin typeface="Times New Roman" panose="02020603050405020304" pitchFamily="18" charset="0"/>
              </a:rPr>
              <a:t>b</a:t>
            </a:r>
            <a:r>
              <a:rPr lang="en-US" altLang="zh-CN" sz="2400" b="1">
                <a:solidFill>
                  <a:srgbClr val="000000"/>
                </a:solidFill>
                <a:latin typeface="Times New Roman" panose="02020603050405020304" pitchFamily="18" charset="0"/>
              </a:rPr>
              <a:t>[2]</a:t>
            </a:r>
            <a:r>
              <a:rPr lang="en-US" altLang="zh-CN" sz="2400" b="1">
                <a:solidFill>
                  <a:srgbClr val="000000"/>
                </a:solidFill>
                <a:latin typeface="Segoe UI Symbol" panose="020B0502040204020203" pitchFamily="34" charset="0"/>
              </a:rPr>
              <a:t>⋅</a:t>
            </a:r>
            <a:r>
              <a:rPr lang="en-US" altLang="zh-CN" sz="2400" b="1" i="1">
                <a:solidFill>
                  <a:srgbClr val="000000"/>
                </a:solidFill>
                <a:latin typeface="Times New Roman" panose="02020603050405020304" pitchFamily="18" charset="0"/>
              </a:rPr>
              <a:t>l</a:t>
            </a:r>
            <a:r>
              <a:rPr lang="en-US" altLang="zh-CN" sz="2400" b="1">
                <a:solidFill>
                  <a:srgbClr val="000000"/>
                </a:solidFill>
                <a:latin typeface="Times New Roman" panose="02020603050405020304" pitchFamily="18" charset="0"/>
              </a:rPr>
              <a:t>[2]+... +</a:t>
            </a:r>
            <a:r>
              <a:rPr lang="en-US" altLang="zh-CN" sz="2400" b="1" i="1">
                <a:solidFill>
                  <a:srgbClr val="000000"/>
                </a:solidFill>
                <a:latin typeface="Times New Roman" panose="02020603050405020304" pitchFamily="18" charset="0"/>
              </a:rPr>
              <a:t>b</a:t>
            </a:r>
            <a:r>
              <a:rPr lang="en-US" altLang="zh-CN" sz="2400" b="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m</a:t>
            </a:r>
            <a:r>
              <a:rPr lang="en-US" altLang="zh-CN" sz="2400" b="1">
                <a:solidFill>
                  <a:srgbClr val="000000"/>
                </a:solidFill>
                <a:latin typeface="Times New Roman" panose="02020603050405020304" pitchFamily="18" charset="0"/>
              </a:rPr>
              <a:t>]</a:t>
            </a:r>
            <a:r>
              <a:rPr lang="en-US" altLang="zh-CN" sz="2400" b="1">
                <a:solidFill>
                  <a:srgbClr val="000000"/>
                </a:solidFill>
                <a:latin typeface="Segoe UI Symbol" panose="020B0502040204020203" pitchFamily="34" charset="0"/>
              </a:rPr>
              <a:t>⋅</a:t>
            </a:r>
            <a:r>
              <a:rPr lang="en-US" altLang="zh-CN" sz="2400" b="1" i="1">
                <a:solidFill>
                  <a:srgbClr val="000000"/>
                </a:solidFill>
                <a:latin typeface="Times New Roman" panose="02020603050405020304" pitchFamily="18" charset="0"/>
              </a:rPr>
              <a:t>l</a:t>
            </a:r>
            <a:r>
              <a:rPr lang="en-US" altLang="zh-CN" sz="2400" b="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m</a:t>
            </a:r>
            <a:r>
              <a:rPr lang="en-US" altLang="zh-CN" sz="2400" b="1">
                <a:solidFill>
                  <a:srgbClr val="000000"/>
                </a:solidFill>
                <a:latin typeface="Times New Roman" panose="02020603050405020304" pitchFamily="18" charset="0"/>
              </a:rPr>
              <a:t>]+11</a:t>
            </a:r>
            <a:r>
              <a:rPr lang="en-US" altLang="zh-CN" sz="2400" b="1" i="1">
                <a:solidFill>
                  <a:srgbClr val="000000"/>
                </a:solidFill>
                <a:latin typeface="Times New Roman" panose="02020603050405020304" pitchFamily="18" charset="0"/>
              </a:rPr>
              <a:t>m</a:t>
            </a:r>
            <a:endParaRPr lang="zh-CN" altLang="en-US" sz="2400" b="1" i="1">
              <a:solidFill>
                <a:srgbClr val="000000"/>
              </a:solidFill>
              <a:latin typeface="Times New Roman" panose="02020603050405020304" pitchFamily="18" charset="0"/>
            </a:endParaRPr>
          </a:p>
        </p:txBody>
      </p:sp>
      <p:sp>
        <p:nvSpPr>
          <p:cNvPr id="10" name="文本框 9">
            <a:extLst>
              <a:ext uri="{FF2B5EF4-FFF2-40B4-BE49-F238E27FC236}">
                <a16:creationId xmlns:a16="http://schemas.microsoft.com/office/drawing/2014/main" id="{2C4E5CEC-CDDB-471D-976E-BBA673AC1268}"/>
              </a:ext>
            </a:extLst>
          </p:cNvPr>
          <p:cNvSpPr txBox="1"/>
          <p:nvPr/>
        </p:nvSpPr>
        <p:spPr>
          <a:xfrm>
            <a:off x="6682704" y="5522914"/>
            <a:ext cx="88900" cy="225425"/>
          </a:xfrm>
          <a:prstGeom prst="rect">
            <a:avLst/>
          </a:prstGeom>
          <a:noFill/>
        </p:spPr>
        <p:txBody>
          <a:bodyPr wrap="none" lIns="0" tIns="0" rIns="0" bIns="0">
            <a:spAutoFit/>
          </a:bodyPr>
          <a:lstStyle/>
          <a:p>
            <a:pPr fontAlgn="auto">
              <a:lnSpc>
                <a:spcPts val="1861"/>
              </a:lnSpc>
              <a:spcBef>
                <a:spcPts val="0"/>
              </a:spcBef>
              <a:spcAft>
                <a:spcPts val="0"/>
              </a:spcAft>
              <a:defRPr/>
            </a:pPr>
            <a:r>
              <a:rPr lang="en-US" altLang="zh-CN" sz="1398">
                <a:solidFill>
                  <a:srgbClr val="7F7F7F"/>
                </a:solidFill>
                <a:latin typeface="Times New Roman" panose="02020603050405020304" pitchFamily="18" charset="0"/>
                <a:ea typeface="+mn-ea"/>
              </a:rPr>
              <a:t>3</a:t>
            </a:r>
            <a:endParaRPr lang="zh-CN" altLang="en-US" sz="1398">
              <a:solidFill>
                <a:srgbClr val="7F7F7F"/>
              </a:solidFill>
              <a:latin typeface="Times New Roman" panose="02020603050405020304" pitchFamily="18" charset="0"/>
              <a:ea typeface="+mn-ea"/>
            </a:endParaRPr>
          </a:p>
        </p:txBody>
      </p:sp>
      <p:sp>
        <p:nvSpPr>
          <p:cNvPr id="11" name="Rectangle 2">
            <a:extLst>
              <a:ext uri="{FF2B5EF4-FFF2-40B4-BE49-F238E27FC236}">
                <a16:creationId xmlns:a16="http://schemas.microsoft.com/office/drawing/2014/main" id="{64751FD5-D936-4C57-8663-024BC7173082}"/>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sp>
        <p:nvSpPr>
          <p:cNvPr id="13" name="矩形 12">
            <a:extLst>
              <a:ext uri="{FF2B5EF4-FFF2-40B4-BE49-F238E27FC236}">
                <a16:creationId xmlns:a16="http://schemas.microsoft.com/office/drawing/2014/main" id="{2C24EB5A-197C-46ED-8332-D863A99C43DD}"/>
              </a:ext>
            </a:extLst>
          </p:cNvPr>
          <p:cNvSpPr/>
          <p:nvPr/>
        </p:nvSpPr>
        <p:spPr bwMode="auto">
          <a:xfrm>
            <a:off x="2915816" y="2815015"/>
            <a:ext cx="1230314" cy="369332"/>
          </a:xfrm>
          <a:prstGeom prst="rect">
            <a:avLst/>
          </a:prstGeom>
          <a:solidFill>
            <a:schemeClr val="bg2">
              <a:lumMod val="60000"/>
              <a:lumOff val="40000"/>
            </a:schemeClr>
          </a:solidFill>
          <a:ln w="63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ea typeface="宋体" pitchFamily="2" charset="-122"/>
              </a:rPr>
              <a:t>S2</a:t>
            </a:r>
            <a:endParaRPr kumimoji="0" lang="zh-CN" altLang="en-US" sz="1800" b="0" i="0" u="none" strike="noStrike" cap="none" normalizeH="0" baseline="0" dirty="0">
              <a:ln>
                <a:noFill/>
              </a:ln>
              <a:solidFill>
                <a:schemeClr val="tx1"/>
              </a:solidFill>
              <a:effectLst/>
              <a:latin typeface="Arial" charset="0"/>
              <a:ea typeface="宋体" pitchFamily="2" charset="-122"/>
            </a:endParaRPr>
          </a:p>
        </p:txBody>
      </p:sp>
      <p:sp>
        <p:nvSpPr>
          <p:cNvPr id="14" name="矩形 13">
            <a:extLst>
              <a:ext uri="{FF2B5EF4-FFF2-40B4-BE49-F238E27FC236}">
                <a16:creationId xmlns:a16="http://schemas.microsoft.com/office/drawing/2014/main" id="{6826C3A1-2767-4DD3-9BBB-A6DFB392D92E}"/>
              </a:ext>
            </a:extLst>
          </p:cNvPr>
          <p:cNvSpPr/>
          <p:nvPr/>
        </p:nvSpPr>
        <p:spPr bwMode="auto">
          <a:xfrm>
            <a:off x="4146130" y="2829329"/>
            <a:ext cx="1206750" cy="369332"/>
          </a:xfrm>
          <a:prstGeom prst="rect">
            <a:avLst/>
          </a:prstGeom>
          <a:solidFill>
            <a:srgbClr val="00B0F0"/>
          </a:solidFill>
          <a:ln w="63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b="1" dirty="0"/>
              <a:t>……</a:t>
            </a:r>
            <a:endParaRPr kumimoji="0" lang="zh-CN" altLang="en-US" b="1" i="0" u="none" strike="noStrike" cap="none" normalizeH="0" baseline="0" dirty="0">
              <a:ln>
                <a:noFill/>
              </a:ln>
              <a:solidFill>
                <a:schemeClr val="tx1"/>
              </a:solidFill>
              <a:effectLst/>
              <a:latin typeface="Arial" charset="0"/>
              <a:ea typeface="宋体" pitchFamily="2" charset="-122"/>
            </a:endParaRPr>
          </a:p>
        </p:txBody>
      </p:sp>
      <p:sp>
        <p:nvSpPr>
          <p:cNvPr id="15" name="矩形 14">
            <a:extLst>
              <a:ext uri="{FF2B5EF4-FFF2-40B4-BE49-F238E27FC236}">
                <a16:creationId xmlns:a16="http://schemas.microsoft.com/office/drawing/2014/main" id="{25C69A48-8DAD-4247-95BF-E966E59CD9C5}"/>
              </a:ext>
            </a:extLst>
          </p:cNvPr>
          <p:cNvSpPr/>
          <p:nvPr/>
        </p:nvSpPr>
        <p:spPr bwMode="auto">
          <a:xfrm>
            <a:off x="5352880" y="2823845"/>
            <a:ext cx="1230314" cy="369332"/>
          </a:xfrm>
          <a:prstGeom prst="rect">
            <a:avLst/>
          </a:prstGeom>
          <a:solidFill>
            <a:srgbClr val="FFC000"/>
          </a:solidFill>
          <a:ln w="63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a:ln>
                  <a:noFill/>
                </a:ln>
                <a:solidFill>
                  <a:schemeClr val="tx1"/>
                </a:solidFill>
                <a:effectLst/>
                <a:latin typeface="Arial" charset="0"/>
                <a:ea typeface="宋体" pitchFamily="2" charset="-122"/>
              </a:rPr>
              <a:t>Sm</a:t>
            </a:r>
            <a:endParaRPr kumimoji="0" lang="zh-CN" altLang="en-US" sz="1800" b="0" i="0" u="none" strike="noStrike" cap="none" normalizeH="0" baseline="0" dirty="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6974069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FC271D11-16BB-417B-B3BA-690F3E7E3AD0}"/>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pic>
        <p:nvPicPr>
          <p:cNvPr id="7" name="图片 6">
            <a:extLst>
              <a:ext uri="{FF2B5EF4-FFF2-40B4-BE49-F238E27FC236}">
                <a16:creationId xmlns:a16="http://schemas.microsoft.com/office/drawing/2014/main" id="{FEA30E58-73EF-4F00-A173-6B72AA950334}"/>
              </a:ext>
            </a:extLst>
          </p:cNvPr>
          <p:cNvPicPr>
            <a:picLocks noChangeAspect="1"/>
          </p:cNvPicPr>
          <p:nvPr/>
        </p:nvPicPr>
        <p:blipFill>
          <a:blip r:embed="rId3"/>
          <a:stretch>
            <a:fillRect/>
          </a:stretch>
        </p:blipFill>
        <p:spPr>
          <a:xfrm>
            <a:off x="1115616" y="1124744"/>
            <a:ext cx="6365900" cy="5019431"/>
          </a:xfrm>
          <a:prstGeom prst="rect">
            <a:avLst/>
          </a:prstGeom>
        </p:spPr>
      </p:pic>
    </p:spTree>
    <p:extLst>
      <p:ext uri="{BB962C8B-B14F-4D97-AF65-F5344CB8AC3E}">
        <p14:creationId xmlns:p14="http://schemas.microsoft.com/office/powerpoint/2010/main" val="22216833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7D83526-127B-42D5-88B0-9FD9D2BDD32F}"/>
              </a:ext>
            </a:extLst>
          </p:cNvPr>
          <p:cNvSpPr txBox="1"/>
          <p:nvPr/>
        </p:nvSpPr>
        <p:spPr>
          <a:xfrm>
            <a:off x="2652713" y="944564"/>
            <a:ext cx="1027112" cy="522287"/>
          </a:xfrm>
          <a:prstGeom prst="rect">
            <a:avLst/>
          </a:prstGeom>
          <a:noFill/>
        </p:spPr>
        <p:txBody>
          <a:bodyPr wrap="none" lIns="0" tIns="0" rIns="0" bIns="0">
            <a:spAutoFit/>
          </a:bodyPr>
          <a:lstStyle/>
          <a:p>
            <a:pPr fontAlgn="auto">
              <a:lnSpc>
                <a:spcPts val="4018"/>
              </a:lnSpc>
              <a:spcBef>
                <a:spcPts val="0"/>
              </a:spcBef>
              <a:spcAft>
                <a:spcPts val="0"/>
              </a:spcAft>
              <a:defRPr/>
            </a:pPr>
            <a:r>
              <a:rPr lang="zh-CN" altLang="en-US" sz="4002" b="1">
                <a:solidFill>
                  <a:srgbClr val="C00000"/>
                </a:solidFill>
                <a:latin typeface="Times New Roman" panose="02020603050405020304" pitchFamily="18" charset="0"/>
                <a:ea typeface="+mn-ea"/>
              </a:rPr>
              <a:t>实例</a:t>
            </a:r>
          </a:p>
        </p:txBody>
      </p:sp>
      <p:sp>
        <p:nvSpPr>
          <p:cNvPr id="6147" name="文本框 2">
            <a:extLst>
              <a:ext uri="{FF2B5EF4-FFF2-40B4-BE49-F238E27FC236}">
                <a16:creationId xmlns:a16="http://schemas.microsoft.com/office/drawing/2014/main" id="{5E5B4F9F-1885-498D-B309-FBC3C8820DB8}"/>
              </a:ext>
            </a:extLst>
          </p:cNvPr>
          <p:cNvSpPr txBox="1">
            <a:spLocks noChangeArrowheads="1"/>
          </p:cNvSpPr>
          <p:nvPr/>
        </p:nvSpPr>
        <p:spPr bwMode="auto">
          <a:xfrm>
            <a:off x="1575716" y="1606550"/>
            <a:ext cx="15382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413"/>
              </a:lnSpc>
            </a:pPr>
            <a:r>
              <a:rPr lang="zh-CN" altLang="en-US" sz="2400" b="1">
                <a:solidFill>
                  <a:srgbClr val="000000"/>
                </a:solidFill>
                <a:latin typeface="Times New Roman" panose="02020603050405020304" pitchFamily="18" charset="0"/>
              </a:rPr>
              <a:t>灰度值序列</a:t>
            </a:r>
          </a:p>
        </p:txBody>
      </p:sp>
      <p:sp>
        <p:nvSpPr>
          <p:cNvPr id="6148" name="文本框 3">
            <a:extLst>
              <a:ext uri="{FF2B5EF4-FFF2-40B4-BE49-F238E27FC236}">
                <a16:creationId xmlns:a16="http://schemas.microsoft.com/office/drawing/2014/main" id="{27FDE316-010D-46FE-AADA-998DEF893B42}"/>
              </a:ext>
            </a:extLst>
          </p:cNvPr>
          <p:cNvSpPr txBox="1">
            <a:spLocks noChangeArrowheads="1"/>
          </p:cNvSpPr>
          <p:nvPr/>
        </p:nvSpPr>
        <p:spPr bwMode="auto">
          <a:xfrm>
            <a:off x="1575717" y="1914525"/>
            <a:ext cx="40671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13"/>
              </a:lnSpc>
            </a:pPr>
            <a:r>
              <a:rPr lang="en-US" altLang="zh-CN" sz="2400" b="1" i="1">
                <a:solidFill>
                  <a:srgbClr val="000000"/>
                </a:solidFill>
                <a:latin typeface="Times New Roman" panose="02020603050405020304" pitchFamily="18" charset="0"/>
              </a:rPr>
              <a:t>P</a:t>
            </a:r>
            <a:r>
              <a:rPr lang="en-US" altLang="zh-CN" sz="2400" b="1">
                <a:solidFill>
                  <a:srgbClr val="000000"/>
                </a:solidFill>
                <a:latin typeface="Times New Roman" panose="02020603050405020304" pitchFamily="18" charset="0"/>
              </a:rPr>
              <a:t>={10,12,15,255,1,2,1,1,2,2,1,1}</a:t>
            </a:r>
            <a:endParaRPr lang="zh-CN" altLang="en-US" sz="2400" b="1">
              <a:solidFill>
                <a:srgbClr val="000000"/>
              </a:solidFill>
              <a:latin typeface="Times New Roman" panose="02020603050405020304" pitchFamily="18" charset="0"/>
            </a:endParaRPr>
          </a:p>
        </p:txBody>
      </p:sp>
      <p:sp>
        <p:nvSpPr>
          <p:cNvPr id="6149" name="文本框 4">
            <a:extLst>
              <a:ext uri="{FF2B5EF4-FFF2-40B4-BE49-F238E27FC236}">
                <a16:creationId xmlns:a16="http://schemas.microsoft.com/office/drawing/2014/main" id="{EEB46FEB-4E38-4AFF-B977-BE2733A8DAAD}"/>
              </a:ext>
            </a:extLst>
          </p:cNvPr>
          <p:cNvSpPr txBox="1">
            <a:spLocks noChangeArrowheads="1"/>
          </p:cNvSpPr>
          <p:nvPr/>
        </p:nvSpPr>
        <p:spPr bwMode="auto">
          <a:xfrm>
            <a:off x="1575717" y="4273550"/>
            <a:ext cx="1230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413"/>
              </a:lnSpc>
            </a:pPr>
            <a:r>
              <a:rPr lang="zh-CN" altLang="en-US" sz="2400" b="1">
                <a:solidFill>
                  <a:srgbClr val="000000"/>
                </a:solidFill>
                <a:latin typeface="Times New Roman" panose="02020603050405020304" pitchFamily="18" charset="0"/>
              </a:rPr>
              <a:t>存储空间</a:t>
            </a:r>
          </a:p>
        </p:txBody>
      </p:sp>
      <p:sp>
        <p:nvSpPr>
          <p:cNvPr id="6150" name="文本框 5">
            <a:extLst>
              <a:ext uri="{FF2B5EF4-FFF2-40B4-BE49-F238E27FC236}">
                <a16:creationId xmlns:a16="http://schemas.microsoft.com/office/drawing/2014/main" id="{886E1CFD-F1BB-44B3-AD0A-2F3411EEBDFA}"/>
              </a:ext>
            </a:extLst>
          </p:cNvPr>
          <p:cNvSpPr txBox="1">
            <a:spLocks noChangeArrowheads="1"/>
          </p:cNvSpPr>
          <p:nvPr/>
        </p:nvSpPr>
        <p:spPr bwMode="auto">
          <a:xfrm>
            <a:off x="1575716" y="4587875"/>
            <a:ext cx="4686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00"/>
              </a:lnSpc>
            </a:pPr>
            <a:r>
              <a:rPr lang="zh-CN" altLang="en-US" sz="2400" b="1">
                <a:solidFill>
                  <a:srgbClr val="C00000"/>
                </a:solidFill>
                <a:latin typeface="Times New Roman" panose="02020603050405020304" pitchFamily="18" charset="0"/>
              </a:rPr>
              <a:t>分法</a:t>
            </a:r>
            <a:r>
              <a:rPr lang="en-US" altLang="zh-CN" sz="2400" b="1">
                <a:solidFill>
                  <a:srgbClr val="C00000"/>
                </a:solidFill>
                <a:latin typeface="Times New Roman" panose="02020603050405020304" pitchFamily="18" charset="0"/>
              </a:rPr>
              <a:t>1</a:t>
            </a:r>
            <a:r>
              <a:rPr lang="zh-CN" altLang="en-US" sz="2400" b="1">
                <a:solidFill>
                  <a:srgbClr val="C00000"/>
                </a:solidFill>
                <a:latin typeface="Times New Roman" panose="02020603050405020304" pitchFamily="18" charset="0"/>
              </a:rPr>
              <a:t>：</a:t>
            </a:r>
            <a:r>
              <a:rPr lang="en-US" altLang="zh-CN" sz="2400" b="1">
                <a:solidFill>
                  <a:srgbClr val="C00000"/>
                </a:solidFill>
                <a:latin typeface="Times New Roman" panose="02020603050405020304" pitchFamily="18" charset="0"/>
              </a:rPr>
              <a:t>11</a:t>
            </a:r>
            <a:r>
              <a:rPr lang="en-US" altLang="zh-CN" sz="2400" b="1">
                <a:solidFill>
                  <a:srgbClr val="C00000"/>
                </a:solidFill>
                <a:latin typeface="Segoe UI Symbol" panose="020B0502040204020203" pitchFamily="34" charset="0"/>
              </a:rPr>
              <a:t>×</a:t>
            </a:r>
            <a:r>
              <a:rPr lang="en-US" altLang="zh-CN" sz="2400" b="1">
                <a:solidFill>
                  <a:srgbClr val="C00000"/>
                </a:solidFill>
                <a:latin typeface="Times New Roman" panose="02020603050405020304" pitchFamily="18" charset="0"/>
              </a:rPr>
              <a:t>3+4</a:t>
            </a:r>
            <a:r>
              <a:rPr lang="en-US" altLang="zh-CN" sz="2400" b="1">
                <a:solidFill>
                  <a:srgbClr val="C00000"/>
                </a:solidFill>
                <a:latin typeface="Segoe UI Symbol" panose="020B0502040204020203" pitchFamily="34" charset="0"/>
              </a:rPr>
              <a:t>×</a:t>
            </a:r>
            <a:r>
              <a:rPr lang="en-US" altLang="zh-CN" sz="2400" b="1">
                <a:solidFill>
                  <a:srgbClr val="C00000"/>
                </a:solidFill>
                <a:latin typeface="Times New Roman" panose="02020603050405020304" pitchFamily="18" charset="0"/>
              </a:rPr>
              <a:t>3+ 8</a:t>
            </a:r>
            <a:r>
              <a:rPr lang="en-US" altLang="zh-CN" sz="2400" b="1">
                <a:solidFill>
                  <a:srgbClr val="C00000"/>
                </a:solidFill>
                <a:latin typeface="Segoe UI Symbol" panose="020B0502040204020203" pitchFamily="34" charset="0"/>
              </a:rPr>
              <a:t>×</a:t>
            </a:r>
            <a:r>
              <a:rPr lang="en-US" altLang="zh-CN" sz="2400" b="1">
                <a:solidFill>
                  <a:srgbClr val="C00000"/>
                </a:solidFill>
                <a:latin typeface="Times New Roman" panose="02020603050405020304" pitchFamily="18" charset="0"/>
              </a:rPr>
              <a:t>1+2</a:t>
            </a:r>
            <a:r>
              <a:rPr lang="en-US" altLang="zh-CN" sz="2400" b="1">
                <a:solidFill>
                  <a:srgbClr val="C00000"/>
                </a:solidFill>
                <a:latin typeface="Segoe UI Symbol" panose="020B0502040204020203" pitchFamily="34" charset="0"/>
              </a:rPr>
              <a:t>×</a:t>
            </a:r>
            <a:r>
              <a:rPr lang="en-US" altLang="zh-CN" sz="2400" b="1">
                <a:solidFill>
                  <a:srgbClr val="C00000"/>
                </a:solidFill>
                <a:latin typeface="Times New Roman" panose="02020603050405020304" pitchFamily="18" charset="0"/>
              </a:rPr>
              <a:t>8 = 69</a:t>
            </a:r>
          </a:p>
          <a:p>
            <a:pPr>
              <a:lnSpc>
                <a:spcPts val="2875"/>
              </a:lnSpc>
            </a:pPr>
            <a:r>
              <a:rPr lang="zh-CN" altLang="en-US" sz="2400" b="1">
                <a:solidFill>
                  <a:srgbClr val="000000"/>
                </a:solidFill>
                <a:latin typeface="Times New Roman" panose="02020603050405020304" pitchFamily="18" charset="0"/>
              </a:rPr>
              <a:t>分法</a:t>
            </a:r>
            <a:r>
              <a:rPr lang="en-US" altLang="zh-CN" sz="2400" b="1">
                <a:solidFill>
                  <a:srgbClr val="000000"/>
                </a:solidFill>
                <a:latin typeface="Times New Roman" panose="02020603050405020304" pitchFamily="18" charset="0"/>
              </a:rPr>
              <a:t>2</a:t>
            </a:r>
            <a:r>
              <a:rPr lang="zh-CN" altLang="en-US" sz="2400" b="1">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11</a:t>
            </a:r>
            <a:r>
              <a:rPr lang="en-US" altLang="zh-CN" sz="2400" b="1">
                <a:solidFill>
                  <a:srgbClr val="000000"/>
                </a:solidFill>
                <a:latin typeface="Segoe UI Symbol" panose="020B0502040204020203" pitchFamily="34" charset="0"/>
              </a:rPr>
              <a:t>×</a:t>
            </a:r>
            <a:r>
              <a:rPr lang="en-US" altLang="zh-CN" sz="2400" b="1">
                <a:solidFill>
                  <a:srgbClr val="000000"/>
                </a:solidFill>
                <a:latin typeface="Times New Roman" panose="02020603050405020304" pitchFamily="18" charset="0"/>
              </a:rPr>
              <a:t>1+8</a:t>
            </a:r>
            <a:r>
              <a:rPr lang="en-US" altLang="zh-CN" sz="2400" b="1">
                <a:solidFill>
                  <a:srgbClr val="000000"/>
                </a:solidFill>
                <a:latin typeface="Segoe UI Symbol" panose="020B0502040204020203" pitchFamily="34" charset="0"/>
              </a:rPr>
              <a:t>×</a:t>
            </a:r>
            <a:r>
              <a:rPr lang="en-US" altLang="zh-CN" sz="2400" b="1">
                <a:solidFill>
                  <a:srgbClr val="000000"/>
                </a:solidFill>
                <a:latin typeface="Times New Roman" panose="02020603050405020304" pitchFamily="18" charset="0"/>
              </a:rPr>
              <a:t>12 =107</a:t>
            </a:r>
            <a:endParaRPr lang="zh-CN" altLang="en-US" sz="2400" b="1">
              <a:solidFill>
                <a:srgbClr val="000000"/>
              </a:solidFill>
              <a:latin typeface="Times New Roman" panose="02020603050405020304" pitchFamily="18" charset="0"/>
            </a:endParaRPr>
          </a:p>
        </p:txBody>
      </p:sp>
      <p:sp>
        <p:nvSpPr>
          <p:cNvPr id="6151" name="文本框 6">
            <a:extLst>
              <a:ext uri="{FF2B5EF4-FFF2-40B4-BE49-F238E27FC236}">
                <a16:creationId xmlns:a16="http://schemas.microsoft.com/office/drawing/2014/main" id="{1990691E-A03F-46C8-9EEE-D23E9F6D7CC0}"/>
              </a:ext>
            </a:extLst>
          </p:cNvPr>
          <p:cNvSpPr txBox="1">
            <a:spLocks noChangeArrowheads="1"/>
          </p:cNvSpPr>
          <p:nvPr/>
        </p:nvSpPr>
        <p:spPr bwMode="auto">
          <a:xfrm>
            <a:off x="1575717" y="5319713"/>
            <a:ext cx="55165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00"/>
              </a:lnSpc>
            </a:pPr>
            <a:r>
              <a:rPr lang="zh-CN" altLang="en-US" sz="2400" b="1">
                <a:solidFill>
                  <a:srgbClr val="000000"/>
                </a:solidFill>
                <a:latin typeface="Times New Roman" panose="02020603050405020304" pitchFamily="18" charset="0"/>
              </a:rPr>
              <a:t>分法</a:t>
            </a:r>
            <a:r>
              <a:rPr lang="en-US" altLang="zh-CN" sz="2400" b="1">
                <a:solidFill>
                  <a:srgbClr val="000000"/>
                </a:solidFill>
                <a:latin typeface="Times New Roman" panose="02020603050405020304" pitchFamily="18" charset="0"/>
              </a:rPr>
              <a:t>3</a:t>
            </a:r>
            <a:r>
              <a:rPr lang="zh-CN" altLang="en-US" sz="2400" b="1">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11</a:t>
            </a:r>
            <a:r>
              <a:rPr lang="en-US" altLang="zh-CN" sz="2400" b="1">
                <a:solidFill>
                  <a:srgbClr val="000000"/>
                </a:solidFill>
                <a:latin typeface="Segoe UI Symbol" panose="020B0502040204020203" pitchFamily="34" charset="0"/>
              </a:rPr>
              <a:t>×</a:t>
            </a:r>
            <a:r>
              <a:rPr lang="en-US" altLang="zh-CN" sz="2400" b="1">
                <a:solidFill>
                  <a:srgbClr val="000000"/>
                </a:solidFill>
                <a:latin typeface="Times New Roman" panose="02020603050405020304" pitchFamily="18" charset="0"/>
              </a:rPr>
              <a:t>12+4</a:t>
            </a:r>
            <a:r>
              <a:rPr lang="en-US" altLang="zh-CN" sz="2400" b="1">
                <a:solidFill>
                  <a:srgbClr val="000000"/>
                </a:solidFill>
                <a:latin typeface="Segoe UI Symbol" panose="020B0502040204020203" pitchFamily="34" charset="0"/>
              </a:rPr>
              <a:t>×</a:t>
            </a:r>
            <a:r>
              <a:rPr lang="en-US" altLang="zh-CN" sz="2400" b="1">
                <a:solidFill>
                  <a:srgbClr val="000000"/>
                </a:solidFill>
                <a:latin typeface="Times New Roman" panose="02020603050405020304" pitchFamily="18" charset="0"/>
              </a:rPr>
              <a:t>3+8</a:t>
            </a:r>
            <a:r>
              <a:rPr lang="en-US" altLang="zh-CN" sz="2400" b="1">
                <a:solidFill>
                  <a:srgbClr val="000000"/>
                </a:solidFill>
                <a:latin typeface="Segoe UI Symbol" panose="020B0502040204020203" pitchFamily="34" charset="0"/>
              </a:rPr>
              <a:t>×</a:t>
            </a:r>
            <a:r>
              <a:rPr lang="en-US" altLang="zh-CN" sz="2400" b="1">
                <a:solidFill>
                  <a:srgbClr val="000000"/>
                </a:solidFill>
                <a:latin typeface="Times New Roman" panose="02020603050405020304" pitchFamily="18" charset="0"/>
              </a:rPr>
              <a:t>1+1</a:t>
            </a:r>
            <a:r>
              <a:rPr lang="en-US" altLang="zh-CN" sz="2400" b="1">
                <a:solidFill>
                  <a:srgbClr val="000000"/>
                </a:solidFill>
                <a:latin typeface="Segoe UI Symbol" panose="020B0502040204020203" pitchFamily="34" charset="0"/>
              </a:rPr>
              <a:t>×</a:t>
            </a:r>
            <a:r>
              <a:rPr lang="en-US" altLang="zh-CN" sz="2400" b="1">
                <a:solidFill>
                  <a:srgbClr val="000000"/>
                </a:solidFill>
                <a:latin typeface="Times New Roman" panose="02020603050405020304" pitchFamily="18" charset="0"/>
              </a:rPr>
              <a:t>5+2</a:t>
            </a:r>
            <a:r>
              <a:rPr lang="en-US" altLang="zh-CN" sz="2400" b="1">
                <a:solidFill>
                  <a:srgbClr val="000000"/>
                </a:solidFill>
                <a:latin typeface="Segoe UI Symbol" panose="020B0502040204020203" pitchFamily="34" charset="0"/>
              </a:rPr>
              <a:t>×</a:t>
            </a:r>
            <a:r>
              <a:rPr lang="en-US" altLang="zh-CN" sz="2400" b="1">
                <a:solidFill>
                  <a:srgbClr val="000000"/>
                </a:solidFill>
                <a:latin typeface="Times New Roman" panose="02020603050405020304" pitchFamily="18" charset="0"/>
              </a:rPr>
              <a:t>3=163</a:t>
            </a:r>
            <a:endParaRPr lang="zh-CN" altLang="en-US" sz="2400" b="1">
              <a:solidFill>
                <a:srgbClr val="000000"/>
              </a:solidFill>
              <a:latin typeface="Times New Roman" panose="02020603050405020304" pitchFamily="18" charset="0"/>
            </a:endParaRPr>
          </a:p>
        </p:txBody>
      </p:sp>
      <p:sp>
        <p:nvSpPr>
          <p:cNvPr id="8" name="文本框 7">
            <a:extLst>
              <a:ext uri="{FF2B5EF4-FFF2-40B4-BE49-F238E27FC236}">
                <a16:creationId xmlns:a16="http://schemas.microsoft.com/office/drawing/2014/main" id="{4D5F01E9-C390-4D48-98DF-80170847986F}"/>
              </a:ext>
            </a:extLst>
          </p:cNvPr>
          <p:cNvSpPr txBox="1"/>
          <p:nvPr/>
        </p:nvSpPr>
        <p:spPr>
          <a:xfrm>
            <a:off x="1575716" y="2466975"/>
            <a:ext cx="4692650" cy="427038"/>
          </a:xfrm>
          <a:prstGeom prst="rect">
            <a:avLst/>
          </a:prstGeom>
          <a:noFill/>
        </p:spPr>
        <p:txBody>
          <a:bodyPr wrap="none" lIns="0" tIns="0" rIns="0" bIns="0">
            <a:spAutoFit/>
          </a:bodyPr>
          <a:lstStyle/>
          <a:p>
            <a:pPr fontAlgn="auto">
              <a:lnSpc>
                <a:spcPts val="3563"/>
              </a:lnSpc>
              <a:spcBef>
                <a:spcPts val="0"/>
              </a:spcBef>
              <a:spcAft>
                <a:spcPts val="0"/>
              </a:spcAft>
              <a:defRPr/>
            </a:pPr>
            <a:r>
              <a:rPr lang="zh-CN" altLang="en-US" sz="2400" b="1">
                <a:solidFill>
                  <a:srgbClr val="C00000"/>
                </a:solidFill>
                <a:latin typeface="Times New Roman" panose="02020603050405020304" pitchFamily="18" charset="0"/>
                <a:ea typeface="+mn-ea"/>
              </a:rPr>
              <a:t>分法</a:t>
            </a:r>
            <a:r>
              <a:rPr lang="en-US" altLang="zh-CN" sz="2400" b="1">
                <a:solidFill>
                  <a:srgbClr val="C00000"/>
                </a:solidFill>
                <a:latin typeface="Times New Roman" panose="02020603050405020304" pitchFamily="18" charset="0"/>
                <a:ea typeface="+mn-ea"/>
              </a:rPr>
              <a:t>1</a:t>
            </a:r>
            <a:r>
              <a:rPr lang="zh-CN" altLang="en-US" sz="2400" b="1">
                <a:solidFill>
                  <a:srgbClr val="C00000"/>
                </a:solidFill>
                <a:latin typeface="Times New Roman" panose="02020603050405020304" pitchFamily="18" charset="0"/>
                <a:ea typeface="+mn-ea"/>
              </a:rPr>
              <a:t>： </a:t>
            </a:r>
            <a:r>
              <a:rPr lang="en-US" altLang="zh-CN" sz="2400" b="1" i="1">
                <a:solidFill>
                  <a:srgbClr val="C00000"/>
                </a:solidFill>
                <a:latin typeface="Times New Roman" panose="02020603050405020304" pitchFamily="18" charset="0"/>
                <a:ea typeface="+mn-ea"/>
              </a:rPr>
              <a:t>S</a:t>
            </a:r>
            <a:r>
              <a:rPr lang="en-US" altLang="zh-CN" sz="1602" b="1">
                <a:solidFill>
                  <a:srgbClr val="C00000"/>
                </a:solidFill>
                <a:latin typeface="Times New Roman" panose="02020603050405020304" pitchFamily="18" charset="0"/>
                <a:ea typeface="+mn-ea"/>
              </a:rPr>
              <a:t>1</a:t>
            </a:r>
            <a:r>
              <a:rPr lang="en-US" altLang="zh-CN" sz="2400" b="1">
                <a:solidFill>
                  <a:srgbClr val="C00000"/>
                </a:solidFill>
                <a:latin typeface="Times New Roman" panose="02020603050405020304" pitchFamily="18" charset="0"/>
                <a:ea typeface="+mn-ea"/>
              </a:rPr>
              <a:t>= {10, 12, 15}</a:t>
            </a:r>
            <a:r>
              <a:rPr lang="zh-CN" altLang="en-US" sz="2400" b="1">
                <a:solidFill>
                  <a:srgbClr val="C00000"/>
                </a:solidFill>
                <a:latin typeface="Times New Roman" panose="02020603050405020304" pitchFamily="18" charset="0"/>
                <a:ea typeface="+mn-ea"/>
              </a:rPr>
              <a:t>，</a:t>
            </a:r>
            <a:r>
              <a:rPr lang="en-US" altLang="zh-CN" sz="2400" b="1" i="1">
                <a:solidFill>
                  <a:srgbClr val="C00000"/>
                </a:solidFill>
                <a:latin typeface="Times New Roman" panose="02020603050405020304" pitchFamily="18" charset="0"/>
                <a:ea typeface="+mn-ea"/>
              </a:rPr>
              <a:t>S</a:t>
            </a:r>
            <a:r>
              <a:rPr lang="en-US" altLang="zh-CN" sz="1602" b="1">
                <a:solidFill>
                  <a:srgbClr val="C00000"/>
                </a:solidFill>
                <a:latin typeface="Times New Roman" panose="02020603050405020304" pitchFamily="18" charset="0"/>
                <a:ea typeface="+mn-ea"/>
              </a:rPr>
              <a:t>2</a:t>
            </a:r>
            <a:r>
              <a:rPr lang="en-US" altLang="zh-CN" sz="2400" b="1">
                <a:solidFill>
                  <a:srgbClr val="C00000"/>
                </a:solidFill>
                <a:latin typeface="Times New Roman" panose="02020603050405020304" pitchFamily="18" charset="0"/>
                <a:ea typeface="+mn-ea"/>
              </a:rPr>
              <a:t>={255},</a:t>
            </a:r>
            <a:endParaRPr lang="zh-CN" altLang="en-US" sz="2400" b="1">
              <a:solidFill>
                <a:srgbClr val="C00000"/>
              </a:solidFill>
              <a:latin typeface="Times New Roman" panose="02020603050405020304" pitchFamily="18" charset="0"/>
              <a:ea typeface="+mn-ea"/>
            </a:endParaRPr>
          </a:p>
        </p:txBody>
      </p:sp>
      <p:sp>
        <p:nvSpPr>
          <p:cNvPr id="9" name="文本框 8">
            <a:extLst>
              <a:ext uri="{FF2B5EF4-FFF2-40B4-BE49-F238E27FC236}">
                <a16:creationId xmlns:a16="http://schemas.microsoft.com/office/drawing/2014/main" id="{0EC26AD4-95D2-4C33-905C-6807A47BB5A7}"/>
              </a:ext>
            </a:extLst>
          </p:cNvPr>
          <p:cNvSpPr txBox="1"/>
          <p:nvPr/>
        </p:nvSpPr>
        <p:spPr>
          <a:xfrm>
            <a:off x="2718717" y="2828925"/>
            <a:ext cx="3000375" cy="419100"/>
          </a:xfrm>
          <a:prstGeom prst="rect">
            <a:avLst/>
          </a:prstGeom>
          <a:noFill/>
        </p:spPr>
        <p:txBody>
          <a:bodyPr wrap="none" lIns="0" tIns="0" rIns="0" bIns="0">
            <a:spAutoFit/>
          </a:bodyPr>
          <a:lstStyle/>
          <a:p>
            <a:pPr fontAlgn="auto">
              <a:lnSpc>
                <a:spcPts val="3564"/>
              </a:lnSpc>
              <a:spcBef>
                <a:spcPts val="0"/>
              </a:spcBef>
              <a:spcAft>
                <a:spcPts val="0"/>
              </a:spcAft>
              <a:defRPr/>
            </a:pPr>
            <a:r>
              <a:rPr lang="en-US" altLang="zh-CN" sz="2400" b="1" i="1">
                <a:solidFill>
                  <a:srgbClr val="C00000"/>
                </a:solidFill>
                <a:latin typeface="Times New Roman" panose="02020603050405020304" pitchFamily="18" charset="0"/>
                <a:ea typeface="+mn-ea"/>
              </a:rPr>
              <a:t>S</a:t>
            </a:r>
            <a:r>
              <a:rPr lang="en-US" altLang="zh-CN" sz="1602" b="1">
                <a:solidFill>
                  <a:srgbClr val="C00000"/>
                </a:solidFill>
                <a:latin typeface="Times New Roman" panose="02020603050405020304" pitchFamily="18" charset="0"/>
                <a:ea typeface="+mn-ea"/>
              </a:rPr>
              <a:t>3</a:t>
            </a:r>
            <a:r>
              <a:rPr lang="en-US" altLang="zh-CN" sz="2400" b="1">
                <a:solidFill>
                  <a:srgbClr val="C00000"/>
                </a:solidFill>
                <a:latin typeface="Times New Roman" panose="02020603050405020304" pitchFamily="18" charset="0"/>
                <a:ea typeface="+mn-ea"/>
              </a:rPr>
              <a:t>={1, 2, 1, 1, 2, 2, 1, 1}</a:t>
            </a:r>
            <a:endParaRPr lang="zh-CN" altLang="en-US" sz="2400" b="1">
              <a:solidFill>
                <a:srgbClr val="C00000"/>
              </a:solidFill>
              <a:latin typeface="Times New Roman" panose="02020603050405020304" pitchFamily="18" charset="0"/>
              <a:ea typeface="+mn-ea"/>
            </a:endParaRPr>
          </a:p>
        </p:txBody>
      </p:sp>
      <p:sp>
        <p:nvSpPr>
          <p:cNvPr id="10" name="文本框 9">
            <a:extLst>
              <a:ext uri="{FF2B5EF4-FFF2-40B4-BE49-F238E27FC236}">
                <a16:creationId xmlns:a16="http://schemas.microsoft.com/office/drawing/2014/main" id="{D668E106-570B-4404-BFFF-A89E8C6FB454}"/>
              </a:ext>
            </a:extLst>
          </p:cNvPr>
          <p:cNvSpPr txBox="1"/>
          <p:nvPr/>
        </p:nvSpPr>
        <p:spPr>
          <a:xfrm>
            <a:off x="1575717" y="3198814"/>
            <a:ext cx="5230813" cy="427037"/>
          </a:xfrm>
          <a:prstGeom prst="rect">
            <a:avLst/>
          </a:prstGeom>
          <a:noFill/>
        </p:spPr>
        <p:txBody>
          <a:bodyPr wrap="none" lIns="0" tIns="0" rIns="0" bIns="0">
            <a:spAutoFit/>
          </a:bodyPr>
          <a:lstStyle/>
          <a:p>
            <a:pPr fontAlgn="auto">
              <a:lnSpc>
                <a:spcPts val="3563"/>
              </a:lnSpc>
              <a:spcBef>
                <a:spcPts val="0"/>
              </a:spcBef>
              <a:spcAft>
                <a:spcPts val="0"/>
              </a:spcAft>
              <a:defRPr/>
            </a:pPr>
            <a:r>
              <a:rPr lang="zh-CN" altLang="en-US" sz="2400" b="1">
                <a:solidFill>
                  <a:srgbClr val="000000"/>
                </a:solidFill>
                <a:latin typeface="Times New Roman" panose="02020603050405020304" pitchFamily="18" charset="0"/>
                <a:ea typeface="+mn-ea"/>
              </a:rPr>
              <a:t>分法</a:t>
            </a:r>
            <a:r>
              <a:rPr lang="en-US" altLang="zh-CN" sz="2400" b="1">
                <a:solidFill>
                  <a:srgbClr val="000000"/>
                </a:solidFill>
                <a:latin typeface="Times New Roman" panose="02020603050405020304" pitchFamily="18" charset="0"/>
                <a:ea typeface="+mn-ea"/>
              </a:rPr>
              <a:t>2</a:t>
            </a:r>
            <a:r>
              <a:rPr lang="zh-CN" altLang="en-US" sz="2400" b="1">
                <a:solidFill>
                  <a:srgbClr val="000000"/>
                </a:solidFill>
                <a:latin typeface="Times New Roman" panose="02020603050405020304" pitchFamily="18" charset="0"/>
                <a:ea typeface="+mn-ea"/>
              </a:rPr>
              <a:t>：</a:t>
            </a:r>
            <a:r>
              <a:rPr lang="en-US" altLang="zh-CN" sz="2400" b="1" i="1">
                <a:solidFill>
                  <a:srgbClr val="000000"/>
                </a:solidFill>
                <a:latin typeface="Times New Roman" panose="02020603050405020304" pitchFamily="18" charset="0"/>
                <a:ea typeface="+mn-ea"/>
              </a:rPr>
              <a:t>S</a:t>
            </a:r>
            <a:r>
              <a:rPr lang="en-US" altLang="zh-CN" sz="1602" b="1">
                <a:solidFill>
                  <a:srgbClr val="000000"/>
                </a:solidFill>
                <a:latin typeface="Times New Roman" panose="02020603050405020304" pitchFamily="18" charset="0"/>
                <a:ea typeface="+mn-ea"/>
              </a:rPr>
              <a:t>1</a:t>
            </a:r>
            <a:r>
              <a:rPr lang="en-US" altLang="zh-CN" sz="2400" b="1">
                <a:solidFill>
                  <a:srgbClr val="000000"/>
                </a:solidFill>
                <a:latin typeface="Times New Roman" panose="02020603050405020304" pitchFamily="18" charset="0"/>
                <a:ea typeface="+mn-ea"/>
              </a:rPr>
              <a:t>={10,12,15,255,1,2,1,1,2,2,1,1}</a:t>
            </a:r>
            <a:endParaRPr lang="zh-CN" altLang="en-US" sz="2400" b="1">
              <a:solidFill>
                <a:srgbClr val="000000"/>
              </a:solidFill>
              <a:latin typeface="Times New Roman" panose="02020603050405020304" pitchFamily="18" charset="0"/>
              <a:ea typeface="+mn-ea"/>
            </a:endParaRPr>
          </a:p>
        </p:txBody>
      </p:sp>
      <p:sp>
        <p:nvSpPr>
          <p:cNvPr id="6155" name="文本框 10">
            <a:extLst>
              <a:ext uri="{FF2B5EF4-FFF2-40B4-BE49-F238E27FC236}">
                <a16:creationId xmlns:a16="http://schemas.microsoft.com/office/drawing/2014/main" id="{24B69FF3-FAA2-4452-87BE-793745E523D2}"/>
              </a:ext>
            </a:extLst>
          </p:cNvPr>
          <p:cNvSpPr txBox="1">
            <a:spLocks noChangeArrowheads="1"/>
          </p:cNvSpPr>
          <p:nvPr/>
        </p:nvSpPr>
        <p:spPr bwMode="auto">
          <a:xfrm>
            <a:off x="1575716" y="3567113"/>
            <a:ext cx="42306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00"/>
              </a:lnSpc>
            </a:pPr>
            <a:r>
              <a:rPr lang="zh-CN" altLang="en-US" sz="2400" b="1">
                <a:solidFill>
                  <a:srgbClr val="000000"/>
                </a:solidFill>
                <a:latin typeface="Times New Roman" panose="02020603050405020304" pitchFamily="18" charset="0"/>
              </a:rPr>
              <a:t>分法</a:t>
            </a:r>
            <a:r>
              <a:rPr lang="en-US" altLang="zh-CN" sz="2400" b="1">
                <a:solidFill>
                  <a:srgbClr val="000000"/>
                </a:solidFill>
                <a:latin typeface="Times New Roman" panose="02020603050405020304" pitchFamily="18" charset="0"/>
              </a:rPr>
              <a:t>3</a:t>
            </a:r>
            <a:r>
              <a:rPr lang="zh-CN" altLang="en-US" sz="2400" b="1">
                <a:solidFill>
                  <a:srgbClr val="000000"/>
                </a:solidFill>
                <a:latin typeface="Times New Roman" panose="02020603050405020304" pitchFamily="18" charset="0"/>
              </a:rPr>
              <a:t>： 分成</a:t>
            </a:r>
            <a:r>
              <a:rPr lang="en-US" altLang="zh-CN" sz="2400" b="1">
                <a:solidFill>
                  <a:srgbClr val="000000"/>
                </a:solidFill>
                <a:latin typeface="Times New Roman" panose="02020603050405020304" pitchFamily="18" charset="0"/>
              </a:rPr>
              <a:t>12</a:t>
            </a:r>
            <a:r>
              <a:rPr lang="zh-CN" altLang="en-US" sz="2400" b="1">
                <a:solidFill>
                  <a:srgbClr val="000000"/>
                </a:solidFill>
                <a:latin typeface="Times New Roman" panose="02020603050405020304" pitchFamily="18" charset="0"/>
              </a:rPr>
              <a:t>组，每组一个数</a:t>
            </a:r>
          </a:p>
        </p:txBody>
      </p:sp>
      <p:sp>
        <p:nvSpPr>
          <p:cNvPr id="12" name="文本框 11">
            <a:extLst>
              <a:ext uri="{FF2B5EF4-FFF2-40B4-BE49-F238E27FC236}">
                <a16:creationId xmlns:a16="http://schemas.microsoft.com/office/drawing/2014/main" id="{37EF70FC-2B83-4AFE-A9A3-E0CB25FF095A}"/>
              </a:ext>
            </a:extLst>
          </p:cNvPr>
          <p:cNvSpPr txBox="1"/>
          <p:nvPr/>
        </p:nvSpPr>
        <p:spPr>
          <a:xfrm>
            <a:off x="6528716" y="5675314"/>
            <a:ext cx="88900" cy="225425"/>
          </a:xfrm>
          <a:prstGeom prst="rect">
            <a:avLst/>
          </a:prstGeom>
          <a:noFill/>
        </p:spPr>
        <p:txBody>
          <a:bodyPr wrap="none" lIns="0" tIns="0" rIns="0" bIns="0">
            <a:spAutoFit/>
          </a:bodyPr>
          <a:lstStyle/>
          <a:p>
            <a:pPr fontAlgn="auto">
              <a:lnSpc>
                <a:spcPts val="1861"/>
              </a:lnSpc>
              <a:spcBef>
                <a:spcPts val="0"/>
              </a:spcBef>
              <a:spcAft>
                <a:spcPts val="0"/>
              </a:spcAft>
              <a:defRPr/>
            </a:pPr>
            <a:r>
              <a:rPr lang="en-US" altLang="zh-CN" sz="1398">
                <a:solidFill>
                  <a:srgbClr val="7F7F7F"/>
                </a:solidFill>
                <a:latin typeface="Times New Roman" panose="02020603050405020304" pitchFamily="18" charset="0"/>
                <a:ea typeface="+mn-ea"/>
              </a:rPr>
              <a:t>5</a:t>
            </a:r>
            <a:endParaRPr lang="zh-CN" altLang="en-US" sz="1398">
              <a:solidFill>
                <a:srgbClr val="7F7F7F"/>
              </a:solidFill>
              <a:latin typeface="Times New Roman" panose="02020603050405020304" pitchFamily="18" charset="0"/>
              <a:ea typeface="+mn-ea"/>
            </a:endParaRPr>
          </a:p>
        </p:txBody>
      </p:sp>
      <p:sp>
        <p:nvSpPr>
          <p:cNvPr id="13" name="Rectangle 2">
            <a:extLst>
              <a:ext uri="{FF2B5EF4-FFF2-40B4-BE49-F238E27FC236}">
                <a16:creationId xmlns:a16="http://schemas.microsoft.com/office/drawing/2014/main" id="{BA88CE2C-DB34-4277-8525-350534CF0982}"/>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3779450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90A89DA-FDC3-4353-B8D2-A36EE36AA2B6}"/>
              </a:ext>
            </a:extLst>
          </p:cNvPr>
          <p:cNvSpPr/>
          <p:nvPr/>
        </p:nvSpPr>
        <p:spPr>
          <a:xfrm>
            <a:off x="3469927" y="3810000"/>
            <a:ext cx="381000" cy="228600"/>
          </a:xfrm>
          <a:custGeom>
            <a:avLst/>
            <a:gdLst/>
            <a:ahLst/>
            <a:cxnLst/>
            <a:rect l="0" t="0" r="0" b="0"/>
            <a:pathLst>
              <a:path w="381001" h="228601">
                <a:moveTo>
                  <a:pt x="0" y="0"/>
                </a:moveTo>
                <a:lnTo>
                  <a:pt x="381000" y="0"/>
                </a:lnTo>
                <a:lnTo>
                  <a:pt x="381000" y="228600"/>
                </a:lnTo>
                <a:lnTo>
                  <a:pt x="0" y="228600"/>
                </a:lnTo>
                <a:close/>
              </a:path>
            </a:pathLst>
          </a:custGeom>
          <a:solidFill>
            <a:srgbClr val="93CDDD"/>
          </a:solidFill>
          <a:ln w="25400" cap="flat" cmpd="sng" algn="ctr">
            <a:solidFill>
              <a:srgbClr val="385D8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任意多边形: 形状 2">
            <a:extLst>
              <a:ext uri="{FF2B5EF4-FFF2-40B4-BE49-F238E27FC236}">
                <a16:creationId xmlns:a16="http://schemas.microsoft.com/office/drawing/2014/main" id="{594ADA51-DE24-46E8-8FC5-BAE3463383AA}"/>
              </a:ext>
            </a:extLst>
          </p:cNvPr>
          <p:cNvSpPr/>
          <p:nvPr/>
        </p:nvSpPr>
        <p:spPr>
          <a:xfrm>
            <a:off x="3469927" y="4191000"/>
            <a:ext cx="762000" cy="228600"/>
          </a:xfrm>
          <a:custGeom>
            <a:avLst/>
            <a:gdLst/>
            <a:ahLst/>
            <a:cxnLst/>
            <a:rect l="0" t="0" r="0" b="0"/>
            <a:pathLst>
              <a:path w="762001" h="228601">
                <a:moveTo>
                  <a:pt x="0" y="0"/>
                </a:moveTo>
                <a:lnTo>
                  <a:pt x="762000" y="0"/>
                </a:lnTo>
                <a:lnTo>
                  <a:pt x="762000" y="228600"/>
                </a:lnTo>
                <a:lnTo>
                  <a:pt x="0" y="228600"/>
                </a:lnTo>
                <a:close/>
              </a:path>
            </a:pathLst>
          </a:custGeom>
          <a:solidFill>
            <a:srgbClr val="93CDDD"/>
          </a:solidFill>
          <a:ln w="25400" cap="flat" cmpd="sng" algn="ctr">
            <a:solidFill>
              <a:srgbClr val="385D8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任意多边形: 形状 3">
            <a:extLst>
              <a:ext uri="{FF2B5EF4-FFF2-40B4-BE49-F238E27FC236}">
                <a16:creationId xmlns:a16="http://schemas.microsoft.com/office/drawing/2014/main" id="{7089766D-1DE4-40BB-9BA4-2DBD4041A6AF}"/>
              </a:ext>
            </a:extLst>
          </p:cNvPr>
          <p:cNvSpPr/>
          <p:nvPr/>
        </p:nvSpPr>
        <p:spPr>
          <a:xfrm>
            <a:off x="3469927" y="5029200"/>
            <a:ext cx="2667000" cy="228600"/>
          </a:xfrm>
          <a:custGeom>
            <a:avLst/>
            <a:gdLst/>
            <a:ahLst/>
            <a:cxnLst/>
            <a:rect l="0" t="0" r="0" b="0"/>
            <a:pathLst>
              <a:path w="2667001" h="228601">
                <a:moveTo>
                  <a:pt x="0" y="0"/>
                </a:moveTo>
                <a:lnTo>
                  <a:pt x="2667000" y="0"/>
                </a:lnTo>
                <a:lnTo>
                  <a:pt x="2667000" y="228600"/>
                </a:lnTo>
                <a:lnTo>
                  <a:pt x="0" y="228600"/>
                </a:lnTo>
                <a:close/>
              </a:path>
            </a:pathLst>
          </a:custGeom>
          <a:solidFill>
            <a:srgbClr val="93CDDD"/>
          </a:solidFill>
          <a:ln w="25400" cap="flat" cmpd="sng" algn="ctr">
            <a:solidFill>
              <a:srgbClr val="385D8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文本框 4">
            <a:extLst>
              <a:ext uri="{FF2B5EF4-FFF2-40B4-BE49-F238E27FC236}">
                <a16:creationId xmlns:a16="http://schemas.microsoft.com/office/drawing/2014/main" id="{27E1538A-214F-45B4-B66E-D1F92FFBCBC5}"/>
              </a:ext>
            </a:extLst>
          </p:cNvPr>
          <p:cNvSpPr txBox="1"/>
          <p:nvPr/>
        </p:nvSpPr>
        <p:spPr>
          <a:xfrm>
            <a:off x="692151" y="1125539"/>
            <a:ext cx="5129213" cy="522287"/>
          </a:xfrm>
          <a:prstGeom prst="rect">
            <a:avLst/>
          </a:prstGeom>
          <a:noFill/>
        </p:spPr>
        <p:txBody>
          <a:bodyPr wrap="none" lIns="0" tIns="0" rIns="0" bIns="0">
            <a:spAutoFit/>
          </a:bodyPr>
          <a:lstStyle/>
          <a:p>
            <a:pPr fontAlgn="auto">
              <a:lnSpc>
                <a:spcPts val="4018"/>
              </a:lnSpc>
              <a:spcBef>
                <a:spcPts val="0"/>
              </a:spcBef>
              <a:spcAft>
                <a:spcPts val="0"/>
              </a:spcAft>
              <a:defRPr/>
            </a:pPr>
            <a:r>
              <a:rPr lang="zh-CN" altLang="en-US" sz="4002" b="1">
                <a:solidFill>
                  <a:srgbClr val="C00000"/>
                </a:solidFill>
                <a:latin typeface="Times New Roman" panose="02020603050405020304" pitchFamily="18" charset="0"/>
                <a:ea typeface="+mn-ea"/>
              </a:rPr>
              <a:t>子问题界定与计算顺序</a:t>
            </a:r>
          </a:p>
        </p:txBody>
      </p:sp>
      <p:sp>
        <p:nvSpPr>
          <p:cNvPr id="6" name="文本框 5">
            <a:extLst>
              <a:ext uri="{FF2B5EF4-FFF2-40B4-BE49-F238E27FC236}">
                <a16:creationId xmlns:a16="http://schemas.microsoft.com/office/drawing/2014/main" id="{0327A3B1-743B-42ED-A916-A0B59E8A8E76}"/>
              </a:ext>
            </a:extLst>
          </p:cNvPr>
          <p:cNvSpPr txBox="1"/>
          <p:nvPr/>
        </p:nvSpPr>
        <p:spPr>
          <a:xfrm>
            <a:off x="1961802" y="1781176"/>
            <a:ext cx="4273550" cy="855663"/>
          </a:xfrm>
          <a:prstGeom prst="rect">
            <a:avLst/>
          </a:prstGeom>
          <a:noFill/>
        </p:spPr>
        <p:txBody>
          <a:bodyPr wrap="none" lIns="0" tIns="0" rIns="0" bIns="0">
            <a:spAutoFit/>
          </a:bodyPr>
          <a:lstStyle/>
          <a:p>
            <a:pPr fontAlgn="auto">
              <a:lnSpc>
                <a:spcPts val="3214"/>
              </a:lnSpc>
              <a:spcBef>
                <a:spcPts val="0"/>
              </a:spcBef>
              <a:spcAft>
                <a:spcPts val="0"/>
              </a:spcAft>
              <a:defRPr/>
            </a:pPr>
            <a:r>
              <a:rPr lang="zh-CN" altLang="en-US" sz="2400" b="1" dirty="0">
                <a:solidFill>
                  <a:srgbClr val="000000"/>
                </a:solidFill>
                <a:latin typeface="Times New Roman" panose="02020603050405020304" pitchFamily="18" charset="0"/>
                <a:ea typeface="+mn-ea"/>
              </a:rPr>
              <a:t>子问题前边界为</a:t>
            </a:r>
            <a:r>
              <a:rPr lang="en-US" altLang="zh-CN" sz="2400" b="1" dirty="0">
                <a:solidFill>
                  <a:srgbClr val="000000"/>
                </a:solidFill>
                <a:latin typeface="Times New Roman" panose="02020603050405020304" pitchFamily="18" charset="0"/>
                <a:ea typeface="+mn-ea"/>
              </a:rPr>
              <a:t>1</a:t>
            </a:r>
            <a:r>
              <a:rPr lang="zh-CN" altLang="en-US" sz="2400" b="1" dirty="0">
                <a:solidFill>
                  <a:srgbClr val="000000"/>
                </a:solidFill>
                <a:latin typeface="Times New Roman" panose="02020603050405020304" pitchFamily="18" charset="0"/>
                <a:ea typeface="+mn-ea"/>
              </a:rPr>
              <a:t>，后边界为 </a:t>
            </a:r>
            <a:r>
              <a:rPr lang="en-US" altLang="zh-CN" sz="2400" b="1" i="1" dirty="0" err="1">
                <a:solidFill>
                  <a:srgbClr val="000000"/>
                </a:solidFill>
                <a:latin typeface="Times New Roman" panose="02020603050405020304" pitchFamily="18" charset="0"/>
                <a:ea typeface="+mn-ea"/>
              </a:rPr>
              <a:t>i</a:t>
            </a:r>
            <a:endParaRPr lang="en-US" altLang="zh-CN" sz="2400" b="1" i="1" dirty="0">
              <a:solidFill>
                <a:srgbClr val="000000"/>
              </a:solidFill>
              <a:latin typeface="Times New Roman" panose="02020603050405020304" pitchFamily="18" charset="0"/>
              <a:ea typeface="+mn-ea"/>
            </a:endParaRPr>
          </a:p>
          <a:p>
            <a:pPr fontAlgn="auto">
              <a:lnSpc>
                <a:spcPts val="3805"/>
              </a:lnSpc>
              <a:spcBef>
                <a:spcPts val="0"/>
              </a:spcBef>
              <a:spcAft>
                <a:spcPts val="0"/>
              </a:spcAft>
              <a:defRPr/>
            </a:pPr>
            <a:r>
              <a:rPr lang="zh-CN" altLang="en-US" sz="2400" b="1" dirty="0">
                <a:solidFill>
                  <a:srgbClr val="000000"/>
                </a:solidFill>
                <a:latin typeface="Times New Roman" panose="02020603050405020304" pitchFamily="18" charset="0"/>
                <a:ea typeface="+mn-ea"/>
              </a:rPr>
              <a:t>对应像素序列为 </a:t>
            </a:r>
            <a:r>
              <a:rPr lang="en-US" altLang="zh-CN" sz="2400" b="1" dirty="0">
                <a:solidFill>
                  <a:srgbClr val="000000"/>
                </a:solidFill>
                <a:latin typeface="Times New Roman" panose="02020603050405020304" pitchFamily="18" charset="0"/>
                <a:ea typeface="+mn-ea"/>
              </a:rPr>
              <a:t>&lt; </a:t>
            </a:r>
            <a:r>
              <a:rPr lang="en-US" altLang="zh-CN" sz="2400" b="1" i="1" dirty="0">
                <a:solidFill>
                  <a:srgbClr val="000000"/>
                </a:solidFill>
                <a:latin typeface="Times New Roman" panose="02020603050405020304" pitchFamily="18" charset="0"/>
                <a:ea typeface="+mn-ea"/>
              </a:rPr>
              <a:t>p</a:t>
            </a:r>
            <a:r>
              <a:rPr lang="en-US" altLang="zh-CN" sz="1602" b="1" dirty="0">
                <a:solidFill>
                  <a:srgbClr val="000000"/>
                </a:solidFill>
                <a:latin typeface="Times New Roman" panose="02020603050405020304" pitchFamily="18" charset="0"/>
                <a:ea typeface="+mn-ea"/>
              </a:rPr>
              <a:t>1</a:t>
            </a:r>
            <a:r>
              <a:rPr lang="en-US" altLang="zh-CN" sz="2400" b="1" dirty="0">
                <a:solidFill>
                  <a:srgbClr val="000000"/>
                </a:solidFill>
                <a:latin typeface="Times New Roman" panose="02020603050405020304" pitchFamily="18" charset="0"/>
                <a:ea typeface="+mn-ea"/>
              </a:rPr>
              <a:t>, </a:t>
            </a:r>
            <a:r>
              <a:rPr lang="en-US" altLang="zh-CN" sz="2400" b="1" i="1" dirty="0">
                <a:solidFill>
                  <a:srgbClr val="000000"/>
                </a:solidFill>
                <a:latin typeface="Times New Roman" panose="02020603050405020304" pitchFamily="18" charset="0"/>
                <a:ea typeface="+mn-ea"/>
              </a:rPr>
              <a:t>p</a:t>
            </a:r>
            <a:r>
              <a:rPr lang="en-US" altLang="zh-CN" sz="1602" b="1" dirty="0">
                <a:solidFill>
                  <a:srgbClr val="000000"/>
                </a:solidFill>
                <a:latin typeface="Times New Roman" panose="02020603050405020304" pitchFamily="18" charset="0"/>
                <a:ea typeface="+mn-ea"/>
              </a:rPr>
              <a:t>2</a:t>
            </a:r>
            <a:r>
              <a:rPr lang="en-US" altLang="zh-CN" sz="2400" b="1" dirty="0">
                <a:solidFill>
                  <a:srgbClr val="000000"/>
                </a:solidFill>
                <a:latin typeface="Times New Roman" panose="02020603050405020304" pitchFamily="18" charset="0"/>
                <a:ea typeface="+mn-ea"/>
              </a:rPr>
              <a:t>, ... , </a:t>
            </a:r>
            <a:r>
              <a:rPr lang="en-US" altLang="zh-CN" sz="2400" b="1" i="1" dirty="0">
                <a:solidFill>
                  <a:srgbClr val="000000"/>
                </a:solidFill>
                <a:latin typeface="Times New Roman" panose="02020603050405020304" pitchFamily="18" charset="0"/>
                <a:ea typeface="+mn-ea"/>
              </a:rPr>
              <a:t>p</a:t>
            </a:r>
            <a:r>
              <a:rPr lang="en-US" altLang="zh-CN" sz="1602" b="1" i="1" dirty="0">
                <a:solidFill>
                  <a:srgbClr val="000000"/>
                </a:solidFill>
                <a:latin typeface="Times New Roman" panose="02020603050405020304" pitchFamily="18" charset="0"/>
                <a:ea typeface="+mn-ea"/>
              </a:rPr>
              <a:t>i </a:t>
            </a:r>
            <a:r>
              <a:rPr lang="en-US" altLang="zh-CN" sz="2400" b="1" dirty="0">
                <a:solidFill>
                  <a:srgbClr val="000000"/>
                </a:solidFill>
                <a:latin typeface="Times New Roman" panose="02020603050405020304" pitchFamily="18" charset="0"/>
                <a:ea typeface="+mn-ea"/>
              </a:rPr>
              <a:t>&gt;</a:t>
            </a:r>
            <a:endParaRPr lang="zh-CN" altLang="en-US" sz="2400" b="1" dirty="0">
              <a:solidFill>
                <a:srgbClr val="000000"/>
              </a:solidFill>
              <a:latin typeface="Times New Roman" panose="02020603050405020304" pitchFamily="18" charset="0"/>
              <a:ea typeface="+mn-ea"/>
            </a:endParaRPr>
          </a:p>
        </p:txBody>
      </p:sp>
      <p:sp>
        <p:nvSpPr>
          <p:cNvPr id="7175" name="文本框 6">
            <a:extLst>
              <a:ext uri="{FF2B5EF4-FFF2-40B4-BE49-F238E27FC236}">
                <a16:creationId xmlns:a16="http://schemas.microsoft.com/office/drawing/2014/main" id="{E3678715-25CC-4A00-B544-BB075C0B9594}"/>
              </a:ext>
            </a:extLst>
          </p:cNvPr>
          <p:cNvSpPr txBox="1">
            <a:spLocks noChangeArrowheads="1"/>
          </p:cNvSpPr>
          <p:nvPr/>
        </p:nvSpPr>
        <p:spPr bwMode="auto">
          <a:xfrm>
            <a:off x="1961802" y="2659064"/>
            <a:ext cx="47704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13"/>
              </a:lnSpc>
            </a:pPr>
            <a:r>
              <a:rPr lang="zh-CN" altLang="en-US" sz="2400" b="1" dirty="0">
                <a:solidFill>
                  <a:srgbClr val="000000"/>
                </a:solidFill>
                <a:latin typeface="Times New Roman" panose="02020603050405020304" pitchFamily="18" charset="0"/>
              </a:rPr>
              <a:t>优化函数值</a:t>
            </a:r>
            <a:r>
              <a:rPr lang="en-US" altLang="zh-CN" sz="2400" b="1" i="1" dirty="0">
                <a:solidFill>
                  <a:srgbClr val="000000"/>
                </a:solidFill>
                <a:latin typeface="Times New Roman" panose="02020603050405020304" pitchFamily="18" charset="0"/>
              </a:rPr>
              <a:t>S</a:t>
            </a:r>
            <a:r>
              <a:rPr lang="en-US" altLang="zh-CN" sz="2400" b="1" dirty="0">
                <a:solidFill>
                  <a:srgbClr val="000000"/>
                </a:solidFill>
                <a:latin typeface="Times New Roman" panose="02020603050405020304" pitchFamily="18" charset="0"/>
              </a:rPr>
              <a:t>[</a:t>
            </a:r>
            <a:r>
              <a:rPr lang="en-US" altLang="zh-CN" sz="2400" b="1" i="1" dirty="0" err="1">
                <a:solidFill>
                  <a:srgbClr val="000000"/>
                </a:solidFill>
                <a:latin typeface="Times New Roman" panose="02020603050405020304" pitchFamily="18" charset="0"/>
              </a:rPr>
              <a:t>i</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为最优分段存贮位数</a:t>
            </a:r>
          </a:p>
        </p:txBody>
      </p:sp>
      <p:sp>
        <p:nvSpPr>
          <p:cNvPr id="8" name="文本框 7">
            <a:extLst>
              <a:ext uri="{FF2B5EF4-FFF2-40B4-BE49-F238E27FC236}">
                <a16:creationId xmlns:a16="http://schemas.microsoft.com/office/drawing/2014/main" id="{27E95C36-AEAD-487D-B4A1-36F92AC479F6}"/>
              </a:ext>
            </a:extLst>
          </p:cNvPr>
          <p:cNvSpPr txBox="1"/>
          <p:nvPr/>
        </p:nvSpPr>
        <p:spPr>
          <a:xfrm>
            <a:off x="6457602" y="5521325"/>
            <a:ext cx="88900" cy="223838"/>
          </a:xfrm>
          <a:prstGeom prst="rect">
            <a:avLst/>
          </a:prstGeom>
          <a:noFill/>
        </p:spPr>
        <p:txBody>
          <a:bodyPr wrap="none" lIns="0" tIns="0" rIns="0" bIns="0">
            <a:spAutoFit/>
          </a:bodyPr>
          <a:lstStyle/>
          <a:p>
            <a:pPr fontAlgn="auto">
              <a:lnSpc>
                <a:spcPts val="1949"/>
              </a:lnSpc>
              <a:spcBef>
                <a:spcPts val="0"/>
              </a:spcBef>
              <a:spcAft>
                <a:spcPts val="0"/>
              </a:spcAft>
              <a:defRPr/>
            </a:pPr>
            <a:r>
              <a:rPr lang="en-US" altLang="zh-CN" sz="1398" b="1">
                <a:solidFill>
                  <a:srgbClr val="7F7F7F"/>
                </a:solidFill>
                <a:latin typeface="Times New Roman" panose="02020603050405020304" pitchFamily="18" charset="0"/>
                <a:ea typeface="+mn-ea"/>
              </a:rPr>
              <a:t>6</a:t>
            </a:r>
            <a:endParaRPr lang="zh-CN" altLang="en-US" sz="1398" b="1">
              <a:solidFill>
                <a:srgbClr val="7F7F7F"/>
              </a:solidFill>
              <a:latin typeface="Times New Roman" panose="02020603050405020304" pitchFamily="18" charset="0"/>
              <a:ea typeface="+mn-ea"/>
            </a:endParaRPr>
          </a:p>
        </p:txBody>
      </p:sp>
      <p:sp>
        <p:nvSpPr>
          <p:cNvPr id="7177" name="文本框 8">
            <a:extLst>
              <a:ext uri="{FF2B5EF4-FFF2-40B4-BE49-F238E27FC236}">
                <a16:creationId xmlns:a16="http://schemas.microsoft.com/office/drawing/2014/main" id="{28AEBCBF-4071-471A-82C2-1F7258074BC2}"/>
              </a:ext>
            </a:extLst>
          </p:cNvPr>
          <p:cNvSpPr txBox="1">
            <a:spLocks noChangeArrowheads="1"/>
          </p:cNvSpPr>
          <p:nvPr/>
        </p:nvSpPr>
        <p:spPr bwMode="auto">
          <a:xfrm>
            <a:off x="2723802" y="3683001"/>
            <a:ext cx="49053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13"/>
              </a:lnSpc>
            </a:pPr>
            <a:r>
              <a:rPr lang="en-US" altLang="zh-CN" sz="2400" b="1" i="1">
                <a:solidFill>
                  <a:srgbClr val="000000"/>
                </a:solidFill>
                <a:latin typeface="Times New Roman" panose="02020603050405020304" pitchFamily="18" charset="0"/>
              </a:rPr>
              <a:t>i </a:t>
            </a:r>
            <a:r>
              <a:rPr lang="en-US" altLang="zh-CN" sz="2400" b="1">
                <a:solidFill>
                  <a:srgbClr val="000000"/>
                </a:solidFill>
                <a:latin typeface="Times New Roman" panose="02020603050405020304" pitchFamily="18" charset="0"/>
              </a:rPr>
              <a:t>=1</a:t>
            </a:r>
          </a:p>
          <a:p>
            <a:pPr>
              <a:lnSpc>
                <a:spcPts val="2875"/>
              </a:lnSpc>
            </a:pPr>
            <a:r>
              <a:rPr lang="en-US" altLang="zh-CN" sz="2400" b="1" i="1">
                <a:solidFill>
                  <a:srgbClr val="000000"/>
                </a:solidFill>
                <a:latin typeface="Times New Roman" panose="02020603050405020304" pitchFamily="18" charset="0"/>
              </a:rPr>
              <a:t>i </a:t>
            </a:r>
            <a:r>
              <a:rPr lang="en-US" altLang="zh-CN" sz="2400" b="1">
                <a:solidFill>
                  <a:srgbClr val="000000"/>
                </a:solidFill>
                <a:latin typeface="Times New Roman" panose="02020603050405020304" pitchFamily="18" charset="0"/>
              </a:rPr>
              <a:t>=2</a:t>
            </a:r>
            <a:endParaRPr lang="zh-CN" altLang="en-US" sz="2400" b="1">
              <a:solidFill>
                <a:srgbClr val="000000"/>
              </a:solidFill>
              <a:latin typeface="Times New Roman" panose="02020603050405020304" pitchFamily="18" charset="0"/>
            </a:endParaRPr>
          </a:p>
        </p:txBody>
      </p:sp>
      <p:sp>
        <p:nvSpPr>
          <p:cNvPr id="7178" name="文本框 9">
            <a:extLst>
              <a:ext uri="{FF2B5EF4-FFF2-40B4-BE49-F238E27FC236}">
                <a16:creationId xmlns:a16="http://schemas.microsoft.com/office/drawing/2014/main" id="{C4E93494-B30E-43F8-A671-63BF3D9A1828}"/>
              </a:ext>
            </a:extLst>
          </p:cNvPr>
          <p:cNvSpPr txBox="1">
            <a:spLocks noChangeArrowheads="1"/>
          </p:cNvSpPr>
          <p:nvPr/>
        </p:nvSpPr>
        <p:spPr bwMode="auto">
          <a:xfrm>
            <a:off x="2876202" y="4416426"/>
            <a:ext cx="2301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00"/>
              </a:lnSpc>
            </a:pPr>
            <a:r>
              <a:rPr lang="en-US" altLang="zh-CN" sz="2400" b="1">
                <a:solidFill>
                  <a:srgbClr val="000000"/>
                </a:solidFill>
                <a:latin typeface="Times New Roman" panose="02020603050405020304" pitchFamily="18" charset="0"/>
              </a:rPr>
              <a:t>...</a:t>
            </a:r>
            <a:endParaRPr lang="zh-CN" altLang="en-US" sz="2400" b="1">
              <a:solidFill>
                <a:srgbClr val="000000"/>
              </a:solidFill>
              <a:latin typeface="Times New Roman" panose="02020603050405020304" pitchFamily="18" charset="0"/>
            </a:endParaRPr>
          </a:p>
        </p:txBody>
      </p:sp>
      <p:sp>
        <p:nvSpPr>
          <p:cNvPr id="7179" name="文本框 10">
            <a:extLst>
              <a:ext uri="{FF2B5EF4-FFF2-40B4-BE49-F238E27FC236}">
                <a16:creationId xmlns:a16="http://schemas.microsoft.com/office/drawing/2014/main" id="{FE80BD02-4934-45E9-BE60-791A2B24B7EB}"/>
              </a:ext>
            </a:extLst>
          </p:cNvPr>
          <p:cNvSpPr txBox="1">
            <a:spLocks noChangeArrowheads="1"/>
          </p:cNvSpPr>
          <p:nvPr/>
        </p:nvSpPr>
        <p:spPr bwMode="auto">
          <a:xfrm>
            <a:off x="2723802" y="4932363"/>
            <a:ext cx="584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13"/>
              </a:lnSpc>
            </a:pPr>
            <a:r>
              <a:rPr lang="en-US" altLang="zh-CN" sz="2400" b="1" i="1">
                <a:solidFill>
                  <a:srgbClr val="000000"/>
                </a:solidFill>
                <a:latin typeface="Times New Roman" panose="02020603050405020304" pitchFamily="18" charset="0"/>
              </a:rPr>
              <a:t>i </a:t>
            </a:r>
            <a:r>
              <a:rPr lang="en-US" altLang="zh-CN" sz="2400" b="1">
                <a:solidFill>
                  <a:srgbClr val="000000"/>
                </a:solidFill>
                <a:latin typeface="Times New Roman" panose="02020603050405020304" pitchFamily="18" charset="0"/>
              </a:rPr>
              <a:t>= </a:t>
            </a:r>
            <a:r>
              <a:rPr lang="en-US" altLang="zh-CN" sz="2400" b="1" i="1">
                <a:solidFill>
                  <a:srgbClr val="000000"/>
                </a:solidFill>
                <a:latin typeface="Times New Roman" panose="02020603050405020304" pitchFamily="18" charset="0"/>
              </a:rPr>
              <a:t>n</a:t>
            </a:r>
            <a:endParaRPr lang="zh-CN" altLang="en-US" sz="2400" b="1" i="1">
              <a:solidFill>
                <a:srgbClr val="000000"/>
              </a:solidFill>
              <a:latin typeface="Times New Roman" panose="02020603050405020304" pitchFamily="18" charset="0"/>
            </a:endParaRPr>
          </a:p>
        </p:txBody>
      </p:sp>
      <p:sp>
        <p:nvSpPr>
          <p:cNvPr id="7180" name="文本框 11">
            <a:extLst>
              <a:ext uri="{FF2B5EF4-FFF2-40B4-BE49-F238E27FC236}">
                <a16:creationId xmlns:a16="http://schemas.microsoft.com/office/drawing/2014/main" id="{550FAE9B-D02F-4D53-B594-63E39275E04D}"/>
              </a:ext>
            </a:extLst>
          </p:cNvPr>
          <p:cNvSpPr txBox="1">
            <a:spLocks noChangeArrowheads="1"/>
          </p:cNvSpPr>
          <p:nvPr/>
        </p:nvSpPr>
        <p:spPr bwMode="auto">
          <a:xfrm>
            <a:off x="1961803" y="3278189"/>
            <a:ext cx="123031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2413"/>
              </a:lnSpc>
            </a:pPr>
            <a:r>
              <a:rPr lang="zh-CN" altLang="en-US" sz="2400" b="1">
                <a:solidFill>
                  <a:srgbClr val="000000"/>
                </a:solidFill>
                <a:latin typeface="Times New Roman" panose="02020603050405020304" pitchFamily="18" charset="0"/>
              </a:rPr>
              <a:t>计算顺序</a:t>
            </a:r>
          </a:p>
        </p:txBody>
      </p:sp>
      <p:sp>
        <p:nvSpPr>
          <p:cNvPr id="13" name="Rectangle 2">
            <a:extLst>
              <a:ext uri="{FF2B5EF4-FFF2-40B4-BE49-F238E27FC236}">
                <a16:creationId xmlns:a16="http://schemas.microsoft.com/office/drawing/2014/main" id="{554C0B50-9F5C-4F2F-BD21-D8684181EDF8}"/>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227932133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71516EB-DEDD-413F-B615-D9CD13276B96}"/>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pic>
        <p:nvPicPr>
          <p:cNvPr id="12" name="图片 11">
            <a:extLst>
              <a:ext uri="{FF2B5EF4-FFF2-40B4-BE49-F238E27FC236}">
                <a16:creationId xmlns:a16="http://schemas.microsoft.com/office/drawing/2014/main" id="{19ADA477-F3EC-4A52-8803-EFB6DE90187B}"/>
              </a:ext>
            </a:extLst>
          </p:cNvPr>
          <p:cNvPicPr>
            <a:picLocks noChangeAspect="1"/>
          </p:cNvPicPr>
          <p:nvPr/>
        </p:nvPicPr>
        <p:blipFill>
          <a:blip r:embed="rId3"/>
          <a:stretch>
            <a:fillRect/>
          </a:stretch>
        </p:blipFill>
        <p:spPr>
          <a:xfrm>
            <a:off x="1043558" y="1124744"/>
            <a:ext cx="7200850" cy="5555470"/>
          </a:xfrm>
          <a:prstGeom prst="rect">
            <a:avLst/>
          </a:prstGeom>
        </p:spPr>
      </p:pic>
    </p:spTree>
    <p:extLst>
      <p:ext uri="{BB962C8B-B14F-4D97-AF65-F5344CB8AC3E}">
        <p14:creationId xmlns:p14="http://schemas.microsoft.com/office/powerpoint/2010/main" val="825237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1E6281E-63E0-4920-9C8A-AB3D5AEE13CF}"/>
              </a:ext>
            </a:extLst>
          </p:cNvPr>
          <p:cNvSpPr txBox="1"/>
          <p:nvPr/>
        </p:nvSpPr>
        <p:spPr>
          <a:xfrm>
            <a:off x="531814" y="537952"/>
            <a:ext cx="4772140" cy="382797"/>
          </a:xfrm>
          <a:prstGeom prst="rect">
            <a:avLst/>
          </a:prstGeom>
          <a:noFill/>
        </p:spPr>
        <p:txBody>
          <a:bodyPr wrap="none" lIns="0" tIns="0" rIns="0" bIns="0">
            <a:spAutoFit/>
          </a:bodyPr>
          <a:lstStyle/>
          <a:p>
            <a:pPr>
              <a:lnSpc>
                <a:spcPts val="2879"/>
              </a:lnSpc>
              <a:defRPr/>
            </a:pPr>
            <a:r>
              <a:rPr lang="zh-CN" altLang="en-US" sz="3600" b="1" dirty="0">
                <a:solidFill>
                  <a:schemeClr val="accent5">
                    <a:lumMod val="50000"/>
                  </a:schemeClr>
                </a:solidFill>
                <a:latin typeface="微软雅黑" panose="020B0503020204020204" pitchFamily="34" charset="-122"/>
              </a:rPr>
              <a:t>基本要素 ─ 重叠子问题</a:t>
            </a:r>
          </a:p>
        </p:txBody>
      </p:sp>
      <p:sp>
        <p:nvSpPr>
          <p:cNvPr id="10" name="文本框 9">
            <a:extLst>
              <a:ext uri="{FF2B5EF4-FFF2-40B4-BE49-F238E27FC236}">
                <a16:creationId xmlns:a16="http://schemas.microsoft.com/office/drawing/2014/main" id="{CF208E9F-6F83-4D77-B331-44B6A02946BF}"/>
              </a:ext>
            </a:extLst>
          </p:cNvPr>
          <p:cNvSpPr txBox="1"/>
          <p:nvPr/>
        </p:nvSpPr>
        <p:spPr>
          <a:xfrm>
            <a:off x="531815" y="1052736"/>
            <a:ext cx="8000626" cy="4887748"/>
          </a:xfrm>
          <a:prstGeom prst="rect">
            <a:avLst/>
          </a:prstGeom>
          <a:noFill/>
        </p:spPr>
        <p:txBody>
          <a:bodyPr wrap="square" lIns="0" tIns="0" rIns="0" bIns="0">
            <a:spAutoFit/>
          </a:bodyPr>
          <a:lstStyle/>
          <a:p>
            <a:pPr marL="342900" indent="-342900" algn="just">
              <a:lnSpc>
                <a:spcPct val="120000"/>
              </a:lnSpc>
              <a:buFont typeface="Wingdings" panose="05000000000000000000" pitchFamily="2" charset="2"/>
              <a:buChar char="u"/>
              <a:defRPr/>
            </a:pPr>
            <a:r>
              <a:rPr lang="zh-CN" altLang="en-US" sz="2800" dirty="0">
                <a:solidFill>
                  <a:srgbClr val="000000"/>
                </a:solidFill>
                <a:latin typeface="微软雅黑" panose="020B0503020204020204" pitchFamily="34" charset="-122"/>
              </a:rPr>
              <a:t>递归算法求解问题时，每次产生的子问题并不总是新问题，有些子问题被反复计算多次。这种性质称为</a:t>
            </a:r>
            <a:r>
              <a:rPr lang="zh-CN" altLang="en-US" sz="2800" b="1" dirty="0">
                <a:solidFill>
                  <a:srgbClr val="F77A2D"/>
                </a:solidFill>
                <a:latin typeface="微软雅黑" panose="020B0503020204020204" pitchFamily="34" charset="-122"/>
              </a:rPr>
              <a:t>子问题的重叠性质</a:t>
            </a:r>
            <a:r>
              <a:rPr lang="zh-CN" altLang="en-US" sz="2800" dirty="0">
                <a:solidFill>
                  <a:srgbClr val="000000"/>
                </a:solidFill>
                <a:latin typeface="微软雅黑" panose="020B0503020204020204" pitchFamily="34" charset="-122"/>
              </a:rPr>
              <a:t>。</a:t>
            </a:r>
            <a:endParaRPr lang="en-US" altLang="zh-CN" sz="2800" dirty="0">
              <a:solidFill>
                <a:srgbClr val="000000"/>
              </a:solidFill>
              <a:latin typeface="微软雅黑" panose="020B0503020204020204" pitchFamily="34" charset="-122"/>
            </a:endParaRPr>
          </a:p>
          <a:p>
            <a:pPr marL="342900" indent="-342900" algn="just">
              <a:lnSpc>
                <a:spcPct val="120000"/>
              </a:lnSpc>
              <a:buFont typeface="Wingdings" panose="05000000000000000000" pitchFamily="2" charset="2"/>
              <a:buChar char="u"/>
              <a:defRPr/>
            </a:pPr>
            <a:r>
              <a:rPr lang="zh-CN" altLang="en-US" sz="2800" dirty="0">
                <a:solidFill>
                  <a:srgbClr val="000000"/>
                </a:solidFill>
                <a:latin typeface="微软雅黑" panose="020B0503020204020204" pitchFamily="34" charset="-122"/>
              </a:rPr>
              <a:t>动态规划算法，对</a:t>
            </a:r>
            <a:r>
              <a:rPr lang="zh-CN" altLang="en-US" sz="2800" b="1" dirty="0">
                <a:solidFill>
                  <a:srgbClr val="F77A2D"/>
                </a:solidFill>
                <a:latin typeface="微软雅黑" panose="020B0503020204020204" pitchFamily="34" charset="-122"/>
              </a:rPr>
              <a:t>每一个子问题只解一次</a:t>
            </a:r>
            <a:r>
              <a:rPr lang="zh-CN" altLang="en-US" sz="2800" dirty="0">
                <a:solidFill>
                  <a:srgbClr val="000000"/>
                </a:solidFill>
                <a:latin typeface="微软雅黑" panose="020B0503020204020204" pitchFamily="34" charset="-122"/>
              </a:rPr>
              <a:t>，而后将其解保存在一个表格中，当</a:t>
            </a:r>
            <a:r>
              <a:rPr lang="zh-CN" altLang="en-US" sz="2800" b="1" dirty="0">
                <a:solidFill>
                  <a:srgbClr val="F77A2D"/>
                </a:solidFill>
                <a:latin typeface="微软雅黑" panose="020B0503020204020204" pitchFamily="34" charset="-122"/>
              </a:rPr>
              <a:t>再次</a:t>
            </a:r>
            <a:r>
              <a:rPr lang="zh-CN" altLang="en-US" sz="2800" dirty="0">
                <a:solidFill>
                  <a:srgbClr val="000000"/>
                </a:solidFill>
                <a:latin typeface="微软雅黑" panose="020B0503020204020204" pitchFamily="34" charset="-122"/>
              </a:rPr>
              <a:t>需要解此子问题时，只是简单地用常数时间</a:t>
            </a:r>
            <a:r>
              <a:rPr lang="zh-CN" altLang="en-US" sz="2800" b="1" dirty="0">
                <a:solidFill>
                  <a:srgbClr val="215968"/>
                </a:solidFill>
                <a:latin typeface="微软雅黑" panose="020B0503020204020204" pitchFamily="34" charset="-122"/>
              </a:rPr>
              <a:t>查看结果</a:t>
            </a:r>
            <a:r>
              <a:rPr lang="zh-CN" altLang="en-US" sz="2800" dirty="0">
                <a:solidFill>
                  <a:srgbClr val="000000"/>
                </a:solidFill>
                <a:latin typeface="微软雅黑" panose="020B0503020204020204" pitchFamily="34" charset="-122"/>
              </a:rPr>
              <a:t>。</a:t>
            </a:r>
            <a:endParaRPr lang="en-US" altLang="zh-CN" sz="2800" dirty="0">
              <a:solidFill>
                <a:srgbClr val="000000"/>
              </a:solidFill>
              <a:latin typeface="微软雅黑" panose="020B0503020204020204" pitchFamily="34" charset="-122"/>
            </a:endParaRPr>
          </a:p>
          <a:p>
            <a:pPr marL="342900" indent="-342900" algn="just">
              <a:lnSpc>
                <a:spcPct val="120000"/>
              </a:lnSpc>
              <a:buFont typeface="Wingdings" panose="05000000000000000000" pitchFamily="2" charset="2"/>
              <a:buChar char="u"/>
              <a:defRPr/>
            </a:pPr>
            <a:r>
              <a:rPr lang="zh-CN" altLang="en-US" sz="2800" dirty="0">
                <a:solidFill>
                  <a:srgbClr val="000000"/>
                </a:solidFill>
                <a:latin typeface="微软雅黑" panose="020B0503020204020204" pitchFamily="34" charset="-122"/>
              </a:rPr>
              <a:t>通常不同的</a:t>
            </a:r>
            <a:r>
              <a:rPr lang="zh-CN" altLang="en-US" sz="2800" b="1" dirty="0">
                <a:solidFill>
                  <a:srgbClr val="984807"/>
                </a:solidFill>
                <a:latin typeface="微软雅黑" panose="020B0503020204020204" pitchFamily="34" charset="-122"/>
              </a:rPr>
              <a:t>子问题数目</a:t>
            </a:r>
            <a:r>
              <a:rPr lang="zh-CN" altLang="en-US" sz="2800" dirty="0">
                <a:solidFill>
                  <a:srgbClr val="000000"/>
                </a:solidFill>
                <a:latin typeface="微软雅黑" panose="020B0503020204020204" pitchFamily="34" charset="-122"/>
              </a:rPr>
              <a:t>随问题的大小呈</a:t>
            </a:r>
            <a:r>
              <a:rPr lang="zh-CN" altLang="en-US" sz="2800" b="1" dirty="0">
                <a:solidFill>
                  <a:srgbClr val="215968"/>
                </a:solidFill>
                <a:latin typeface="微软雅黑" panose="020B0503020204020204" pitchFamily="34" charset="-122"/>
              </a:rPr>
              <a:t>多项式</a:t>
            </a:r>
            <a:r>
              <a:rPr lang="zh-CN" altLang="en-US" sz="2800" dirty="0">
                <a:solidFill>
                  <a:srgbClr val="000000"/>
                </a:solidFill>
                <a:latin typeface="微软雅黑" panose="020B0503020204020204" pitchFamily="34" charset="-122"/>
              </a:rPr>
              <a:t>增长。因此用动态规划算法只需要多项式时间，从而获得较高的解题效率。</a:t>
            </a:r>
          </a:p>
          <a:p>
            <a:pPr>
              <a:lnSpc>
                <a:spcPts val="1841"/>
              </a:lnSpc>
              <a:defRPr/>
            </a:pPr>
            <a:endParaRPr lang="zh-CN" altLang="en-US" sz="2000" dirty="0">
              <a:solidFill>
                <a:srgbClr val="000000"/>
              </a:solidFill>
              <a:latin typeface="微软雅黑" panose="020B0503020204020204" pitchFamily="34" charset="-122"/>
            </a:endParaRPr>
          </a:p>
        </p:txBody>
      </p:sp>
      <p:sp>
        <p:nvSpPr>
          <p:cNvPr id="12" name="文本框 11">
            <a:extLst>
              <a:ext uri="{FF2B5EF4-FFF2-40B4-BE49-F238E27FC236}">
                <a16:creationId xmlns:a16="http://schemas.microsoft.com/office/drawing/2014/main" id="{89FA3092-FAA9-4543-8576-A3E4829CD580}"/>
              </a:ext>
            </a:extLst>
          </p:cNvPr>
          <p:cNvSpPr txBox="1"/>
          <p:nvPr/>
        </p:nvSpPr>
        <p:spPr>
          <a:xfrm>
            <a:off x="244477" y="2238374"/>
            <a:ext cx="8575995" cy="234167"/>
          </a:xfrm>
          <a:prstGeom prst="rect">
            <a:avLst/>
          </a:prstGeom>
          <a:noFill/>
        </p:spPr>
        <p:txBody>
          <a:bodyPr wrap="square" lIns="0" tIns="0" rIns="0" bIns="0">
            <a:spAutoFit/>
          </a:bodyPr>
          <a:lstStyle/>
          <a:p>
            <a:pPr>
              <a:lnSpc>
                <a:spcPts val="1841"/>
              </a:lnSpc>
              <a:defRPr/>
            </a:pPr>
            <a:endParaRPr lang="zh-CN" altLang="en-US" sz="2000" dirty="0">
              <a:solidFill>
                <a:srgbClr val="000000"/>
              </a:solidFill>
              <a:latin typeface="微软雅黑" panose="020B0503020204020204" pitchFamily="34" charset="-122"/>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4A59ED2A-920A-4822-BD23-DC29CBB3A0F4}"/>
              </a:ext>
            </a:extLst>
          </p:cNvPr>
          <p:cNvSpPr/>
          <p:nvPr/>
        </p:nvSpPr>
        <p:spPr>
          <a:xfrm>
            <a:off x="4621112" y="1619250"/>
            <a:ext cx="1987550" cy="954088"/>
          </a:xfrm>
          <a:custGeom>
            <a:avLst/>
            <a:gdLst/>
            <a:ahLst/>
            <a:cxnLst/>
            <a:rect l="0" t="0" r="0" b="0"/>
            <a:pathLst>
              <a:path w="1988453" h="954279">
                <a:moveTo>
                  <a:pt x="0" y="261442"/>
                </a:moveTo>
                <a:lnTo>
                  <a:pt x="336359" y="244945"/>
                </a:lnTo>
                <a:cubicBezTo>
                  <a:pt x="592823" y="52261"/>
                  <a:pt x="1113155" y="0"/>
                  <a:pt x="1498549" y="128232"/>
                </a:cubicBezTo>
                <a:cubicBezTo>
                  <a:pt x="1883930" y="256464"/>
                  <a:pt x="1988452" y="516623"/>
                  <a:pt x="1731975" y="709321"/>
                </a:cubicBezTo>
                <a:cubicBezTo>
                  <a:pt x="1475511" y="902018"/>
                  <a:pt x="955192" y="954278"/>
                  <a:pt x="569798" y="826046"/>
                </a:cubicBezTo>
                <a:cubicBezTo>
                  <a:pt x="285343" y="731393"/>
                  <a:pt x="144259" y="559880"/>
                  <a:pt x="213220" y="392557"/>
                </a:cubicBezTo>
                <a:close/>
              </a:path>
            </a:pathLst>
          </a:custGeom>
          <a:solidFill>
            <a:srgbClr val="4F81BD"/>
          </a:solidFill>
          <a:ln w="25400" cap="flat" cmpd="sng" algn="ctr">
            <a:solidFill>
              <a:srgbClr val="385D8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任意多边形: 形状 2">
            <a:extLst>
              <a:ext uri="{FF2B5EF4-FFF2-40B4-BE49-F238E27FC236}">
                <a16:creationId xmlns:a16="http://schemas.microsoft.com/office/drawing/2014/main" id="{3B688274-C923-42E7-B9C7-5A9029A7DA10}"/>
              </a:ext>
            </a:extLst>
          </p:cNvPr>
          <p:cNvSpPr/>
          <p:nvPr/>
        </p:nvSpPr>
        <p:spPr>
          <a:xfrm>
            <a:off x="5660924" y="2809876"/>
            <a:ext cx="1379538" cy="855663"/>
          </a:xfrm>
          <a:custGeom>
            <a:avLst/>
            <a:gdLst/>
            <a:ahLst/>
            <a:cxnLst/>
            <a:rect l="0" t="0" r="0" b="0"/>
            <a:pathLst>
              <a:path w="1379195" h="855765">
                <a:moveTo>
                  <a:pt x="0" y="570420"/>
                </a:moveTo>
                <a:lnTo>
                  <a:pt x="222923" y="448500"/>
                </a:lnTo>
                <a:cubicBezTo>
                  <a:pt x="208445" y="217284"/>
                  <a:pt x="452310" y="21234"/>
                  <a:pt x="767613" y="10617"/>
                </a:cubicBezTo>
                <a:cubicBezTo>
                  <a:pt x="1082916" y="0"/>
                  <a:pt x="1350251" y="178828"/>
                  <a:pt x="1364729" y="410057"/>
                </a:cubicBezTo>
                <a:cubicBezTo>
                  <a:pt x="1379194" y="641273"/>
                  <a:pt x="1135329" y="837324"/>
                  <a:pt x="820039" y="847928"/>
                </a:cubicBezTo>
                <a:cubicBezTo>
                  <a:pt x="587311" y="855764"/>
                  <a:pt x="371398" y="759231"/>
                  <a:pt x="274320" y="603936"/>
                </a:cubicBezTo>
                <a:close/>
              </a:path>
            </a:pathLst>
          </a:custGeom>
          <a:solidFill>
            <a:srgbClr val="4F81BD"/>
          </a:solidFill>
          <a:ln w="25400" cap="flat" cmpd="sng" algn="ctr">
            <a:solidFill>
              <a:srgbClr val="385D8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任意多边形: 形状 3">
            <a:extLst>
              <a:ext uri="{FF2B5EF4-FFF2-40B4-BE49-F238E27FC236}">
                <a16:creationId xmlns:a16="http://schemas.microsoft.com/office/drawing/2014/main" id="{3CEF9A38-FA5C-4754-AF14-659F1B61135D}"/>
              </a:ext>
            </a:extLst>
          </p:cNvPr>
          <p:cNvSpPr/>
          <p:nvPr/>
        </p:nvSpPr>
        <p:spPr>
          <a:xfrm>
            <a:off x="5711725" y="3846514"/>
            <a:ext cx="1452563" cy="904875"/>
          </a:xfrm>
          <a:custGeom>
            <a:avLst/>
            <a:gdLst/>
            <a:ahLst/>
            <a:cxnLst/>
            <a:rect l="0" t="0" r="0" b="0"/>
            <a:pathLst>
              <a:path w="1452894" h="904977">
                <a:moveTo>
                  <a:pt x="0" y="667042"/>
                </a:moveTo>
                <a:lnTo>
                  <a:pt x="110922" y="548881"/>
                </a:lnTo>
                <a:cubicBezTo>
                  <a:pt x="34201" y="322808"/>
                  <a:pt x="255232" y="99288"/>
                  <a:pt x="604622" y="49644"/>
                </a:cubicBezTo>
                <a:cubicBezTo>
                  <a:pt x="954011" y="0"/>
                  <a:pt x="1299451" y="143027"/>
                  <a:pt x="1376172" y="369100"/>
                </a:cubicBezTo>
                <a:cubicBezTo>
                  <a:pt x="1452893" y="595185"/>
                  <a:pt x="1231849" y="818693"/>
                  <a:pt x="882460" y="868337"/>
                </a:cubicBezTo>
                <a:cubicBezTo>
                  <a:pt x="624586" y="904976"/>
                  <a:pt x="358140" y="836676"/>
                  <a:pt x="209029" y="695680"/>
                </a:cubicBezTo>
                <a:close/>
              </a:path>
            </a:pathLst>
          </a:custGeom>
          <a:solidFill>
            <a:srgbClr val="4F81BD"/>
          </a:solidFill>
          <a:ln w="25400" cap="flat" cmpd="sng" algn="ctr">
            <a:solidFill>
              <a:srgbClr val="385D8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文本框 4">
            <a:extLst>
              <a:ext uri="{FF2B5EF4-FFF2-40B4-BE49-F238E27FC236}">
                <a16:creationId xmlns:a16="http://schemas.microsoft.com/office/drawing/2014/main" id="{07F4FBAA-D9C6-4FCA-88F5-B9FA0E597BF3}"/>
              </a:ext>
            </a:extLst>
          </p:cNvPr>
          <p:cNvSpPr txBox="1"/>
          <p:nvPr/>
        </p:nvSpPr>
        <p:spPr>
          <a:xfrm>
            <a:off x="1794474" y="5442502"/>
            <a:ext cx="2759075" cy="325438"/>
          </a:xfrm>
          <a:prstGeom prst="rect">
            <a:avLst/>
          </a:prstGeom>
          <a:noFill/>
        </p:spPr>
        <p:txBody>
          <a:bodyPr wrap="none" lIns="0" tIns="0" rIns="0" bIns="0">
            <a:spAutoFit/>
          </a:bodyPr>
          <a:lstStyle/>
          <a:p>
            <a:pPr fontAlgn="auto">
              <a:lnSpc>
                <a:spcPts val="2675"/>
              </a:lnSpc>
              <a:spcBef>
                <a:spcPts val="0"/>
              </a:spcBef>
              <a:spcAft>
                <a:spcPts val="0"/>
              </a:spcAft>
              <a:defRPr/>
            </a:pPr>
            <a:r>
              <a:rPr lang="en-US" altLang="zh-CN" sz="1998" b="1" dirty="0">
                <a:solidFill>
                  <a:srgbClr val="000000"/>
                </a:solidFill>
                <a:latin typeface="Times New Roman" panose="02020603050405020304" pitchFamily="18" charset="0"/>
                <a:ea typeface="+mn-ea"/>
              </a:rPr>
              <a:t>13.     </a:t>
            </a:r>
            <a:r>
              <a:rPr lang="en-US" altLang="zh-CN" sz="1998" b="1" i="1" dirty="0">
                <a:solidFill>
                  <a:srgbClr val="000000"/>
                </a:solidFill>
                <a:latin typeface="Times New Roman" panose="02020603050405020304" pitchFamily="18" charset="0"/>
                <a:ea typeface="+mn-ea"/>
              </a:rPr>
              <a:t>S</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a:t>
            </a:r>
            <a:r>
              <a:rPr lang="en-US" altLang="zh-CN" sz="1998" b="1" dirty="0">
                <a:solidFill>
                  <a:srgbClr val="000000"/>
                </a:solidFill>
                <a:latin typeface="Segoe UI Symbol" panose="020B0502040204020203" pitchFamily="34" charset="0"/>
                <a:ea typeface="+mn-ea"/>
              </a:rPr>
              <a:t>← </a:t>
            </a:r>
            <a:r>
              <a:rPr lang="en-US" altLang="zh-CN" sz="1998" b="1" i="1" dirty="0">
                <a:solidFill>
                  <a:srgbClr val="000000"/>
                </a:solidFill>
                <a:latin typeface="Times New Roman" panose="02020603050405020304" pitchFamily="18" charset="0"/>
                <a:ea typeface="+mn-ea"/>
              </a:rPr>
              <a:t>S</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 + </a:t>
            </a:r>
            <a:r>
              <a:rPr lang="en-US" altLang="zh-CN" sz="1998" b="1" i="1" dirty="0">
                <a:solidFill>
                  <a:srgbClr val="000000"/>
                </a:solidFill>
                <a:latin typeface="Times New Roman" panose="02020603050405020304" pitchFamily="18" charset="0"/>
                <a:ea typeface="+mn-ea"/>
              </a:rPr>
              <a:t>header</a:t>
            </a:r>
            <a:endParaRPr lang="zh-CN" altLang="en-US" sz="1998" b="1" i="1" dirty="0">
              <a:solidFill>
                <a:srgbClr val="000000"/>
              </a:solidFill>
              <a:latin typeface="Times New Roman" panose="02020603050405020304" pitchFamily="18" charset="0"/>
              <a:ea typeface="+mn-ea"/>
            </a:endParaRPr>
          </a:p>
        </p:txBody>
      </p:sp>
      <p:sp>
        <p:nvSpPr>
          <p:cNvPr id="6" name="文本框 5">
            <a:extLst>
              <a:ext uri="{FF2B5EF4-FFF2-40B4-BE49-F238E27FC236}">
                <a16:creationId xmlns:a16="http://schemas.microsoft.com/office/drawing/2014/main" id="{08086E63-D075-4958-9C1E-DF229552F4C7}"/>
              </a:ext>
            </a:extLst>
          </p:cNvPr>
          <p:cNvSpPr txBox="1"/>
          <p:nvPr/>
        </p:nvSpPr>
        <p:spPr>
          <a:xfrm>
            <a:off x="6737249" y="5521325"/>
            <a:ext cx="88900" cy="223838"/>
          </a:xfrm>
          <a:prstGeom prst="rect">
            <a:avLst/>
          </a:prstGeom>
          <a:noFill/>
        </p:spPr>
        <p:txBody>
          <a:bodyPr wrap="none" lIns="0" tIns="0" rIns="0" bIns="0">
            <a:spAutoFit/>
          </a:bodyPr>
          <a:lstStyle/>
          <a:p>
            <a:pPr fontAlgn="auto">
              <a:lnSpc>
                <a:spcPts val="1949"/>
              </a:lnSpc>
              <a:spcBef>
                <a:spcPts val="0"/>
              </a:spcBef>
              <a:spcAft>
                <a:spcPts val="0"/>
              </a:spcAft>
              <a:defRPr/>
            </a:pPr>
            <a:r>
              <a:rPr lang="en-US" altLang="zh-CN" sz="1398" b="1">
                <a:solidFill>
                  <a:srgbClr val="7F7F7F"/>
                </a:solidFill>
                <a:latin typeface="Times New Roman" panose="02020603050405020304" pitchFamily="18" charset="0"/>
                <a:ea typeface="+mn-ea"/>
              </a:rPr>
              <a:t>8</a:t>
            </a:r>
            <a:endParaRPr lang="zh-CN" altLang="en-US" sz="1398" b="1">
              <a:solidFill>
                <a:srgbClr val="7F7F7F"/>
              </a:solidFill>
              <a:latin typeface="Times New Roman" panose="02020603050405020304" pitchFamily="18" charset="0"/>
              <a:ea typeface="+mn-ea"/>
            </a:endParaRPr>
          </a:p>
        </p:txBody>
      </p:sp>
      <p:sp>
        <p:nvSpPr>
          <p:cNvPr id="7" name="文本框 6">
            <a:extLst>
              <a:ext uri="{FF2B5EF4-FFF2-40B4-BE49-F238E27FC236}">
                <a16:creationId xmlns:a16="http://schemas.microsoft.com/office/drawing/2014/main" id="{E3406049-FF7F-4433-ABC4-6501B9DDEE10}"/>
              </a:ext>
            </a:extLst>
          </p:cNvPr>
          <p:cNvSpPr txBox="1"/>
          <p:nvPr/>
        </p:nvSpPr>
        <p:spPr>
          <a:xfrm>
            <a:off x="1810219" y="795338"/>
            <a:ext cx="6146331" cy="4660250"/>
          </a:xfrm>
          <a:prstGeom prst="rect">
            <a:avLst/>
          </a:prstGeom>
          <a:noFill/>
        </p:spPr>
        <p:txBody>
          <a:bodyPr wrap="square" lIns="0" tIns="0" rIns="0" bIns="0">
            <a:spAutoFit/>
          </a:bodyPr>
          <a:lstStyle/>
          <a:p>
            <a:pPr fontAlgn="auto">
              <a:lnSpc>
                <a:spcPts val="3040"/>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Compress (</a:t>
            </a:r>
            <a:r>
              <a:rPr lang="en-US" altLang="zh-CN" sz="1998" b="1" i="1" dirty="0" err="1">
                <a:solidFill>
                  <a:srgbClr val="000000"/>
                </a:solidFill>
                <a:latin typeface="Times New Roman" panose="02020603050405020304" pitchFamily="18" charset="0"/>
                <a:ea typeface="+mn-ea"/>
              </a:rPr>
              <a:t>P</a:t>
            </a:r>
            <a:r>
              <a:rPr lang="en-US" altLang="zh-CN" sz="1998" b="1" dirty="0" err="1">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n</a:t>
            </a:r>
            <a:r>
              <a:rPr lang="en-US" altLang="zh-CN" sz="1998" b="1" dirty="0">
                <a:solidFill>
                  <a:srgbClr val="000000"/>
                </a:solidFill>
                <a:latin typeface="Times New Roman" panose="02020603050405020304" pitchFamily="18" charset="0"/>
                <a:ea typeface="+mn-ea"/>
              </a:rPr>
              <a:t>)</a:t>
            </a:r>
          </a:p>
          <a:p>
            <a:pPr fontAlgn="auto">
              <a:lnSpc>
                <a:spcPts val="2406"/>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1.  </a:t>
            </a:r>
            <a:r>
              <a:rPr lang="en-US" altLang="zh-CN" sz="1998" b="1" i="1" dirty="0" err="1">
                <a:solidFill>
                  <a:srgbClr val="000000"/>
                </a:solidFill>
                <a:latin typeface="Times New Roman" panose="02020603050405020304" pitchFamily="18" charset="0"/>
                <a:ea typeface="+mn-ea"/>
              </a:rPr>
              <a:t>Lmax</a:t>
            </a:r>
            <a:r>
              <a:rPr lang="en-US" altLang="zh-CN" sz="1998" b="1" i="1" dirty="0">
                <a:solidFill>
                  <a:srgbClr val="000000"/>
                </a:solidFill>
                <a:latin typeface="Times New Roman" panose="02020603050405020304" pitchFamily="18" charset="0"/>
                <a:ea typeface="+mn-ea"/>
              </a:rPr>
              <a:t> </a:t>
            </a:r>
            <a:r>
              <a:rPr lang="en-US" altLang="zh-CN" sz="1998" b="1" dirty="0">
                <a:solidFill>
                  <a:srgbClr val="000000"/>
                </a:solidFill>
                <a:latin typeface="Segoe UI Symbol" panose="020B0502040204020203" pitchFamily="34" charset="0"/>
                <a:ea typeface="+mn-ea"/>
              </a:rPr>
              <a:t>←</a:t>
            </a:r>
            <a:r>
              <a:rPr lang="en-US" altLang="zh-CN" sz="1998" b="1" dirty="0">
                <a:solidFill>
                  <a:srgbClr val="000000"/>
                </a:solidFill>
                <a:latin typeface="Times New Roman" panose="02020603050405020304" pitchFamily="18" charset="0"/>
                <a:ea typeface="+mn-ea"/>
              </a:rPr>
              <a:t>256; </a:t>
            </a:r>
            <a:r>
              <a:rPr lang="en-US" altLang="zh-CN" sz="1998" b="1" i="1" dirty="0">
                <a:solidFill>
                  <a:srgbClr val="000000"/>
                </a:solidFill>
                <a:latin typeface="Times New Roman" panose="02020603050405020304" pitchFamily="18" charset="0"/>
                <a:ea typeface="+mn-ea"/>
              </a:rPr>
              <a:t>header</a:t>
            </a:r>
            <a:r>
              <a:rPr lang="en-US" altLang="zh-CN" sz="1998" b="1" dirty="0">
                <a:solidFill>
                  <a:srgbClr val="000000"/>
                </a:solidFill>
                <a:latin typeface="Segoe UI Symbol" panose="020B0502040204020203" pitchFamily="34" charset="0"/>
                <a:ea typeface="+mn-ea"/>
              </a:rPr>
              <a:t>←</a:t>
            </a:r>
            <a:r>
              <a:rPr lang="en-US" altLang="zh-CN" sz="1998" b="1" dirty="0">
                <a:solidFill>
                  <a:srgbClr val="000000"/>
                </a:solidFill>
                <a:latin typeface="Times New Roman" panose="02020603050405020304" pitchFamily="18" charset="0"/>
                <a:ea typeface="+mn-ea"/>
              </a:rPr>
              <a:t>11; </a:t>
            </a:r>
            <a:r>
              <a:rPr lang="en-US" altLang="zh-CN" sz="1998" b="1" i="1" dirty="0">
                <a:solidFill>
                  <a:srgbClr val="000000"/>
                </a:solidFill>
                <a:latin typeface="Times New Roman" panose="02020603050405020304" pitchFamily="18" charset="0"/>
                <a:ea typeface="+mn-ea"/>
              </a:rPr>
              <a:t>S</a:t>
            </a:r>
            <a:r>
              <a:rPr lang="en-US" altLang="zh-CN" sz="1998" b="1" dirty="0">
                <a:solidFill>
                  <a:srgbClr val="000000"/>
                </a:solidFill>
                <a:latin typeface="Times New Roman" panose="02020603050405020304" pitchFamily="18" charset="0"/>
                <a:ea typeface="+mn-ea"/>
              </a:rPr>
              <a:t>[0]</a:t>
            </a:r>
            <a:r>
              <a:rPr lang="en-US" altLang="zh-CN" sz="1998" b="1" dirty="0">
                <a:solidFill>
                  <a:srgbClr val="000000"/>
                </a:solidFill>
                <a:latin typeface="Segoe UI Symbol" panose="020B0502040204020203" pitchFamily="34" charset="0"/>
                <a:ea typeface="+mn-ea"/>
              </a:rPr>
              <a:t>←</a:t>
            </a:r>
            <a:r>
              <a:rPr lang="en-US" altLang="zh-CN" sz="1998" b="1" dirty="0">
                <a:solidFill>
                  <a:srgbClr val="000000"/>
                </a:solidFill>
                <a:latin typeface="Times New Roman" panose="02020603050405020304" pitchFamily="18" charset="0"/>
                <a:ea typeface="+mn-ea"/>
              </a:rPr>
              <a:t>0</a:t>
            </a:r>
          </a:p>
          <a:p>
            <a:pPr fontAlgn="auto">
              <a:lnSpc>
                <a:spcPts val="2400"/>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2.  for </a:t>
            </a:r>
            <a:r>
              <a:rPr lang="en-US" altLang="zh-CN" sz="1998" b="1" i="1" dirty="0" err="1">
                <a:solidFill>
                  <a:srgbClr val="000000"/>
                </a:solidFill>
                <a:latin typeface="Times New Roman" panose="02020603050405020304" pitchFamily="18" charset="0"/>
                <a:ea typeface="+mn-ea"/>
              </a:rPr>
              <a:t>i</a:t>
            </a:r>
            <a:r>
              <a:rPr lang="en-US" altLang="zh-CN" sz="1998" b="1" i="1" dirty="0">
                <a:solidFill>
                  <a:srgbClr val="000000"/>
                </a:solidFill>
                <a:latin typeface="Times New Roman" panose="02020603050405020304" pitchFamily="18" charset="0"/>
                <a:ea typeface="+mn-ea"/>
              </a:rPr>
              <a:t> </a:t>
            </a:r>
            <a:r>
              <a:rPr lang="en-US" altLang="zh-CN" sz="1998" b="1" dirty="0">
                <a:solidFill>
                  <a:srgbClr val="000000"/>
                </a:solidFill>
                <a:latin typeface="Segoe UI Symbol" panose="020B0502040204020203" pitchFamily="34" charset="0"/>
                <a:ea typeface="+mn-ea"/>
              </a:rPr>
              <a:t>←</a:t>
            </a:r>
            <a:r>
              <a:rPr lang="en-US" altLang="zh-CN" sz="1998" b="1" dirty="0">
                <a:solidFill>
                  <a:srgbClr val="000000"/>
                </a:solidFill>
                <a:latin typeface="Times New Roman" panose="02020603050405020304" pitchFamily="18" charset="0"/>
                <a:ea typeface="+mn-ea"/>
              </a:rPr>
              <a:t>1 to </a:t>
            </a:r>
            <a:r>
              <a:rPr lang="en-US" altLang="zh-CN" sz="1998" b="1" i="1" dirty="0">
                <a:solidFill>
                  <a:srgbClr val="000000"/>
                </a:solidFill>
                <a:latin typeface="Times New Roman" panose="02020603050405020304" pitchFamily="18" charset="0"/>
                <a:ea typeface="+mn-ea"/>
              </a:rPr>
              <a:t>n  </a:t>
            </a:r>
            <a:r>
              <a:rPr lang="en-US" altLang="zh-CN" sz="1998" b="1" dirty="0">
                <a:solidFill>
                  <a:srgbClr val="000000"/>
                </a:solidFill>
                <a:latin typeface="Times New Roman" panose="02020603050405020304" pitchFamily="18" charset="0"/>
                <a:ea typeface="+mn-ea"/>
              </a:rPr>
              <a:t>do</a:t>
            </a:r>
          </a:p>
          <a:p>
            <a:pPr fontAlgn="auto">
              <a:lnSpc>
                <a:spcPts val="2400"/>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	</a:t>
            </a:r>
            <a:r>
              <a:rPr lang="zh-CN" altLang="en-US" sz="1998" b="1" dirty="0">
                <a:solidFill>
                  <a:schemeClr val="bg1"/>
                </a:solidFill>
                <a:latin typeface="Times New Roman" panose="02020603050405020304" pitchFamily="18" charset="0"/>
                <a:ea typeface="+mn-ea"/>
              </a:rPr>
              <a:t>子问题</a:t>
            </a:r>
            <a:endParaRPr lang="en-US" altLang="zh-CN" sz="1998" b="1" dirty="0">
              <a:solidFill>
                <a:schemeClr val="bg1"/>
              </a:solidFill>
              <a:latin typeface="Times New Roman" panose="02020603050405020304" pitchFamily="18" charset="0"/>
              <a:ea typeface="+mn-ea"/>
            </a:endParaRPr>
          </a:p>
          <a:p>
            <a:pPr fontAlgn="auto">
              <a:lnSpc>
                <a:spcPts val="2400"/>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3.</a:t>
            </a:r>
            <a:r>
              <a:rPr lang="zh-CN" altLang="en-US" sz="1998" b="1" dirty="0">
                <a:solidFill>
                  <a:srgbClr val="000000"/>
                </a:solidFill>
                <a:latin typeface="Times New Roman" panose="02020603050405020304" pitchFamily="18" charset="0"/>
                <a:ea typeface="+mn-ea"/>
              </a:rPr>
              <a:t>        </a:t>
            </a:r>
            <a:r>
              <a:rPr lang="en-US" altLang="zh-CN" sz="1998" b="1" i="1" dirty="0">
                <a:solidFill>
                  <a:srgbClr val="000000"/>
                </a:solidFill>
                <a:latin typeface="Times New Roman" panose="02020603050405020304" pitchFamily="18" charset="0"/>
                <a:ea typeface="+mn-ea"/>
              </a:rPr>
              <a:t>b</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a:t>
            </a:r>
            <a:r>
              <a:rPr lang="en-US" altLang="zh-CN" sz="1998" b="1" dirty="0">
                <a:solidFill>
                  <a:srgbClr val="000000"/>
                </a:solidFill>
                <a:latin typeface="Segoe UI Symbol" panose="020B0502040204020203" pitchFamily="34" charset="0"/>
                <a:ea typeface="+mn-ea"/>
              </a:rPr>
              <a:t> </a:t>
            </a:r>
            <a:r>
              <a:rPr lang="en-US" altLang="zh-CN" sz="1998" b="1" dirty="0">
                <a:solidFill>
                  <a:srgbClr val="000000"/>
                </a:solidFill>
                <a:latin typeface="Times New Roman" panose="02020603050405020304" pitchFamily="18" charset="0"/>
                <a:ea typeface="+mn-ea"/>
                <a:cs typeface="Times New Roman" panose="02020603050405020304" pitchFamily="18" charset="0"/>
              </a:rPr>
              <a:t>←</a:t>
            </a:r>
            <a:r>
              <a:rPr lang="en-US" altLang="zh-CN" sz="1998" b="1" i="1" dirty="0">
                <a:solidFill>
                  <a:srgbClr val="000000"/>
                </a:solidFill>
                <a:latin typeface="Times New Roman" panose="02020603050405020304" pitchFamily="18" charset="0"/>
                <a:ea typeface="+mn-ea"/>
                <a:cs typeface="Times New Roman" panose="02020603050405020304" pitchFamily="18" charset="0"/>
              </a:rPr>
              <a:t>length</a:t>
            </a:r>
            <a:r>
              <a:rPr lang="en-US" altLang="zh-CN" sz="1998" b="1" dirty="0">
                <a:solidFill>
                  <a:srgbClr val="000000"/>
                </a:solidFill>
                <a:latin typeface="Times New Roman" panose="02020603050405020304" pitchFamily="18" charset="0"/>
                <a:ea typeface="+mn-ea"/>
                <a:cs typeface="Times New Roman" panose="02020603050405020304" pitchFamily="18" charset="0"/>
              </a:rPr>
              <a:t>(</a:t>
            </a:r>
            <a:r>
              <a:rPr lang="en-US" altLang="zh-CN" sz="1998" b="1" i="1" dirty="0">
                <a:solidFill>
                  <a:srgbClr val="000000"/>
                </a:solidFill>
                <a:latin typeface="Times New Roman" panose="02020603050405020304" pitchFamily="18" charset="0"/>
                <a:ea typeface="+mn-ea"/>
                <a:cs typeface="Times New Roman" panose="02020603050405020304" pitchFamily="18" charset="0"/>
              </a:rPr>
              <a:t>P</a:t>
            </a:r>
            <a:r>
              <a:rPr lang="en-US" altLang="zh-CN" sz="1998" b="1" dirty="0">
                <a:solidFill>
                  <a:srgbClr val="000000"/>
                </a:solidFill>
                <a:latin typeface="Times New Roman" panose="02020603050405020304" pitchFamily="18" charset="0"/>
                <a:ea typeface="+mn-ea"/>
                <a:cs typeface="Times New Roman" panose="02020603050405020304" pitchFamily="18" charset="0"/>
              </a:rPr>
              <a:t>[</a:t>
            </a:r>
            <a:r>
              <a:rPr lang="en-US" altLang="zh-CN" sz="1998" b="1" i="1" dirty="0" err="1">
                <a:solidFill>
                  <a:srgbClr val="000000"/>
                </a:solidFill>
                <a:latin typeface="Times New Roman" panose="02020603050405020304" pitchFamily="18" charset="0"/>
                <a:ea typeface="+mn-ea"/>
                <a:cs typeface="Times New Roman" panose="02020603050405020304" pitchFamily="18" charset="0"/>
              </a:rPr>
              <a:t>i</a:t>
            </a:r>
            <a:r>
              <a:rPr lang="en-US" altLang="zh-CN" sz="1998" b="1" dirty="0">
                <a:solidFill>
                  <a:srgbClr val="000000"/>
                </a:solidFill>
                <a:latin typeface="Times New Roman" panose="02020603050405020304" pitchFamily="18" charset="0"/>
                <a:ea typeface="+mn-ea"/>
                <a:cs typeface="Times New Roman" panose="02020603050405020304" pitchFamily="18" charset="0"/>
              </a:rPr>
              <a:t>])</a:t>
            </a:r>
            <a:r>
              <a:rPr lang="zh-CN" altLang="en-US" sz="1998" b="1" dirty="0">
                <a:solidFill>
                  <a:srgbClr val="000000"/>
                </a:solidFill>
                <a:latin typeface="Times New Roman" panose="02020603050405020304" pitchFamily="18" charset="0"/>
                <a:ea typeface="+mn-ea"/>
                <a:cs typeface="Times New Roman" panose="02020603050405020304" pitchFamily="18" charset="0"/>
              </a:rPr>
              <a:t>             </a:t>
            </a:r>
            <a:r>
              <a:rPr lang="zh-CN" altLang="en-US" b="1" dirty="0">
                <a:solidFill>
                  <a:schemeClr val="bg1"/>
                </a:solidFill>
                <a:latin typeface="Times New Roman" panose="02020603050405020304" pitchFamily="18" charset="0"/>
                <a:ea typeface="+mn-ea"/>
              </a:rPr>
              <a:t>后边界</a:t>
            </a:r>
            <a:r>
              <a:rPr lang="en-US" altLang="zh-CN" b="1" i="1" dirty="0" err="1">
                <a:solidFill>
                  <a:schemeClr val="bg1"/>
                </a:solidFill>
                <a:latin typeface="Times New Roman" panose="02020603050405020304" pitchFamily="18" charset="0"/>
                <a:ea typeface="+mn-ea"/>
              </a:rPr>
              <a:t>i</a:t>
            </a:r>
            <a:endParaRPr lang="zh-CN" altLang="en-US" b="1" i="1" dirty="0">
              <a:solidFill>
                <a:schemeClr val="bg1"/>
              </a:solidFill>
              <a:latin typeface="Times New Roman" panose="02020603050405020304" pitchFamily="18" charset="0"/>
              <a:ea typeface="+mn-ea"/>
            </a:endParaRPr>
          </a:p>
          <a:p>
            <a:pPr fontAlgn="auto">
              <a:lnSpc>
                <a:spcPts val="1000"/>
              </a:lnSpc>
              <a:spcBef>
                <a:spcPts val="0"/>
              </a:spcBef>
              <a:spcAft>
                <a:spcPts val="0"/>
              </a:spcAft>
              <a:tabLst>
                <a:tab pos="3403600" algn="l"/>
              </a:tabLst>
              <a:defRPr/>
            </a:pPr>
            <a:endParaRPr lang="en-US" altLang="zh-CN" sz="1998" b="1" dirty="0">
              <a:solidFill>
                <a:srgbClr val="000000"/>
              </a:solidFill>
              <a:latin typeface="Times New Roman" panose="02020603050405020304" pitchFamily="18" charset="0"/>
              <a:ea typeface="+mn-ea"/>
            </a:endParaRPr>
          </a:p>
          <a:p>
            <a:pPr fontAlgn="auto">
              <a:lnSpc>
                <a:spcPts val="1000"/>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4.        </a:t>
            </a:r>
            <a:r>
              <a:rPr lang="en-US" altLang="zh-CN" sz="1998" b="1" i="1" dirty="0" err="1">
                <a:solidFill>
                  <a:srgbClr val="000000"/>
                </a:solidFill>
                <a:latin typeface="Times New Roman" panose="02020603050405020304" pitchFamily="18" charset="0"/>
                <a:ea typeface="+mn-ea"/>
              </a:rPr>
              <a:t>bmax</a:t>
            </a:r>
            <a:r>
              <a:rPr lang="en-US" altLang="zh-CN" sz="1998" b="1" i="1" dirty="0">
                <a:solidFill>
                  <a:srgbClr val="000000"/>
                </a:solidFill>
                <a:latin typeface="Times New Roman" panose="02020603050405020304" pitchFamily="18" charset="0"/>
                <a:ea typeface="+mn-ea"/>
              </a:rPr>
              <a:t> </a:t>
            </a:r>
            <a:r>
              <a:rPr lang="en-US" altLang="zh-CN" sz="1998" b="1" dirty="0">
                <a:solidFill>
                  <a:srgbClr val="000000"/>
                </a:solidFill>
                <a:latin typeface="Segoe UI Symbol" panose="020B0502040204020203" pitchFamily="34" charset="0"/>
                <a:ea typeface="+mn-ea"/>
              </a:rPr>
              <a:t>←</a:t>
            </a:r>
            <a:r>
              <a:rPr lang="en-US" altLang="zh-CN" sz="1998" b="1" i="1" dirty="0">
                <a:solidFill>
                  <a:srgbClr val="000000"/>
                </a:solidFill>
                <a:latin typeface="Times New Roman" panose="02020603050405020304" pitchFamily="18" charset="0"/>
                <a:ea typeface="+mn-ea"/>
              </a:rPr>
              <a:t>b</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a:t>
            </a:r>
          </a:p>
          <a:p>
            <a:pPr fontAlgn="auto">
              <a:lnSpc>
                <a:spcPts val="2400"/>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5.        </a:t>
            </a:r>
            <a:r>
              <a:rPr lang="en-US" altLang="zh-CN" sz="1998" b="1" i="1" dirty="0">
                <a:solidFill>
                  <a:srgbClr val="000000"/>
                </a:solidFill>
                <a:latin typeface="Times New Roman" panose="02020603050405020304" pitchFamily="18" charset="0"/>
                <a:ea typeface="+mn-ea"/>
              </a:rPr>
              <a:t>S</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a:t>
            </a:r>
            <a:r>
              <a:rPr lang="en-US" altLang="zh-CN" sz="1998" b="1" dirty="0">
                <a:solidFill>
                  <a:srgbClr val="000000"/>
                </a:solidFill>
                <a:latin typeface="Segoe UI Symbol" panose="020B0502040204020203" pitchFamily="34" charset="0"/>
                <a:ea typeface="+mn-ea"/>
              </a:rPr>
              <a:t>←</a:t>
            </a:r>
            <a:r>
              <a:rPr lang="en-US" altLang="zh-CN" sz="1998" b="1" i="1" dirty="0">
                <a:solidFill>
                  <a:srgbClr val="000000"/>
                </a:solidFill>
                <a:latin typeface="Times New Roman" panose="02020603050405020304" pitchFamily="18" charset="0"/>
                <a:ea typeface="+mn-ea"/>
              </a:rPr>
              <a:t>S</a:t>
            </a:r>
            <a:r>
              <a:rPr lang="en-US" altLang="zh-CN" sz="1998" b="1" dirty="0">
                <a:solidFill>
                  <a:srgbClr val="000000"/>
                </a:solidFill>
                <a:latin typeface="Times New Roman" panose="02020603050405020304" pitchFamily="18" charset="0"/>
                <a:ea typeface="+mn-ea"/>
              </a:rPr>
              <a:t>[</a:t>
            </a:r>
            <a:r>
              <a:rPr lang="en-US" altLang="zh-CN" sz="1998" b="1" i="1" dirty="0">
                <a:solidFill>
                  <a:srgbClr val="000000"/>
                </a:solidFill>
                <a:latin typeface="Times New Roman" panose="02020603050405020304" pitchFamily="18" charset="0"/>
                <a:ea typeface="+mn-ea"/>
              </a:rPr>
              <a:t>i</a:t>
            </a:r>
            <a:r>
              <a:rPr lang="en-US" altLang="zh-CN" sz="1998" b="1" dirty="0">
                <a:solidFill>
                  <a:srgbClr val="000000"/>
                </a:solidFill>
                <a:latin typeface="Segoe UI Symbol" panose="020B0502040204020203" pitchFamily="34" charset="0"/>
                <a:ea typeface="+mn-ea"/>
              </a:rPr>
              <a:t>−</a:t>
            </a:r>
            <a:r>
              <a:rPr lang="en-US" altLang="zh-CN" sz="1998" b="1" dirty="0">
                <a:solidFill>
                  <a:srgbClr val="000000"/>
                </a:solidFill>
                <a:latin typeface="Times New Roman" panose="02020603050405020304" pitchFamily="18" charset="0"/>
                <a:ea typeface="+mn-ea"/>
              </a:rPr>
              <a:t>1]+</a:t>
            </a:r>
            <a:r>
              <a:rPr lang="en-US" altLang="zh-CN" sz="1998" b="1" i="1" dirty="0" err="1">
                <a:solidFill>
                  <a:srgbClr val="000000"/>
                </a:solidFill>
                <a:latin typeface="Times New Roman" panose="02020603050405020304" pitchFamily="18" charset="0"/>
                <a:ea typeface="+mn-ea"/>
              </a:rPr>
              <a:t>bmax</a:t>
            </a:r>
            <a:endParaRPr lang="en-US" altLang="zh-CN" sz="1998" b="1" i="1" dirty="0">
              <a:solidFill>
                <a:srgbClr val="000000"/>
              </a:solidFill>
              <a:latin typeface="Times New Roman" panose="02020603050405020304" pitchFamily="18" charset="0"/>
              <a:ea typeface="+mn-ea"/>
            </a:endParaRPr>
          </a:p>
          <a:p>
            <a:pPr fontAlgn="auto">
              <a:lnSpc>
                <a:spcPts val="2744"/>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6.        </a:t>
            </a:r>
            <a:r>
              <a:rPr lang="en-US" altLang="zh-CN" sz="1998" b="1" i="1" dirty="0">
                <a:solidFill>
                  <a:srgbClr val="000000"/>
                </a:solidFill>
                <a:latin typeface="Times New Roman" panose="02020603050405020304" pitchFamily="18" charset="0"/>
                <a:ea typeface="+mn-ea"/>
              </a:rPr>
              <a:t>l</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 </a:t>
            </a:r>
            <a:r>
              <a:rPr lang="en-US" altLang="zh-CN" sz="1998" b="1" dirty="0">
                <a:solidFill>
                  <a:srgbClr val="000000"/>
                </a:solidFill>
                <a:latin typeface="Segoe UI Symbol" panose="020B0502040204020203" pitchFamily="34" charset="0"/>
                <a:ea typeface="+mn-ea"/>
              </a:rPr>
              <a:t>←</a:t>
            </a:r>
            <a:r>
              <a:rPr lang="en-US" altLang="zh-CN" sz="1998" b="1" dirty="0">
                <a:solidFill>
                  <a:srgbClr val="000000"/>
                </a:solidFill>
                <a:latin typeface="Times New Roman" panose="02020603050405020304" pitchFamily="18" charset="0"/>
                <a:ea typeface="+mn-ea"/>
              </a:rPr>
              <a:t>1                                               </a:t>
            </a:r>
            <a:r>
              <a:rPr lang="zh-CN" altLang="en-US" b="1" dirty="0">
                <a:solidFill>
                  <a:srgbClr val="FFFFFF"/>
                </a:solidFill>
                <a:latin typeface="Times New Roman" panose="02020603050405020304" pitchFamily="18" charset="0"/>
                <a:ea typeface="+mn-ea"/>
              </a:rPr>
              <a:t>最后</a:t>
            </a:r>
          </a:p>
          <a:p>
            <a:pPr fontAlgn="auto">
              <a:lnSpc>
                <a:spcPts val="2536"/>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7.        for </a:t>
            </a:r>
            <a:r>
              <a:rPr lang="en-US" altLang="zh-CN" sz="1998" b="1" i="1" dirty="0">
                <a:solidFill>
                  <a:srgbClr val="000000"/>
                </a:solidFill>
                <a:latin typeface="Times New Roman" panose="02020603050405020304" pitchFamily="18" charset="0"/>
                <a:ea typeface="+mn-ea"/>
              </a:rPr>
              <a:t>j</a:t>
            </a:r>
            <a:r>
              <a:rPr lang="en-US" altLang="zh-CN" sz="1998" b="1" dirty="0">
                <a:solidFill>
                  <a:srgbClr val="000000"/>
                </a:solidFill>
                <a:latin typeface="Segoe UI Symbol" panose="020B0502040204020203" pitchFamily="34" charset="0"/>
                <a:ea typeface="+mn-ea"/>
              </a:rPr>
              <a:t>←</a:t>
            </a:r>
            <a:r>
              <a:rPr lang="en-US" altLang="zh-CN" sz="1998" b="1" dirty="0">
                <a:solidFill>
                  <a:srgbClr val="000000"/>
                </a:solidFill>
                <a:latin typeface="Times New Roman" panose="02020603050405020304" pitchFamily="18" charset="0"/>
                <a:ea typeface="+mn-ea"/>
              </a:rPr>
              <a:t>2 to min{</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 </a:t>
            </a:r>
            <a:r>
              <a:rPr lang="en-US" altLang="zh-CN" sz="1998" b="1" i="1" dirty="0" err="1">
                <a:solidFill>
                  <a:srgbClr val="000000"/>
                </a:solidFill>
                <a:latin typeface="Times New Roman" panose="02020603050405020304" pitchFamily="18" charset="0"/>
                <a:ea typeface="+mn-ea"/>
              </a:rPr>
              <a:t>Lmax</a:t>
            </a:r>
            <a:r>
              <a:rPr lang="en-US" altLang="zh-CN" sz="1998" b="1" dirty="0">
                <a:solidFill>
                  <a:srgbClr val="000000"/>
                </a:solidFill>
                <a:latin typeface="Times New Roman" panose="02020603050405020304" pitchFamily="18" charset="0"/>
                <a:ea typeface="+mn-ea"/>
              </a:rPr>
              <a:t>} do           </a:t>
            </a:r>
            <a:r>
              <a:rPr lang="zh-CN" altLang="en-US" b="1" dirty="0">
                <a:solidFill>
                  <a:srgbClr val="FFFFFF"/>
                </a:solidFill>
                <a:latin typeface="Times New Roman" panose="02020603050405020304" pitchFamily="18" charset="0"/>
                <a:ea typeface="+mn-ea"/>
              </a:rPr>
              <a:t>段长 </a:t>
            </a:r>
            <a:r>
              <a:rPr lang="en-US" altLang="zh-CN" b="1" i="1" dirty="0">
                <a:solidFill>
                  <a:srgbClr val="FFFFFF"/>
                </a:solidFill>
                <a:latin typeface="Times New Roman" panose="02020603050405020304" pitchFamily="18" charset="0"/>
                <a:ea typeface="+mn-ea"/>
              </a:rPr>
              <a:t>j</a:t>
            </a:r>
          </a:p>
          <a:p>
            <a:pPr fontAlgn="auto">
              <a:lnSpc>
                <a:spcPts val="2880"/>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8.            if </a:t>
            </a:r>
            <a:r>
              <a:rPr lang="en-US" altLang="zh-CN" sz="1998" b="1" i="1" dirty="0" err="1">
                <a:solidFill>
                  <a:srgbClr val="000000"/>
                </a:solidFill>
                <a:latin typeface="Times New Roman" panose="02020603050405020304" pitchFamily="18" charset="0"/>
                <a:ea typeface="+mn-ea"/>
              </a:rPr>
              <a:t>bmax</a:t>
            </a:r>
            <a:r>
              <a:rPr lang="en-US" altLang="zh-CN" sz="1998" b="1" i="1" dirty="0">
                <a:solidFill>
                  <a:srgbClr val="000000"/>
                </a:solidFill>
                <a:latin typeface="Times New Roman" panose="02020603050405020304" pitchFamily="18" charset="0"/>
                <a:ea typeface="+mn-ea"/>
              </a:rPr>
              <a:t> </a:t>
            </a:r>
            <a:r>
              <a:rPr lang="en-US" altLang="zh-CN" sz="1998" b="1" dirty="0">
                <a:solidFill>
                  <a:srgbClr val="000000"/>
                </a:solidFill>
                <a:latin typeface="Times New Roman" panose="02020603050405020304" pitchFamily="18" charset="0"/>
                <a:ea typeface="+mn-ea"/>
              </a:rPr>
              <a:t>&lt; </a:t>
            </a:r>
            <a:r>
              <a:rPr lang="en-US" altLang="zh-CN" sz="1998" b="1" i="1" dirty="0">
                <a:solidFill>
                  <a:srgbClr val="000000"/>
                </a:solidFill>
                <a:latin typeface="Times New Roman" panose="02020603050405020304" pitchFamily="18" charset="0"/>
                <a:ea typeface="+mn-ea"/>
              </a:rPr>
              <a:t>b</a:t>
            </a:r>
            <a:r>
              <a:rPr lang="en-US" altLang="zh-CN" sz="1998" b="1" dirty="0">
                <a:solidFill>
                  <a:srgbClr val="000000"/>
                </a:solidFill>
                <a:latin typeface="Times New Roman" panose="02020603050405020304" pitchFamily="18" charset="0"/>
                <a:ea typeface="+mn-ea"/>
              </a:rPr>
              <a:t>[</a:t>
            </a:r>
            <a:r>
              <a:rPr lang="en-US" altLang="zh-CN" sz="1998" b="1" i="1" dirty="0">
                <a:solidFill>
                  <a:srgbClr val="000000"/>
                </a:solidFill>
                <a:latin typeface="Times New Roman" panose="02020603050405020304" pitchFamily="18" charset="0"/>
                <a:ea typeface="+mn-ea"/>
              </a:rPr>
              <a:t>i</a:t>
            </a:r>
            <a:r>
              <a:rPr lang="en-US" altLang="zh-CN" sz="2106" b="1" i="1" dirty="0">
                <a:solidFill>
                  <a:srgbClr val="000000"/>
                </a:solidFill>
                <a:latin typeface="Segoe UI Symbol" panose="020B0502040204020203" pitchFamily="34" charset="0"/>
                <a:ea typeface="+mn-ea"/>
              </a:rPr>
              <a:t>−</a:t>
            </a:r>
            <a:r>
              <a:rPr lang="en-US" altLang="zh-CN" sz="1998" b="1" i="1" dirty="0">
                <a:solidFill>
                  <a:srgbClr val="000000"/>
                </a:solidFill>
                <a:latin typeface="Times New Roman" panose="02020603050405020304" pitchFamily="18" charset="0"/>
                <a:ea typeface="+mn-ea"/>
              </a:rPr>
              <a:t>j</a:t>
            </a:r>
            <a:r>
              <a:rPr lang="en-US" altLang="zh-CN" sz="1998" b="1" dirty="0">
                <a:solidFill>
                  <a:srgbClr val="000000"/>
                </a:solidFill>
                <a:latin typeface="Times New Roman" panose="02020603050405020304" pitchFamily="18" charset="0"/>
                <a:ea typeface="+mn-ea"/>
              </a:rPr>
              <a:t>+1]</a:t>
            </a:r>
          </a:p>
          <a:p>
            <a:pPr fontAlgn="auto">
              <a:lnSpc>
                <a:spcPts val="2984"/>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9.            then  </a:t>
            </a:r>
            <a:r>
              <a:rPr lang="en-US" altLang="zh-CN" sz="1998" b="1" i="1" dirty="0" err="1">
                <a:solidFill>
                  <a:srgbClr val="000000"/>
                </a:solidFill>
                <a:latin typeface="Times New Roman" panose="02020603050405020304" pitchFamily="18" charset="0"/>
                <a:ea typeface="+mn-ea"/>
              </a:rPr>
              <a:t>bmax</a:t>
            </a:r>
            <a:r>
              <a:rPr lang="en-US" altLang="zh-CN" sz="1998" b="1" i="1" dirty="0">
                <a:solidFill>
                  <a:srgbClr val="000000"/>
                </a:solidFill>
                <a:latin typeface="Times New Roman" panose="02020603050405020304" pitchFamily="18" charset="0"/>
                <a:ea typeface="+mn-ea"/>
              </a:rPr>
              <a:t> </a:t>
            </a:r>
            <a:r>
              <a:rPr lang="en-US" altLang="zh-CN" sz="1998" b="1" dirty="0">
                <a:solidFill>
                  <a:srgbClr val="000000"/>
                </a:solidFill>
                <a:latin typeface="Segoe UI Symbol" panose="020B0502040204020203" pitchFamily="34" charset="0"/>
                <a:ea typeface="+mn-ea"/>
              </a:rPr>
              <a:t>← </a:t>
            </a:r>
            <a:r>
              <a:rPr lang="en-US" altLang="zh-CN" sz="1998" b="1" i="1" dirty="0">
                <a:solidFill>
                  <a:srgbClr val="000000"/>
                </a:solidFill>
                <a:latin typeface="Times New Roman" panose="02020603050405020304" pitchFamily="18" charset="0"/>
                <a:ea typeface="+mn-ea"/>
              </a:rPr>
              <a:t>b</a:t>
            </a:r>
            <a:r>
              <a:rPr lang="en-US" altLang="zh-CN" sz="1998" b="1" dirty="0">
                <a:solidFill>
                  <a:srgbClr val="000000"/>
                </a:solidFill>
                <a:latin typeface="Times New Roman" panose="02020603050405020304" pitchFamily="18" charset="0"/>
                <a:ea typeface="+mn-ea"/>
              </a:rPr>
              <a:t>[</a:t>
            </a:r>
            <a:r>
              <a:rPr lang="en-US" altLang="zh-CN" sz="1998" b="1" i="1" dirty="0">
                <a:solidFill>
                  <a:srgbClr val="000000"/>
                </a:solidFill>
                <a:latin typeface="Times New Roman" panose="02020603050405020304" pitchFamily="18" charset="0"/>
                <a:ea typeface="+mn-ea"/>
              </a:rPr>
              <a:t>i</a:t>
            </a:r>
            <a:r>
              <a:rPr lang="en-US" altLang="zh-CN" sz="2106" b="1" i="1" dirty="0">
                <a:solidFill>
                  <a:srgbClr val="000000"/>
                </a:solidFill>
                <a:latin typeface="Segoe UI Symbol" panose="020B0502040204020203" pitchFamily="34" charset="0"/>
                <a:ea typeface="+mn-ea"/>
              </a:rPr>
              <a:t>−</a:t>
            </a:r>
            <a:r>
              <a:rPr lang="en-US" altLang="zh-CN" sz="1998" b="1" i="1" dirty="0">
                <a:solidFill>
                  <a:srgbClr val="000000"/>
                </a:solidFill>
                <a:latin typeface="Times New Roman" panose="02020603050405020304" pitchFamily="18" charset="0"/>
                <a:ea typeface="+mn-ea"/>
              </a:rPr>
              <a:t>j</a:t>
            </a:r>
            <a:r>
              <a:rPr lang="en-US" altLang="zh-CN" sz="1998" b="1" dirty="0">
                <a:solidFill>
                  <a:srgbClr val="000000"/>
                </a:solidFill>
                <a:latin typeface="Times New Roman" panose="02020603050405020304" pitchFamily="18" charset="0"/>
                <a:ea typeface="+mn-ea"/>
              </a:rPr>
              <a:t>+1]              </a:t>
            </a:r>
            <a:r>
              <a:rPr lang="zh-CN" altLang="en-US" b="1" dirty="0">
                <a:solidFill>
                  <a:srgbClr val="FFFFFF"/>
                </a:solidFill>
                <a:latin typeface="Times New Roman" panose="02020603050405020304" pitchFamily="18" charset="0"/>
                <a:ea typeface="+mn-ea"/>
              </a:rPr>
              <a:t>找到更</a:t>
            </a:r>
          </a:p>
          <a:p>
            <a:pPr fontAlgn="auto">
              <a:lnSpc>
                <a:spcPts val="2728"/>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10.          if </a:t>
            </a:r>
            <a:r>
              <a:rPr lang="en-US" altLang="zh-CN" sz="1998" b="1" i="1" dirty="0">
                <a:solidFill>
                  <a:srgbClr val="000000"/>
                </a:solidFill>
                <a:latin typeface="Times New Roman" panose="02020603050405020304" pitchFamily="18" charset="0"/>
                <a:ea typeface="+mn-ea"/>
              </a:rPr>
              <a:t>S</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 &gt; </a:t>
            </a:r>
            <a:r>
              <a:rPr lang="en-US" altLang="zh-CN" sz="1998" b="1" i="1" dirty="0">
                <a:solidFill>
                  <a:srgbClr val="000000"/>
                </a:solidFill>
                <a:latin typeface="Times New Roman" panose="02020603050405020304" pitchFamily="18" charset="0"/>
                <a:ea typeface="+mn-ea"/>
              </a:rPr>
              <a:t>S</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2106" b="1" i="1" dirty="0">
                <a:solidFill>
                  <a:srgbClr val="000000"/>
                </a:solidFill>
                <a:latin typeface="Segoe UI Symbol" panose="020B0502040204020203" pitchFamily="34" charset="0"/>
                <a:ea typeface="+mn-ea"/>
              </a:rPr>
              <a:t>− </a:t>
            </a:r>
            <a:r>
              <a:rPr lang="en-US" altLang="zh-CN" sz="1998" b="1" i="1" dirty="0">
                <a:solidFill>
                  <a:srgbClr val="000000"/>
                </a:solidFill>
                <a:latin typeface="Times New Roman" panose="02020603050405020304" pitchFamily="18" charset="0"/>
                <a:ea typeface="+mn-ea"/>
              </a:rPr>
              <a:t>j</a:t>
            </a:r>
            <a:r>
              <a:rPr lang="en-US" altLang="zh-CN" sz="1998" b="1" dirty="0">
                <a:solidFill>
                  <a:srgbClr val="000000"/>
                </a:solidFill>
                <a:latin typeface="Times New Roman" panose="02020603050405020304" pitchFamily="18" charset="0"/>
                <a:ea typeface="+mn-ea"/>
              </a:rPr>
              <a:t>] + </a:t>
            </a:r>
            <a:r>
              <a:rPr lang="en-US" altLang="zh-CN" sz="1998" b="1" i="1" dirty="0">
                <a:solidFill>
                  <a:srgbClr val="000000"/>
                </a:solidFill>
                <a:latin typeface="Times New Roman" panose="02020603050405020304" pitchFamily="18" charset="0"/>
                <a:ea typeface="+mn-ea"/>
              </a:rPr>
              <a:t>j </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bmax</a:t>
            </a:r>
            <a:r>
              <a:rPr lang="en-US" altLang="zh-CN" sz="1998" b="1" i="1" dirty="0">
                <a:solidFill>
                  <a:srgbClr val="000000"/>
                </a:solidFill>
                <a:latin typeface="Times New Roman" panose="02020603050405020304" pitchFamily="18" charset="0"/>
                <a:ea typeface="+mn-ea"/>
              </a:rPr>
              <a:t>           </a:t>
            </a:r>
            <a:r>
              <a:rPr lang="zh-CN" altLang="en-US" b="1" dirty="0">
                <a:solidFill>
                  <a:srgbClr val="FFFFFF"/>
                </a:solidFill>
                <a:latin typeface="Times New Roman" panose="02020603050405020304" pitchFamily="18" charset="0"/>
                <a:ea typeface="+mn-ea"/>
              </a:rPr>
              <a:t>好分段</a:t>
            </a:r>
          </a:p>
          <a:p>
            <a:pPr fontAlgn="auto">
              <a:lnSpc>
                <a:spcPts val="2880"/>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11.          then </a:t>
            </a:r>
            <a:r>
              <a:rPr lang="en-US" altLang="zh-CN" sz="1998" b="1" i="1" dirty="0">
                <a:solidFill>
                  <a:srgbClr val="000000"/>
                </a:solidFill>
                <a:latin typeface="Times New Roman" panose="02020603050405020304" pitchFamily="18" charset="0"/>
                <a:ea typeface="+mn-ea"/>
              </a:rPr>
              <a:t>S</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 </a:t>
            </a:r>
            <a:r>
              <a:rPr lang="en-US" altLang="zh-CN" sz="1998" b="1" dirty="0">
                <a:solidFill>
                  <a:srgbClr val="000000"/>
                </a:solidFill>
                <a:latin typeface="Segoe UI Symbol" panose="020B0502040204020203" pitchFamily="34" charset="0"/>
                <a:ea typeface="+mn-ea"/>
              </a:rPr>
              <a:t>← </a:t>
            </a:r>
            <a:r>
              <a:rPr lang="en-US" altLang="zh-CN" sz="1998" b="1" i="1" dirty="0">
                <a:solidFill>
                  <a:srgbClr val="000000"/>
                </a:solidFill>
                <a:latin typeface="Times New Roman" panose="02020603050405020304" pitchFamily="18" charset="0"/>
                <a:ea typeface="+mn-ea"/>
              </a:rPr>
              <a:t>S</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2106" b="1" i="1" dirty="0">
                <a:solidFill>
                  <a:srgbClr val="000000"/>
                </a:solidFill>
                <a:latin typeface="Segoe UI Symbol" panose="020B0502040204020203" pitchFamily="34" charset="0"/>
                <a:ea typeface="+mn-ea"/>
              </a:rPr>
              <a:t>− </a:t>
            </a:r>
            <a:r>
              <a:rPr lang="en-US" altLang="zh-CN" sz="1998" b="1" i="1" dirty="0">
                <a:solidFill>
                  <a:srgbClr val="000000"/>
                </a:solidFill>
                <a:latin typeface="Times New Roman" panose="02020603050405020304" pitchFamily="18" charset="0"/>
                <a:ea typeface="+mn-ea"/>
              </a:rPr>
              <a:t>j</a:t>
            </a:r>
            <a:r>
              <a:rPr lang="en-US" altLang="zh-CN" sz="1998" b="1" dirty="0">
                <a:solidFill>
                  <a:srgbClr val="000000"/>
                </a:solidFill>
                <a:latin typeface="Times New Roman" panose="02020603050405020304" pitchFamily="18" charset="0"/>
                <a:ea typeface="+mn-ea"/>
              </a:rPr>
              <a:t>] + </a:t>
            </a:r>
            <a:r>
              <a:rPr lang="en-US" altLang="zh-CN" sz="1998" b="1" i="1" dirty="0">
                <a:solidFill>
                  <a:srgbClr val="000000"/>
                </a:solidFill>
                <a:latin typeface="Times New Roman" panose="02020603050405020304" pitchFamily="18" charset="0"/>
                <a:ea typeface="+mn-ea"/>
              </a:rPr>
              <a:t>j </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bmax</a:t>
            </a:r>
            <a:endParaRPr lang="en-US" altLang="zh-CN" sz="1998" b="1" i="1" dirty="0">
              <a:solidFill>
                <a:srgbClr val="000000"/>
              </a:solidFill>
              <a:latin typeface="Times New Roman" panose="02020603050405020304" pitchFamily="18" charset="0"/>
              <a:ea typeface="+mn-ea"/>
            </a:endParaRPr>
          </a:p>
          <a:p>
            <a:pPr fontAlgn="auto">
              <a:lnSpc>
                <a:spcPts val="2928"/>
              </a:lnSpc>
              <a:spcBef>
                <a:spcPts val="0"/>
              </a:spcBef>
              <a:spcAft>
                <a:spcPts val="0"/>
              </a:spcAft>
              <a:tabLst>
                <a:tab pos="3403600" algn="l"/>
              </a:tabLst>
              <a:defRPr/>
            </a:pPr>
            <a:r>
              <a:rPr lang="en-US" altLang="zh-CN" sz="1998" b="1" dirty="0">
                <a:solidFill>
                  <a:srgbClr val="000000"/>
                </a:solidFill>
                <a:latin typeface="Times New Roman" panose="02020603050405020304" pitchFamily="18" charset="0"/>
                <a:ea typeface="+mn-ea"/>
              </a:rPr>
              <a:t>12.                  </a:t>
            </a:r>
            <a:r>
              <a:rPr lang="en-US" altLang="zh-CN" sz="1998" b="1" i="1" dirty="0">
                <a:solidFill>
                  <a:srgbClr val="000000"/>
                </a:solidFill>
                <a:latin typeface="Times New Roman" panose="02020603050405020304" pitchFamily="18" charset="0"/>
                <a:ea typeface="+mn-ea"/>
              </a:rPr>
              <a:t>l</a:t>
            </a:r>
            <a:r>
              <a:rPr lang="en-US" altLang="zh-CN" sz="1998" b="1" dirty="0">
                <a:solidFill>
                  <a:srgbClr val="000000"/>
                </a:solidFill>
                <a:latin typeface="Times New Roman" panose="02020603050405020304" pitchFamily="18" charset="0"/>
                <a:ea typeface="+mn-ea"/>
              </a:rPr>
              <a:t>[</a:t>
            </a:r>
            <a:r>
              <a:rPr lang="en-US" altLang="zh-CN" sz="1998" b="1" i="1" dirty="0" err="1">
                <a:solidFill>
                  <a:srgbClr val="000000"/>
                </a:solidFill>
                <a:latin typeface="Times New Roman" panose="02020603050405020304" pitchFamily="18" charset="0"/>
                <a:ea typeface="+mn-ea"/>
              </a:rPr>
              <a:t>i</a:t>
            </a:r>
            <a:r>
              <a:rPr lang="en-US" altLang="zh-CN" sz="1998" b="1" dirty="0">
                <a:solidFill>
                  <a:srgbClr val="000000"/>
                </a:solidFill>
                <a:latin typeface="Times New Roman" panose="02020603050405020304" pitchFamily="18" charset="0"/>
                <a:ea typeface="+mn-ea"/>
              </a:rPr>
              <a:t>]</a:t>
            </a:r>
            <a:r>
              <a:rPr lang="en-US" altLang="zh-CN" sz="1998" b="1" dirty="0">
                <a:solidFill>
                  <a:srgbClr val="000000"/>
                </a:solidFill>
                <a:latin typeface="Segoe UI Symbol" panose="020B0502040204020203" pitchFamily="34" charset="0"/>
                <a:ea typeface="+mn-ea"/>
              </a:rPr>
              <a:t>← </a:t>
            </a:r>
            <a:r>
              <a:rPr lang="en-US" altLang="zh-CN" sz="1998" b="1" i="1" dirty="0">
                <a:solidFill>
                  <a:srgbClr val="000000"/>
                </a:solidFill>
                <a:latin typeface="Times New Roman" panose="02020603050405020304" pitchFamily="18" charset="0"/>
                <a:ea typeface="+mn-ea"/>
              </a:rPr>
              <a:t>j</a:t>
            </a:r>
            <a:endParaRPr lang="zh-CN" altLang="en-US" sz="1998" b="1" i="1" dirty="0">
              <a:solidFill>
                <a:srgbClr val="000000"/>
              </a:solidFill>
              <a:latin typeface="Times New Roman" panose="02020603050405020304" pitchFamily="18" charset="0"/>
              <a:ea typeface="+mn-ea"/>
            </a:endParaRPr>
          </a:p>
        </p:txBody>
      </p:sp>
      <p:sp>
        <p:nvSpPr>
          <p:cNvPr id="8" name="Rectangle 2">
            <a:extLst>
              <a:ext uri="{FF2B5EF4-FFF2-40B4-BE49-F238E27FC236}">
                <a16:creationId xmlns:a16="http://schemas.microsoft.com/office/drawing/2014/main" id="{CFE4D572-B878-428C-ABCF-DB2C50FAF585}"/>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38932301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54D7C614-2CA2-46B6-BE76-E5082FB3603A}"/>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pic>
        <p:nvPicPr>
          <p:cNvPr id="10" name="图片 9">
            <a:extLst>
              <a:ext uri="{FF2B5EF4-FFF2-40B4-BE49-F238E27FC236}">
                <a16:creationId xmlns:a16="http://schemas.microsoft.com/office/drawing/2014/main" id="{DC582E64-0D0E-4307-93EA-8D50F32950E5}"/>
              </a:ext>
            </a:extLst>
          </p:cNvPr>
          <p:cNvPicPr>
            <a:picLocks noChangeAspect="1"/>
          </p:cNvPicPr>
          <p:nvPr/>
        </p:nvPicPr>
        <p:blipFill>
          <a:blip r:embed="rId3"/>
          <a:stretch>
            <a:fillRect/>
          </a:stretch>
        </p:blipFill>
        <p:spPr>
          <a:xfrm>
            <a:off x="1905397" y="892373"/>
            <a:ext cx="5333206" cy="5073254"/>
          </a:xfrm>
          <a:prstGeom prst="rect">
            <a:avLst/>
          </a:prstGeom>
        </p:spPr>
      </p:pic>
    </p:spTree>
    <p:extLst>
      <p:ext uri="{BB962C8B-B14F-4D97-AF65-F5344CB8AC3E}">
        <p14:creationId xmlns:p14="http://schemas.microsoft.com/office/powerpoint/2010/main" val="24688065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C995371-79EC-485C-B449-D9D7DC960DD1}"/>
              </a:ext>
            </a:extLst>
          </p:cNvPr>
          <p:cNvSpPr/>
          <p:nvPr/>
        </p:nvSpPr>
        <p:spPr>
          <a:xfrm>
            <a:off x="4249191" y="3259139"/>
            <a:ext cx="1350962" cy="719137"/>
          </a:xfrm>
          <a:custGeom>
            <a:avLst/>
            <a:gdLst/>
            <a:ahLst/>
            <a:cxnLst/>
            <a:rect l="0" t="0" r="0" b="0"/>
            <a:pathLst>
              <a:path w="1349858" h="720510">
                <a:moveTo>
                  <a:pt x="0" y="502374"/>
                </a:moveTo>
                <a:lnTo>
                  <a:pt x="179476" y="400113"/>
                </a:lnTo>
                <a:cubicBezTo>
                  <a:pt x="145415" y="210998"/>
                  <a:pt x="372186" y="41059"/>
                  <a:pt x="685965" y="20536"/>
                </a:cubicBezTo>
                <a:cubicBezTo>
                  <a:pt x="999757" y="0"/>
                  <a:pt x="1281747" y="136664"/>
                  <a:pt x="1315796" y="325780"/>
                </a:cubicBezTo>
                <a:cubicBezTo>
                  <a:pt x="1349857" y="514883"/>
                  <a:pt x="1123099" y="684835"/>
                  <a:pt x="809307" y="705358"/>
                </a:cubicBezTo>
                <a:cubicBezTo>
                  <a:pt x="577698" y="720509"/>
                  <a:pt x="354012" y="649414"/>
                  <a:pt x="243942" y="525678"/>
                </a:cubicBezTo>
                <a:close/>
              </a:path>
            </a:pathLst>
          </a:custGeom>
          <a:solidFill>
            <a:srgbClr val="4F81BD"/>
          </a:solidFill>
          <a:ln w="25400" cap="flat" cmpd="sng" algn="ctr">
            <a:solidFill>
              <a:srgbClr val="385D8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文本框 2">
            <a:extLst>
              <a:ext uri="{FF2B5EF4-FFF2-40B4-BE49-F238E27FC236}">
                <a16:creationId xmlns:a16="http://schemas.microsoft.com/office/drawing/2014/main" id="{768AC59B-E346-4614-BC34-DFB4DF29C629}"/>
              </a:ext>
            </a:extLst>
          </p:cNvPr>
          <p:cNvSpPr txBox="1"/>
          <p:nvPr/>
        </p:nvSpPr>
        <p:spPr>
          <a:xfrm>
            <a:off x="7128917" y="5597525"/>
            <a:ext cx="179387" cy="223838"/>
          </a:xfrm>
          <a:prstGeom prst="rect">
            <a:avLst/>
          </a:prstGeom>
          <a:noFill/>
        </p:spPr>
        <p:txBody>
          <a:bodyPr wrap="none" lIns="0" tIns="0" rIns="0" bIns="0">
            <a:spAutoFit/>
          </a:bodyPr>
          <a:lstStyle/>
          <a:p>
            <a:pPr fontAlgn="auto">
              <a:lnSpc>
                <a:spcPts val="1949"/>
              </a:lnSpc>
              <a:spcBef>
                <a:spcPts val="0"/>
              </a:spcBef>
              <a:spcAft>
                <a:spcPts val="0"/>
              </a:spcAft>
              <a:defRPr/>
            </a:pPr>
            <a:r>
              <a:rPr lang="en-US" altLang="zh-CN" sz="1398" b="1">
                <a:solidFill>
                  <a:srgbClr val="7F7F7F"/>
                </a:solidFill>
                <a:latin typeface="Times New Roman" panose="02020603050405020304" pitchFamily="18" charset="0"/>
                <a:ea typeface="+mn-ea"/>
              </a:rPr>
              <a:t>10</a:t>
            </a:r>
            <a:endParaRPr lang="zh-CN" altLang="en-US" sz="1398" b="1">
              <a:solidFill>
                <a:srgbClr val="7F7F7F"/>
              </a:solidFill>
              <a:latin typeface="Times New Roman" panose="02020603050405020304" pitchFamily="18" charset="0"/>
              <a:ea typeface="+mn-ea"/>
            </a:endParaRPr>
          </a:p>
        </p:txBody>
      </p:sp>
      <p:sp>
        <p:nvSpPr>
          <p:cNvPr id="4" name="文本框 3">
            <a:extLst>
              <a:ext uri="{FF2B5EF4-FFF2-40B4-BE49-F238E27FC236}">
                <a16:creationId xmlns:a16="http://schemas.microsoft.com/office/drawing/2014/main" id="{A626280C-77F8-48D2-901D-1247123CFF9C}"/>
              </a:ext>
            </a:extLst>
          </p:cNvPr>
          <p:cNvSpPr txBox="1"/>
          <p:nvPr/>
        </p:nvSpPr>
        <p:spPr>
          <a:xfrm>
            <a:off x="1850478" y="935038"/>
            <a:ext cx="4610100" cy="4756150"/>
          </a:xfrm>
          <a:prstGeom prst="rect">
            <a:avLst/>
          </a:prstGeom>
          <a:noFill/>
        </p:spPr>
        <p:txBody>
          <a:bodyPr wrap="none" lIns="0" tIns="0" rIns="0" bIns="0">
            <a:spAutoFit/>
          </a:bodyPr>
          <a:lstStyle/>
          <a:p>
            <a:pPr fontAlgn="auto">
              <a:lnSpc>
                <a:spcPts val="4018"/>
              </a:lnSpc>
              <a:spcBef>
                <a:spcPts val="0"/>
              </a:spcBef>
              <a:spcAft>
                <a:spcPts val="0"/>
              </a:spcAft>
              <a:tabLst>
                <a:tab pos="139700" algn="l"/>
                <a:tab pos="1498600" algn="l"/>
                <a:tab pos="2882900" algn="l"/>
              </a:tabLst>
              <a:defRPr/>
            </a:pPr>
            <a:r>
              <a:rPr lang="zh-CN" altLang="en-US">
                <a:latin typeface="+mn-lt"/>
                <a:ea typeface="+mn-ea"/>
              </a:rPr>
              <a:t>		</a:t>
            </a:r>
            <a:r>
              <a:rPr lang="zh-CN" altLang="en-US" sz="4002" b="1">
                <a:solidFill>
                  <a:srgbClr val="C00000"/>
                </a:solidFill>
                <a:latin typeface="Times New Roman" panose="02020603050405020304" pitchFamily="18" charset="0"/>
                <a:ea typeface="+mn-ea"/>
              </a:rPr>
              <a:t>追踪解</a:t>
            </a:r>
          </a:p>
          <a:p>
            <a:pPr fontAlgn="auto">
              <a:lnSpc>
                <a:spcPts val="1000"/>
              </a:lnSpc>
              <a:spcBef>
                <a:spcPts val="0"/>
              </a:spcBef>
              <a:spcAft>
                <a:spcPts val="0"/>
              </a:spcAft>
              <a:tabLst>
                <a:tab pos="139700" algn="l"/>
                <a:tab pos="1498600" algn="l"/>
                <a:tab pos="2882900" algn="l"/>
              </a:tabLst>
              <a:defRPr/>
            </a:pPr>
            <a:endParaRPr lang="zh-CN" altLang="en-US" sz="4002" b="1">
              <a:solidFill>
                <a:srgbClr val="C00000"/>
              </a:solidFill>
              <a:latin typeface="Times New Roman" panose="02020603050405020304" pitchFamily="18" charset="0"/>
              <a:ea typeface="+mn-ea"/>
            </a:endParaRPr>
          </a:p>
          <a:p>
            <a:pPr fontAlgn="auto">
              <a:lnSpc>
                <a:spcPts val="3465"/>
              </a:lnSpc>
              <a:spcBef>
                <a:spcPts val="0"/>
              </a:spcBef>
              <a:spcAft>
                <a:spcPts val="0"/>
              </a:spcAft>
              <a:tabLst>
                <a:tab pos="139700" algn="l"/>
                <a:tab pos="1498600" algn="l"/>
                <a:tab pos="2882900" algn="l"/>
              </a:tabLst>
              <a:defRPr/>
            </a:pPr>
            <a:r>
              <a:rPr lang="zh-CN" altLang="en-US" sz="2202" b="1">
                <a:solidFill>
                  <a:srgbClr val="000000"/>
                </a:solidFill>
                <a:latin typeface="Times New Roman" panose="02020603050405020304" pitchFamily="18" charset="0"/>
                <a:ea typeface="+mn-ea"/>
              </a:rPr>
              <a:t>算法 </a:t>
            </a:r>
            <a:r>
              <a:rPr lang="en-US" altLang="zh-CN" sz="2202" b="1">
                <a:solidFill>
                  <a:srgbClr val="000000"/>
                </a:solidFill>
                <a:latin typeface="Times New Roman" panose="02020603050405020304" pitchFamily="18" charset="0"/>
                <a:ea typeface="+mn-ea"/>
              </a:rPr>
              <a:t>Traceback ( </a:t>
            </a:r>
            <a:r>
              <a:rPr lang="en-US" altLang="zh-CN" sz="2202" b="1" i="1">
                <a:solidFill>
                  <a:srgbClr val="000000"/>
                </a:solidFill>
                <a:latin typeface="Times New Roman" panose="02020603050405020304" pitchFamily="18" charset="0"/>
                <a:ea typeface="+mn-ea"/>
              </a:rPr>
              <a:t>n , l </a:t>
            </a:r>
            <a:r>
              <a:rPr lang="en-US" altLang="zh-CN" sz="2202" b="1">
                <a:solidFill>
                  <a:srgbClr val="000000"/>
                </a:solidFill>
                <a:latin typeface="Times New Roman" panose="02020603050405020304" pitchFamily="18" charset="0"/>
                <a:ea typeface="+mn-ea"/>
              </a:rPr>
              <a:t>)</a:t>
            </a:r>
          </a:p>
          <a:p>
            <a:pPr fontAlgn="auto">
              <a:lnSpc>
                <a:spcPts val="2994"/>
              </a:lnSpc>
              <a:spcBef>
                <a:spcPts val="0"/>
              </a:spcBef>
              <a:spcAft>
                <a:spcPts val="0"/>
              </a:spcAft>
              <a:tabLst>
                <a:tab pos="139700" algn="l"/>
                <a:tab pos="1498600" algn="l"/>
                <a:tab pos="2882900" algn="l"/>
              </a:tabLst>
              <a:defRPr/>
            </a:pPr>
            <a:r>
              <a:rPr lang="zh-CN" altLang="en-US" sz="2202" b="1">
                <a:solidFill>
                  <a:srgbClr val="000000"/>
                </a:solidFill>
                <a:latin typeface="Times New Roman" panose="02020603050405020304" pitchFamily="18" charset="0"/>
                <a:ea typeface="+mn-ea"/>
              </a:rPr>
              <a:t>输入：数组 </a:t>
            </a:r>
            <a:r>
              <a:rPr lang="en-US" altLang="zh-CN" sz="2202" b="1" i="1">
                <a:solidFill>
                  <a:srgbClr val="000000"/>
                </a:solidFill>
                <a:latin typeface="Times New Roman" panose="02020603050405020304" pitchFamily="18" charset="0"/>
                <a:ea typeface="+mn-ea"/>
              </a:rPr>
              <a:t>l</a:t>
            </a:r>
          </a:p>
          <a:p>
            <a:pPr fontAlgn="auto">
              <a:lnSpc>
                <a:spcPts val="2940"/>
              </a:lnSpc>
              <a:spcBef>
                <a:spcPts val="0"/>
              </a:spcBef>
              <a:spcAft>
                <a:spcPts val="0"/>
              </a:spcAft>
              <a:tabLst>
                <a:tab pos="139700" algn="l"/>
                <a:tab pos="1498600" algn="l"/>
                <a:tab pos="2882900" algn="l"/>
              </a:tabLst>
              <a:defRPr/>
            </a:pPr>
            <a:r>
              <a:rPr lang="zh-CN" altLang="en-US" sz="2202" b="1">
                <a:solidFill>
                  <a:srgbClr val="000000"/>
                </a:solidFill>
                <a:latin typeface="Times New Roman" panose="02020603050405020304" pitchFamily="18" charset="0"/>
                <a:ea typeface="+mn-ea"/>
              </a:rPr>
              <a:t>输出：数组 </a:t>
            </a:r>
            <a:r>
              <a:rPr lang="en-US" altLang="zh-CN" sz="2202" b="1" i="1">
                <a:solidFill>
                  <a:srgbClr val="000000"/>
                </a:solidFill>
                <a:latin typeface="Times New Roman" panose="02020603050405020304" pitchFamily="18" charset="0"/>
                <a:ea typeface="+mn-ea"/>
              </a:rPr>
              <a:t>C</a:t>
            </a:r>
          </a:p>
          <a:p>
            <a:pPr fontAlgn="auto">
              <a:lnSpc>
                <a:spcPts val="2940"/>
              </a:lnSpc>
              <a:spcBef>
                <a:spcPts val="0"/>
              </a:spcBef>
              <a:spcAft>
                <a:spcPts val="0"/>
              </a:spcAft>
              <a:tabLst>
                <a:tab pos="139700" algn="l"/>
                <a:tab pos="1498600" algn="l"/>
                <a:tab pos="2882900" algn="l"/>
              </a:tabLst>
              <a:defRPr/>
            </a:pPr>
            <a:r>
              <a:rPr lang="en-US" altLang="zh-CN" sz="2202" b="1" i="1">
                <a:solidFill>
                  <a:srgbClr val="000000"/>
                </a:solidFill>
                <a:latin typeface="Times New Roman" panose="02020603050405020304" pitchFamily="18" charset="0"/>
                <a:ea typeface="+mn-ea"/>
              </a:rPr>
              <a:t>	</a:t>
            </a:r>
            <a:r>
              <a:rPr lang="en-US" altLang="zh-CN" sz="2202" b="1">
                <a:solidFill>
                  <a:srgbClr val="000000"/>
                </a:solidFill>
                <a:latin typeface="Times New Roman" panose="02020603050405020304" pitchFamily="18" charset="0"/>
                <a:ea typeface="+mn-ea"/>
              </a:rPr>
              <a:t>1. </a:t>
            </a:r>
            <a:r>
              <a:rPr lang="en-US" altLang="zh-CN" sz="2202" b="1" i="1">
                <a:solidFill>
                  <a:srgbClr val="000000"/>
                </a:solidFill>
                <a:latin typeface="Times New Roman" panose="02020603050405020304" pitchFamily="18" charset="0"/>
                <a:ea typeface="+mn-ea"/>
              </a:rPr>
              <a:t>j </a:t>
            </a:r>
            <a:r>
              <a:rPr lang="en-US" altLang="zh-CN" sz="2202" b="1">
                <a:solidFill>
                  <a:srgbClr val="000000"/>
                </a:solidFill>
                <a:latin typeface="Segoe UI Symbol" panose="020B0502040204020203" pitchFamily="34" charset="0"/>
                <a:ea typeface="+mn-ea"/>
              </a:rPr>
              <a:t>← </a:t>
            </a:r>
            <a:r>
              <a:rPr lang="en-US" altLang="zh-CN" sz="2202" b="1">
                <a:solidFill>
                  <a:srgbClr val="000000"/>
                </a:solidFill>
                <a:latin typeface="Times New Roman" panose="02020603050405020304" pitchFamily="18" charset="0"/>
                <a:ea typeface="+mn-ea"/>
              </a:rPr>
              <a:t>1           // </a:t>
            </a:r>
            <a:r>
              <a:rPr lang="en-US" altLang="zh-CN" sz="2202" b="1" i="1">
                <a:solidFill>
                  <a:srgbClr val="000000"/>
                </a:solidFill>
                <a:latin typeface="Times New Roman" panose="02020603050405020304" pitchFamily="18" charset="0"/>
                <a:ea typeface="+mn-ea"/>
              </a:rPr>
              <a:t>j </a:t>
            </a:r>
            <a:r>
              <a:rPr lang="zh-CN" altLang="en-US" sz="2202" b="1">
                <a:solidFill>
                  <a:srgbClr val="000000"/>
                </a:solidFill>
                <a:latin typeface="Times New Roman" panose="02020603050405020304" pitchFamily="18" charset="0"/>
                <a:ea typeface="+mn-ea"/>
              </a:rPr>
              <a:t>为正在追踪的段数</a:t>
            </a:r>
          </a:p>
          <a:p>
            <a:pPr fontAlgn="auto">
              <a:lnSpc>
                <a:spcPts val="2916"/>
              </a:lnSpc>
              <a:spcBef>
                <a:spcPts val="0"/>
              </a:spcBef>
              <a:spcAft>
                <a:spcPts val="0"/>
              </a:spcAft>
              <a:tabLst>
                <a:tab pos="139700" algn="l"/>
                <a:tab pos="1498600" algn="l"/>
                <a:tab pos="2882900" algn="l"/>
              </a:tabLst>
              <a:defRPr/>
            </a:pPr>
            <a:r>
              <a:rPr lang="zh-CN" altLang="en-US" sz="2202" b="1">
                <a:solidFill>
                  <a:srgbClr val="000000"/>
                </a:solidFill>
                <a:latin typeface="Times New Roman" panose="02020603050405020304" pitchFamily="18" charset="0"/>
                <a:ea typeface="+mn-ea"/>
              </a:rPr>
              <a:t>	</a:t>
            </a:r>
            <a:r>
              <a:rPr lang="en-US" altLang="zh-CN" sz="2202" b="1">
                <a:solidFill>
                  <a:srgbClr val="000000"/>
                </a:solidFill>
                <a:latin typeface="Times New Roman" panose="02020603050405020304" pitchFamily="18" charset="0"/>
                <a:ea typeface="+mn-ea"/>
              </a:rPr>
              <a:t>2. while </a:t>
            </a:r>
            <a:r>
              <a:rPr lang="en-US" altLang="zh-CN" sz="2202" b="1" i="1">
                <a:solidFill>
                  <a:srgbClr val="000000"/>
                </a:solidFill>
                <a:latin typeface="Times New Roman" panose="02020603050405020304" pitchFamily="18" charset="0"/>
                <a:ea typeface="+mn-ea"/>
              </a:rPr>
              <a:t>n </a:t>
            </a:r>
            <a:r>
              <a:rPr lang="en-US" altLang="zh-CN" sz="2202" b="1">
                <a:solidFill>
                  <a:srgbClr val="000000"/>
                </a:solidFill>
                <a:latin typeface="Segoe UI Symbol" panose="020B0502040204020203" pitchFamily="34" charset="0"/>
                <a:ea typeface="+mn-ea"/>
              </a:rPr>
              <a:t>≠ </a:t>
            </a:r>
            <a:r>
              <a:rPr lang="en-US" altLang="zh-CN" sz="2202" b="1">
                <a:solidFill>
                  <a:srgbClr val="000000"/>
                </a:solidFill>
                <a:latin typeface="Times New Roman" panose="02020603050405020304" pitchFamily="18" charset="0"/>
                <a:ea typeface="+mn-ea"/>
              </a:rPr>
              <a:t>0 do</a:t>
            </a:r>
          </a:p>
          <a:p>
            <a:pPr fontAlgn="auto">
              <a:lnSpc>
                <a:spcPts val="987"/>
              </a:lnSpc>
              <a:spcBef>
                <a:spcPts val="0"/>
              </a:spcBef>
              <a:spcAft>
                <a:spcPts val="0"/>
              </a:spcAft>
              <a:tabLst>
                <a:tab pos="139700" algn="l"/>
                <a:tab pos="1498600" algn="l"/>
                <a:tab pos="2882900" algn="l"/>
              </a:tabLst>
              <a:defRPr/>
            </a:pPr>
            <a:r>
              <a:rPr lang="en-US" altLang="zh-CN" sz="2202" b="1">
                <a:solidFill>
                  <a:srgbClr val="000000"/>
                </a:solidFill>
                <a:latin typeface="Times New Roman" panose="02020603050405020304" pitchFamily="18" charset="0"/>
                <a:ea typeface="+mn-ea"/>
              </a:rPr>
              <a:t>			</a:t>
            </a:r>
            <a:r>
              <a:rPr lang="zh-CN" altLang="en-US" b="1">
                <a:solidFill>
                  <a:srgbClr val="FFFFFF"/>
                </a:solidFill>
                <a:latin typeface="Times New Roman" panose="02020603050405020304" pitchFamily="18" charset="0"/>
                <a:ea typeface="+mn-ea"/>
              </a:rPr>
              <a:t>第</a:t>
            </a:r>
            <a:r>
              <a:rPr lang="en-US" altLang="zh-CN" b="1" i="1">
                <a:solidFill>
                  <a:srgbClr val="FFFFFF"/>
                </a:solidFill>
                <a:latin typeface="Calibri" panose="020F0502020204030204" pitchFamily="34" charset="0"/>
                <a:ea typeface="+mn-ea"/>
              </a:rPr>
              <a:t>j</a:t>
            </a:r>
            <a:r>
              <a:rPr lang="zh-CN" altLang="en-US" b="1">
                <a:solidFill>
                  <a:srgbClr val="FFFFFF"/>
                </a:solidFill>
                <a:latin typeface="Times New Roman" panose="02020603050405020304" pitchFamily="18" charset="0"/>
                <a:ea typeface="+mn-ea"/>
              </a:rPr>
              <a:t>段</a:t>
            </a:r>
          </a:p>
          <a:p>
            <a:pPr fontAlgn="auto">
              <a:lnSpc>
                <a:spcPts val="1953"/>
              </a:lnSpc>
              <a:spcBef>
                <a:spcPts val="0"/>
              </a:spcBef>
              <a:spcAft>
                <a:spcPts val="0"/>
              </a:spcAft>
              <a:tabLst>
                <a:tab pos="139700" algn="l"/>
                <a:tab pos="1498600" algn="l"/>
                <a:tab pos="2882900" algn="l"/>
              </a:tabLst>
              <a:defRPr/>
            </a:pPr>
            <a:r>
              <a:rPr lang="zh-CN" altLang="en-US" b="1">
                <a:solidFill>
                  <a:srgbClr val="FFFFFF"/>
                </a:solidFill>
                <a:latin typeface="Times New Roman" panose="02020603050405020304" pitchFamily="18" charset="0"/>
                <a:ea typeface="+mn-ea"/>
              </a:rPr>
              <a:t>	</a:t>
            </a:r>
            <a:r>
              <a:rPr lang="en-US" altLang="zh-CN" sz="2202" b="1">
                <a:solidFill>
                  <a:srgbClr val="000000"/>
                </a:solidFill>
                <a:latin typeface="Times New Roman" panose="02020603050405020304" pitchFamily="18" charset="0"/>
                <a:ea typeface="+mn-ea"/>
              </a:rPr>
              <a:t>3.    </a:t>
            </a:r>
            <a:r>
              <a:rPr lang="en-US" altLang="zh-CN" sz="2202" b="1" i="1">
                <a:solidFill>
                  <a:srgbClr val="000000"/>
                </a:solidFill>
                <a:latin typeface="Times New Roman" panose="02020603050405020304" pitchFamily="18" charset="0"/>
                <a:ea typeface="+mn-ea"/>
              </a:rPr>
              <a:t>C</a:t>
            </a:r>
            <a:r>
              <a:rPr lang="en-US" altLang="zh-CN" sz="2202" b="1">
                <a:solidFill>
                  <a:srgbClr val="000000"/>
                </a:solidFill>
                <a:latin typeface="Times New Roman" panose="02020603050405020304" pitchFamily="18" charset="0"/>
                <a:ea typeface="+mn-ea"/>
              </a:rPr>
              <a:t>[ </a:t>
            </a:r>
            <a:r>
              <a:rPr lang="en-US" altLang="zh-CN" sz="2202" b="1" i="1">
                <a:solidFill>
                  <a:srgbClr val="000000"/>
                </a:solidFill>
                <a:latin typeface="Times New Roman" panose="02020603050405020304" pitchFamily="18" charset="0"/>
                <a:ea typeface="+mn-ea"/>
              </a:rPr>
              <a:t>j </a:t>
            </a:r>
            <a:r>
              <a:rPr lang="en-US" altLang="zh-CN" sz="2202" b="1">
                <a:solidFill>
                  <a:srgbClr val="000000"/>
                </a:solidFill>
                <a:latin typeface="Times New Roman" panose="02020603050405020304" pitchFamily="18" charset="0"/>
                <a:ea typeface="+mn-ea"/>
              </a:rPr>
              <a:t>] </a:t>
            </a:r>
            <a:r>
              <a:rPr lang="en-US" altLang="zh-CN" sz="2202" b="1">
                <a:solidFill>
                  <a:srgbClr val="000000"/>
                </a:solidFill>
                <a:latin typeface="Segoe UI Symbol" panose="020B0502040204020203" pitchFamily="34" charset="0"/>
                <a:ea typeface="+mn-ea"/>
              </a:rPr>
              <a:t>← </a:t>
            </a:r>
            <a:r>
              <a:rPr lang="en-US" altLang="zh-CN" sz="2202" b="1" i="1">
                <a:solidFill>
                  <a:srgbClr val="000000"/>
                </a:solidFill>
                <a:latin typeface="Times New Roman" panose="02020603050405020304" pitchFamily="18" charset="0"/>
                <a:ea typeface="+mn-ea"/>
              </a:rPr>
              <a:t>l </a:t>
            </a:r>
            <a:r>
              <a:rPr lang="en-US" altLang="zh-CN" sz="2202" b="1">
                <a:solidFill>
                  <a:srgbClr val="000000"/>
                </a:solidFill>
                <a:latin typeface="Times New Roman" panose="02020603050405020304" pitchFamily="18" charset="0"/>
                <a:ea typeface="+mn-ea"/>
              </a:rPr>
              <a:t>[</a:t>
            </a:r>
            <a:r>
              <a:rPr lang="en-US" altLang="zh-CN" sz="2202" b="1" i="1">
                <a:solidFill>
                  <a:srgbClr val="000000"/>
                </a:solidFill>
                <a:latin typeface="Times New Roman" panose="02020603050405020304" pitchFamily="18" charset="0"/>
                <a:ea typeface="+mn-ea"/>
              </a:rPr>
              <a:t>n</a:t>
            </a:r>
            <a:r>
              <a:rPr lang="en-US" altLang="zh-CN" sz="2202" b="1">
                <a:solidFill>
                  <a:srgbClr val="000000"/>
                </a:solidFill>
                <a:latin typeface="Times New Roman" panose="02020603050405020304" pitchFamily="18" charset="0"/>
                <a:ea typeface="+mn-ea"/>
              </a:rPr>
              <a:t>]         </a:t>
            </a:r>
            <a:r>
              <a:rPr lang="zh-CN" altLang="en-US" b="1">
                <a:solidFill>
                  <a:srgbClr val="FFFFFF"/>
                </a:solidFill>
                <a:latin typeface="Times New Roman" panose="02020603050405020304" pitchFamily="18" charset="0"/>
                <a:ea typeface="+mn-ea"/>
              </a:rPr>
              <a:t>长度</a:t>
            </a:r>
          </a:p>
          <a:p>
            <a:pPr fontAlgn="auto">
              <a:lnSpc>
                <a:spcPts val="2964"/>
              </a:lnSpc>
              <a:spcBef>
                <a:spcPts val="0"/>
              </a:spcBef>
              <a:spcAft>
                <a:spcPts val="0"/>
              </a:spcAft>
              <a:tabLst>
                <a:tab pos="139700" algn="l"/>
                <a:tab pos="1498600" algn="l"/>
                <a:tab pos="2882900" algn="l"/>
              </a:tabLst>
              <a:defRPr/>
            </a:pPr>
            <a:r>
              <a:rPr lang="zh-CN" altLang="en-US" b="1">
                <a:solidFill>
                  <a:srgbClr val="FFFFFF"/>
                </a:solidFill>
                <a:latin typeface="Times New Roman" panose="02020603050405020304" pitchFamily="18" charset="0"/>
                <a:ea typeface="+mn-ea"/>
              </a:rPr>
              <a:t>	</a:t>
            </a:r>
            <a:r>
              <a:rPr lang="en-US" altLang="zh-CN" sz="2202" b="1">
                <a:solidFill>
                  <a:srgbClr val="000000"/>
                </a:solidFill>
                <a:latin typeface="Times New Roman" panose="02020603050405020304" pitchFamily="18" charset="0"/>
                <a:ea typeface="+mn-ea"/>
              </a:rPr>
              <a:t>4.    </a:t>
            </a:r>
            <a:r>
              <a:rPr lang="en-US" altLang="zh-CN" sz="2202" b="1" i="1">
                <a:solidFill>
                  <a:srgbClr val="000000"/>
                </a:solidFill>
                <a:latin typeface="Times New Roman" panose="02020603050405020304" pitchFamily="18" charset="0"/>
                <a:ea typeface="+mn-ea"/>
              </a:rPr>
              <a:t>n </a:t>
            </a:r>
            <a:r>
              <a:rPr lang="en-US" altLang="zh-CN" sz="2202" b="1">
                <a:solidFill>
                  <a:srgbClr val="000000"/>
                </a:solidFill>
                <a:latin typeface="Segoe UI Symbol" panose="020B0502040204020203" pitchFamily="34" charset="0"/>
                <a:ea typeface="+mn-ea"/>
              </a:rPr>
              <a:t>← </a:t>
            </a:r>
            <a:r>
              <a:rPr lang="en-US" altLang="zh-CN" sz="2202" b="1" i="1">
                <a:solidFill>
                  <a:srgbClr val="000000"/>
                </a:solidFill>
                <a:latin typeface="Times New Roman" panose="02020603050405020304" pitchFamily="18" charset="0"/>
                <a:ea typeface="+mn-ea"/>
              </a:rPr>
              <a:t>n</a:t>
            </a:r>
            <a:r>
              <a:rPr lang="zh-CN" altLang="en-US" sz="2321" b="1" i="1">
                <a:solidFill>
                  <a:srgbClr val="000000"/>
                </a:solidFill>
                <a:latin typeface="Times New Roman" panose="02020603050405020304" pitchFamily="18" charset="0"/>
                <a:ea typeface="+mn-ea"/>
              </a:rPr>
              <a:t>－ </a:t>
            </a:r>
            <a:r>
              <a:rPr lang="en-US" altLang="zh-CN" sz="2202" b="1" i="1">
                <a:solidFill>
                  <a:srgbClr val="000000"/>
                </a:solidFill>
                <a:latin typeface="Times New Roman" panose="02020603050405020304" pitchFamily="18" charset="0"/>
                <a:ea typeface="+mn-ea"/>
              </a:rPr>
              <a:t>l </a:t>
            </a:r>
            <a:r>
              <a:rPr lang="en-US" altLang="zh-CN" sz="2202" b="1">
                <a:solidFill>
                  <a:srgbClr val="000000"/>
                </a:solidFill>
                <a:latin typeface="Times New Roman" panose="02020603050405020304" pitchFamily="18" charset="0"/>
                <a:ea typeface="+mn-ea"/>
              </a:rPr>
              <a:t>[</a:t>
            </a:r>
            <a:r>
              <a:rPr lang="en-US" altLang="zh-CN" sz="2202" b="1" i="1">
                <a:solidFill>
                  <a:srgbClr val="000000"/>
                </a:solidFill>
                <a:latin typeface="Times New Roman" panose="02020603050405020304" pitchFamily="18" charset="0"/>
                <a:ea typeface="+mn-ea"/>
              </a:rPr>
              <a:t>n</a:t>
            </a:r>
            <a:r>
              <a:rPr lang="en-US" altLang="zh-CN" sz="2202" b="1">
                <a:solidFill>
                  <a:srgbClr val="000000"/>
                </a:solidFill>
                <a:latin typeface="Times New Roman" panose="02020603050405020304" pitchFamily="18" charset="0"/>
                <a:ea typeface="+mn-ea"/>
              </a:rPr>
              <a:t>]</a:t>
            </a:r>
          </a:p>
          <a:p>
            <a:pPr fontAlgn="auto">
              <a:lnSpc>
                <a:spcPts val="2916"/>
              </a:lnSpc>
              <a:spcBef>
                <a:spcPts val="0"/>
              </a:spcBef>
              <a:spcAft>
                <a:spcPts val="0"/>
              </a:spcAft>
              <a:tabLst>
                <a:tab pos="139700" algn="l"/>
                <a:tab pos="1498600" algn="l"/>
                <a:tab pos="2882900" algn="l"/>
              </a:tabLst>
              <a:defRPr/>
            </a:pPr>
            <a:r>
              <a:rPr lang="en-US" altLang="zh-CN" sz="2202" b="1">
                <a:solidFill>
                  <a:srgbClr val="000000"/>
                </a:solidFill>
                <a:latin typeface="Times New Roman" panose="02020603050405020304" pitchFamily="18" charset="0"/>
                <a:ea typeface="+mn-ea"/>
              </a:rPr>
              <a:t>	5.    </a:t>
            </a:r>
            <a:r>
              <a:rPr lang="en-US" altLang="zh-CN" sz="2202" b="1" i="1">
                <a:solidFill>
                  <a:srgbClr val="000000"/>
                </a:solidFill>
                <a:latin typeface="Times New Roman" panose="02020603050405020304" pitchFamily="18" charset="0"/>
                <a:ea typeface="+mn-ea"/>
              </a:rPr>
              <a:t>j </a:t>
            </a:r>
            <a:r>
              <a:rPr lang="en-US" altLang="zh-CN" sz="2202" b="1">
                <a:solidFill>
                  <a:srgbClr val="000000"/>
                </a:solidFill>
                <a:latin typeface="Segoe UI Symbol" panose="020B0502040204020203" pitchFamily="34" charset="0"/>
                <a:ea typeface="+mn-ea"/>
              </a:rPr>
              <a:t>← </a:t>
            </a:r>
            <a:r>
              <a:rPr lang="en-US" altLang="zh-CN" sz="2202" b="1" i="1">
                <a:solidFill>
                  <a:srgbClr val="000000"/>
                </a:solidFill>
                <a:latin typeface="Times New Roman" panose="02020603050405020304" pitchFamily="18" charset="0"/>
                <a:ea typeface="+mn-ea"/>
              </a:rPr>
              <a:t>j </a:t>
            </a:r>
            <a:r>
              <a:rPr lang="en-US" altLang="zh-CN" sz="2202" b="1">
                <a:solidFill>
                  <a:srgbClr val="000000"/>
                </a:solidFill>
                <a:latin typeface="Times New Roman" panose="02020603050405020304" pitchFamily="18" charset="0"/>
                <a:ea typeface="+mn-ea"/>
              </a:rPr>
              <a:t>+ 1</a:t>
            </a:r>
          </a:p>
          <a:p>
            <a:pPr fontAlgn="auto">
              <a:lnSpc>
                <a:spcPts val="3810"/>
              </a:lnSpc>
              <a:spcBef>
                <a:spcPts val="0"/>
              </a:spcBef>
              <a:spcAft>
                <a:spcPts val="0"/>
              </a:spcAft>
              <a:tabLst>
                <a:tab pos="139700" algn="l"/>
                <a:tab pos="1498600" algn="l"/>
                <a:tab pos="2882900" algn="l"/>
              </a:tabLst>
              <a:defRPr/>
            </a:pPr>
            <a:r>
              <a:rPr lang="en-US" altLang="zh-CN" sz="2202" b="1" i="1">
                <a:solidFill>
                  <a:srgbClr val="000000"/>
                </a:solidFill>
                <a:latin typeface="Times New Roman" panose="02020603050405020304" pitchFamily="18" charset="0"/>
                <a:ea typeface="+mn-ea"/>
              </a:rPr>
              <a:t>C</a:t>
            </a:r>
            <a:r>
              <a:rPr lang="en-US" altLang="zh-CN" sz="2202" b="1">
                <a:solidFill>
                  <a:srgbClr val="000000"/>
                </a:solidFill>
                <a:latin typeface="Times New Roman" panose="02020603050405020304" pitchFamily="18" charset="0"/>
                <a:ea typeface="+mn-ea"/>
              </a:rPr>
              <a:t>[ </a:t>
            </a:r>
            <a:r>
              <a:rPr lang="en-US" altLang="zh-CN" sz="2202" b="1" i="1">
                <a:solidFill>
                  <a:srgbClr val="000000"/>
                </a:solidFill>
                <a:latin typeface="Times New Roman" panose="02020603050405020304" pitchFamily="18" charset="0"/>
                <a:ea typeface="+mn-ea"/>
              </a:rPr>
              <a:t>j </a:t>
            </a:r>
            <a:r>
              <a:rPr lang="en-US" altLang="zh-CN" sz="2202" b="1">
                <a:solidFill>
                  <a:srgbClr val="000000"/>
                </a:solidFill>
                <a:latin typeface="Times New Roman" panose="02020603050405020304" pitchFamily="18" charset="0"/>
                <a:ea typeface="+mn-ea"/>
              </a:rPr>
              <a:t>]</a:t>
            </a:r>
            <a:r>
              <a:rPr lang="zh-CN" altLang="en-US" sz="2202" b="1">
                <a:solidFill>
                  <a:srgbClr val="000000"/>
                </a:solidFill>
                <a:latin typeface="Times New Roman" panose="02020603050405020304" pitchFamily="18" charset="0"/>
                <a:ea typeface="+mn-ea"/>
              </a:rPr>
              <a:t>：从后向前追踪的第 </a:t>
            </a:r>
            <a:r>
              <a:rPr lang="en-US" altLang="zh-CN" sz="2202" b="1" i="1">
                <a:solidFill>
                  <a:srgbClr val="000000"/>
                </a:solidFill>
                <a:latin typeface="Times New Roman" panose="02020603050405020304" pitchFamily="18" charset="0"/>
                <a:ea typeface="+mn-ea"/>
              </a:rPr>
              <a:t>j</a:t>
            </a:r>
            <a:r>
              <a:rPr lang="zh-CN" altLang="en-US" sz="2202" b="1">
                <a:solidFill>
                  <a:srgbClr val="000000"/>
                </a:solidFill>
                <a:latin typeface="Times New Roman" panose="02020603050405020304" pitchFamily="18" charset="0"/>
                <a:ea typeface="+mn-ea"/>
              </a:rPr>
              <a:t>段的长度</a:t>
            </a:r>
          </a:p>
          <a:p>
            <a:pPr fontAlgn="auto">
              <a:lnSpc>
                <a:spcPts val="1000"/>
              </a:lnSpc>
              <a:spcBef>
                <a:spcPts val="0"/>
              </a:spcBef>
              <a:spcAft>
                <a:spcPts val="0"/>
              </a:spcAft>
              <a:tabLst>
                <a:tab pos="139700" algn="l"/>
                <a:tab pos="1498600" algn="l"/>
                <a:tab pos="2882900" algn="l"/>
              </a:tabLst>
              <a:defRPr/>
            </a:pPr>
            <a:endParaRPr lang="zh-CN" altLang="en-US" sz="2202" b="1">
              <a:solidFill>
                <a:srgbClr val="000000"/>
              </a:solidFill>
              <a:latin typeface="Times New Roman" panose="02020603050405020304" pitchFamily="18" charset="0"/>
              <a:ea typeface="+mn-ea"/>
            </a:endParaRPr>
          </a:p>
          <a:p>
            <a:pPr fontAlgn="auto">
              <a:lnSpc>
                <a:spcPts val="3574"/>
              </a:lnSpc>
              <a:spcBef>
                <a:spcPts val="0"/>
              </a:spcBef>
              <a:spcAft>
                <a:spcPts val="0"/>
              </a:spcAft>
              <a:tabLst>
                <a:tab pos="139700" algn="l"/>
                <a:tab pos="1498600" algn="l"/>
                <a:tab pos="2882900" algn="l"/>
              </a:tabLst>
              <a:defRPr/>
            </a:pPr>
            <a:r>
              <a:rPr lang="zh-CN" altLang="en-US" sz="2400" b="1">
                <a:solidFill>
                  <a:srgbClr val="000000"/>
                </a:solidFill>
                <a:latin typeface="Times New Roman" panose="02020603050405020304" pitchFamily="18" charset="0"/>
                <a:ea typeface="+mn-ea"/>
              </a:rPr>
              <a:t>时间复杂度：</a:t>
            </a:r>
            <a:r>
              <a:rPr lang="en-US" altLang="zh-CN" sz="2400" b="1" i="1">
                <a:solidFill>
                  <a:srgbClr val="000000"/>
                </a:solidFill>
                <a:latin typeface="Times New Roman" panose="02020603050405020304" pitchFamily="18" charset="0"/>
                <a:ea typeface="+mn-ea"/>
              </a:rPr>
              <a:t>O</a:t>
            </a:r>
            <a:r>
              <a:rPr lang="en-US" altLang="zh-CN" sz="2400" b="1">
                <a:solidFill>
                  <a:srgbClr val="000000"/>
                </a:solidFill>
                <a:latin typeface="Times New Roman" panose="02020603050405020304" pitchFamily="18" charset="0"/>
                <a:ea typeface="+mn-ea"/>
              </a:rPr>
              <a:t>(</a:t>
            </a:r>
            <a:r>
              <a:rPr lang="en-US" altLang="zh-CN" sz="2400" b="1" i="1">
                <a:solidFill>
                  <a:srgbClr val="000000"/>
                </a:solidFill>
                <a:latin typeface="Times New Roman" panose="02020603050405020304" pitchFamily="18" charset="0"/>
                <a:ea typeface="+mn-ea"/>
              </a:rPr>
              <a:t>n</a:t>
            </a:r>
            <a:r>
              <a:rPr lang="en-US" altLang="zh-CN" sz="2400" b="1">
                <a:solidFill>
                  <a:srgbClr val="000000"/>
                </a:solidFill>
                <a:latin typeface="Times New Roman" panose="02020603050405020304" pitchFamily="18" charset="0"/>
                <a:ea typeface="+mn-ea"/>
              </a:rPr>
              <a:t>)</a:t>
            </a:r>
            <a:endParaRPr lang="zh-CN" altLang="en-US" sz="2400" b="1">
              <a:solidFill>
                <a:srgbClr val="000000"/>
              </a:solidFill>
              <a:latin typeface="Times New Roman" panose="02020603050405020304" pitchFamily="18" charset="0"/>
              <a:ea typeface="+mn-ea"/>
            </a:endParaRPr>
          </a:p>
        </p:txBody>
      </p:sp>
      <p:sp>
        <p:nvSpPr>
          <p:cNvPr id="5" name="Rectangle 2">
            <a:extLst>
              <a:ext uri="{FF2B5EF4-FFF2-40B4-BE49-F238E27FC236}">
                <a16:creationId xmlns:a16="http://schemas.microsoft.com/office/drawing/2014/main" id="{2FD24307-4E5E-45E3-9AD3-572C68D3513B}"/>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40211704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
            <a:extLst>
              <a:ext uri="{FF2B5EF4-FFF2-40B4-BE49-F238E27FC236}">
                <a16:creationId xmlns:a16="http://schemas.microsoft.com/office/drawing/2014/main" id="{F21532DF-E1E7-4B46-9B02-CC18DD456F53}"/>
              </a:ext>
            </a:extLst>
          </p:cNvPr>
          <p:cNvSpPr txBox="1">
            <a:spLocks noChangeArrowheads="1"/>
          </p:cNvSpPr>
          <p:nvPr/>
        </p:nvSpPr>
        <p:spPr bwMode="auto">
          <a:xfrm>
            <a:off x="2212703" y="2087563"/>
            <a:ext cx="106363"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ts val="3200"/>
              </a:lnSpc>
            </a:pPr>
            <a:r>
              <a:rPr lang="en-US" altLang="zh-CN" sz="2400">
                <a:solidFill>
                  <a:srgbClr val="000000"/>
                </a:solidFill>
                <a:latin typeface="Times New Roman" panose="02020603050405020304" pitchFamily="18" charset="0"/>
              </a:rPr>
              <a:t>•</a:t>
            </a:r>
          </a:p>
          <a:p>
            <a:pPr>
              <a:lnSpc>
                <a:spcPts val="3450"/>
              </a:lnSpc>
            </a:pPr>
            <a:r>
              <a:rPr lang="en-US" altLang="zh-CN" sz="2400">
                <a:solidFill>
                  <a:srgbClr val="000000"/>
                </a:solidFill>
                <a:latin typeface="Times New Roman" panose="02020603050405020304" pitchFamily="18" charset="0"/>
              </a:rPr>
              <a:t>•</a:t>
            </a:r>
          </a:p>
          <a:p>
            <a:pPr>
              <a:lnSpc>
                <a:spcPts val="3450"/>
              </a:lnSpc>
            </a:pPr>
            <a:r>
              <a:rPr lang="en-US" altLang="zh-CN" sz="2400">
                <a:solidFill>
                  <a:srgbClr val="000000"/>
                </a:solidFill>
                <a:latin typeface="Times New Roman" panose="02020603050405020304" pitchFamily="18" charset="0"/>
              </a:rPr>
              <a:t>•</a:t>
            </a:r>
          </a:p>
          <a:p>
            <a:pPr>
              <a:lnSpc>
                <a:spcPts val="3450"/>
              </a:lnSpc>
            </a:pPr>
            <a:r>
              <a:rPr lang="en-US" altLang="zh-CN" sz="2400">
                <a:solidFill>
                  <a:srgbClr val="000000"/>
                </a:solidFill>
                <a:latin typeface="Times New Roman" panose="02020603050405020304" pitchFamily="18" charset="0"/>
              </a:rPr>
              <a:t>•</a:t>
            </a:r>
          </a:p>
          <a:p>
            <a:pPr>
              <a:lnSpc>
                <a:spcPts val="3450"/>
              </a:lnSpc>
            </a:pPr>
            <a:r>
              <a:rPr lang="en-US" altLang="zh-CN" sz="2400">
                <a:solidFill>
                  <a:srgbClr val="000000"/>
                </a:solidFill>
                <a:latin typeface="Times New Roman" panose="02020603050405020304" pitchFamily="18" charset="0"/>
              </a:rPr>
              <a:t>•</a:t>
            </a:r>
          </a:p>
          <a:p>
            <a:pPr>
              <a:lnSpc>
                <a:spcPts val="3450"/>
              </a:lnSpc>
            </a:pPr>
            <a:r>
              <a:rPr lang="en-US" altLang="zh-CN" sz="2400">
                <a:solidFill>
                  <a:srgbClr val="000000"/>
                </a:solidFill>
                <a:latin typeface="Times New Roman" panose="02020603050405020304" pitchFamily="18" charset="0"/>
              </a:rPr>
              <a:t>•</a:t>
            </a:r>
            <a:endParaRPr lang="zh-CN" altLang="en-US" sz="2400">
              <a:solidFill>
                <a:srgbClr val="000000"/>
              </a:solidFill>
              <a:latin typeface="Times New Roman" panose="02020603050405020304" pitchFamily="18" charset="0"/>
            </a:endParaRPr>
          </a:p>
        </p:txBody>
      </p:sp>
      <p:sp>
        <p:nvSpPr>
          <p:cNvPr id="3" name="文本框 2">
            <a:extLst>
              <a:ext uri="{FF2B5EF4-FFF2-40B4-BE49-F238E27FC236}">
                <a16:creationId xmlns:a16="http://schemas.microsoft.com/office/drawing/2014/main" id="{07CD7CB2-2494-4634-BA72-8CEABAEE6777}"/>
              </a:ext>
            </a:extLst>
          </p:cNvPr>
          <p:cNvSpPr txBox="1"/>
          <p:nvPr/>
        </p:nvSpPr>
        <p:spPr>
          <a:xfrm>
            <a:off x="2555602" y="1236664"/>
            <a:ext cx="3384550" cy="3451225"/>
          </a:xfrm>
          <a:prstGeom prst="rect">
            <a:avLst/>
          </a:prstGeom>
          <a:noFill/>
        </p:spPr>
        <p:txBody>
          <a:bodyPr wrap="none" lIns="0" tIns="0" rIns="0" bIns="0">
            <a:spAutoFit/>
          </a:bodyPr>
          <a:lstStyle/>
          <a:p>
            <a:pPr fontAlgn="auto">
              <a:lnSpc>
                <a:spcPts val="4018"/>
              </a:lnSpc>
              <a:spcBef>
                <a:spcPts val="0"/>
              </a:spcBef>
              <a:spcAft>
                <a:spcPts val="0"/>
              </a:spcAft>
              <a:tabLst>
                <a:tab pos="1447800" algn="l"/>
              </a:tabLst>
              <a:defRPr/>
            </a:pPr>
            <a:r>
              <a:rPr lang="zh-CN" altLang="en-US" dirty="0">
                <a:latin typeface="+mn-lt"/>
                <a:ea typeface="+mn-ea"/>
              </a:rPr>
              <a:t>	</a:t>
            </a:r>
            <a:r>
              <a:rPr lang="zh-CN" altLang="en-US" sz="4002" b="1" dirty="0">
                <a:solidFill>
                  <a:srgbClr val="C00000"/>
                </a:solidFill>
                <a:latin typeface="Times New Roman" panose="02020603050405020304" pitchFamily="18" charset="0"/>
                <a:ea typeface="+mn-ea"/>
              </a:rPr>
              <a:t>小结</a:t>
            </a:r>
          </a:p>
          <a:p>
            <a:pPr fontAlgn="auto">
              <a:lnSpc>
                <a:spcPts val="1000"/>
              </a:lnSpc>
              <a:spcBef>
                <a:spcPts val="0"/>
              </a:spcBef>
              <a:spcAft>
                <a:spcPts val="0"/>
              </a:spcAft>
              <a:tabLst>
                <a:tab pos="1447800" algn="l"/>
              </a:tabLst>
              <a:defRPr/>
            </a:pPr>
            <a:endParaRPr lang="zh-CN" altLang="en-US" sz="4002" b="1" dirty="0">
              <a:solidFill>
                <a:srgbClr val="C00000"/>
              </a:solidFill>
              <a:latin typeface="Times New Roman" panose="02020603050405020304" pitchFamily="18" charset="0"/>
              <a:ea typeface="+mn-ea"/>
            </a:endParaRPr>
          </a:p>
          <a:p>
            <a:pPr fontAlgn="auto">
              <a:lnSpc>
                <a:spcPts val="1000"/>
              </a:lnSpc>
              <a:spcBef>
                <a:spcPts val="0"/>
              </a:spcBef>
              <a:spcAft>
                <a:spcPts val="0"/>
              </a:spcAft>
              <a:tabLst>
                <a:tab pos="1447800" algn="l"/>
              </a:tabLst>
              <a:defRPr/>
            </a:pPr>
            <a:endParaRPr lang="zh-CN" altLang="en-US" sz="4002" b="1" dirty="0">
              <a:solidFill>
                <a:srgbClr val="C00000"/>
              </a:solidFill>
              <a:latin typeface="Times New Roman" panose="02020603050405020304" pitchFamily="18" charset="0"/>
              <a:ea typeface="+mn-ea"/>
            </a:endParaRPr>
          </a:p>
          <a:p>
            <a:pPr fontAlgn="auto">
              <a:lnSpc>
                <a:spcPts val="1000"/>
              </a:lnSpc>
              <a:spcBef>
                <a:spcPts val="0"/>
              </a:spcBef>
              <a:spcAft>
                <a:spcPts val="0"/>
              </a:spcAft>
              <a:tabLst>
                <a:tab pos="1447800" algn="l"/>
              </a:tabLst>
              <a:defRPr/>
            </a:pPr>
            <a:endParaRPr lang="zh-CN" altLang="en-US" sz="4002" b="1" dirty="0">
              <a:solidFill>
                <a:srgbClr val="C00000"/>
              </a:solidFill>
              <a:latin typeface="Times New Roman" panose="02020603050405020304" pitchFamily="18" charset="0"/>
              <a:ea typeface="+mn-ea"/>
            </a:endParaRPr>
          </a:p>
          <a:p>
            <a:pPr fontAlgn="auto">
              <a:lnSpc>
                <a:spcPts val="2448"/>
              </a:lnSpc>
              <a:spcBef>
                <a:spcPts val="0"/>
              </a:spcBef>
              <a:spcAft>
                <a:spcPts val="0"/>
              </a:spcAft>
              <a:tabLst>
                <a:tab pos="1447800" algn="l"/>
              </a:tabLst>
              <a:defRPr/>
            </a:pPr>
            <a:r>
              <a:rPr lang="zh-CN" altLang="en-US" sz="2400" b="1" dirty="0">
                <a:solidFill>
                  <a:srgbClr val="000000"/>
                </a:solidFill>
                <a:latin typeface="Times New Roman" panose="02020603050405020304" pitchFamily="18" charset="0"/>
                <a:ea typeface="+mn-ea"/>
              </a:rPr>
              <a:t>图像变位存储问题的建模</a:t>
            </a:r>
          </a:p>
          <a:p>
            <a:pPr fontAlgn="auto">
              <a:lnSpc>
                <a:spcPts val="1000"/>
              </a:lnSpc>
              <a:spcBef>
                <a:spcPts val="0"/>
              </a:spcBef>
              <a:spcAft>
                <a:spcPts val="0"/>
              </a:spcAft>
              <a:tabLst>
                <a:tab pos="1447800" algn="l"/>
              </a:tabLst>
              <a:defRPr/>
            </a:pPr>
            <a:endParaRPr lang="zh-CN" altLang="en-US" sz="2400" b="1" dirty="0">
              <a:solidFill>
                <a:srgbClr val="000000"/>
              </a:solidFill>
              <a:latin typeface="Times New Roman" panose="02020603050405020304" pitchFamily="18" charset="0"/>
              <a:ea typeface="+mn-ea"/>
            </a:endParaRPr>
          </a:p>
          <a:p>
            <a:pPr fontAlgn="auto">
              <a:lnSpc>
                <a:spcPts val="2456"/>
              </a:lnSpc>
              <a:spcBef>
                <a:spcPts val="0"/>
              </a:spcBef>
              <a:spcAft>
                <a:spcPts val="0"/>
              </a:spcAft>
              <a:tabLst>
                <a:tab pos="1447800" algn="l"/>
              </a:tabLst>
              <a:defRPr/>
            </a:pPr>
            <a:r>
              <a:rPr lang="zh-CN" altLang="en-US" sz="2400" b="1" dirty="0">
                <a:solidFill>
                  <a:srgbClr val="000000"/>
                </a:solidFill>
                <a:latin typeface="Times New Roman" panose="02020603050405020304" pitchFamily="18" charset="0"/>
                <a:ea typeface="+mn-ea"/>
              </a:rPr>
              <a:t>子问题边界的界定</a:t>
            </a:r>
          </a:p>
          <a:p>
            <a:pPr fontAlgn="auto">
              <a:lnSpc>
                <a:spcPts val="1000"/>
              </a:lnSpc>
              <a:spcBef>
                <a:spcPts val="0"/>
              </a:spcBef>
              <a:spcAft>
                <a:spcPts val="0"/>
              </a:spcAft>
              <a:tabLst>
                <a:tab pos="1447800" algn="l"/>
              </a:tabLst>
              <a:defRPr/>
            </a:pPr>
            <a:endParaRPr lang="zh-CN" altLang="en-US" sz="2400" b="1" dirty="0">
              <a:solidFill>
                <a:srgbClr val="000000"/>
              </a:solidFill>
              <a:latin typeface="Times New Roman" panose="02020603050405020304" pitchFamily="18" charset="0"/>
              <a:ea typeface="+mn-ea"/>
            </a:endParaRPr>
          </a:p>
          <a:p>
            <a:pPr fontAlgn="auto">
              <a:lnSpc>
                <a:spcPts val="2456"/>
              </a:lnSpc>
              <a:spcBef>
                <a:spcPts val="0"/>
              </a:spcBef>
              <a:spcAft>
                <a:spcPts val="0"/>
              </a:spcAft>
              <a:tabLst>
                <a:tab pos="1447800" algn="l"/>
              </a:tabLst>
              <a:defRPr/>
            </a:pPr>
            <a:r>
              <a:rPr lang="zh-CN" altLang="en-US" sz="2400" b="1" dirty="0">
                <a:solidFill>
                  <a:srgbClr val="000000"/>
                </a:solidFill>
                <a:latin typeface="Times New Roman" panose="02020603050405020304" pitchFamily="18" charset="0"/>
                <a:ea typeface="+mn-ea"/>
              </a:rPr>
              <a:t>递推方程及初值</a:t>
            </a:r>
          </a:p>
          <a:p>
            <a:pPr fontAlgn="auto">
              <a:lnSpc>
                <a:spcPts val="1000"/>
              </a:lnSpc>
              <a:spcBef>
                <a:spcPts val="0"/>
              </a:spcBef>
              <a:spcAft>
                <a:spcPts val="0"/>
              </a:spcAft>
              <a:tabLst>
                <a:tab pos="1447800" algn="l"/>
              </a:tabLst>
              <a:defRPr/>
            </a:pPr>
            <a:endParaRPr lang="zh-CN" altLang="en-US" sz="2400" b="1" dirty="0">
              <a:solidFill>
                <a:srgbClr val="000000"/>
              </a:solidFill>
              <a:latin typeface="Times New Roman" panose="02020603050405020304" pitchFamily="18" charset="0"/>
              <a:ea typeface="+mn-ea"/>
            </a:endParaRPr>
          </a:p>
          <a:p>
            <a:pPr fontAlgn="auto">
              <a:lnSpc>
                <a:spcPts val="2456"/>
              </a:lnSpc>
              <a:spcBef>
                <a:spcPts val="0"/>
              </a:spcBef>
              <a:spcAft>
                <a:spcPts val="0"/>
              </a:spcAft>
              <a:tabLst>
                <a:tab pos="1447800" algn="l"/>
              </a:tabLst>
              <a:defRPr/>
            </a:pPr>
            <a:r>
              <a:rPr lang="zh-CN" altLang="en-US" sz="2400" b="1" dirty="0">
                <a:solidFill>
                  <a:srgbClr val="000000"/>
                </a:solidFill>
                <a:latin typeface="Times New Roman" panose="02020603050405020304" pitchFamily="18" charset="0"/>
                <a:ea typeface="+mn-ea"/>
              </a:rPr>
              <a:t>伪码</a:t>
            </a:r>
          </a:p>
          <a:p>
            <a:pPr fontAlgn="auto">
              <a:lnSpc>
                <a:spcPts val="1000"/>
              </a:lnSpc>
              <a:spcBef>
                <a:spcPts val="0"/>
              </a:spcBef>
              <a:spcAft>
                <a:spcPts val="0"/>
              </a:spcAft>
              <a:tabLst>
                <a:tab pos="1447800" algn="l"/>
              </a:tabLst>
              <a:defRPr/>
            </a:pPr>
            <a:endParaRPr lang="zh-CN" altLang="en-US" sz="2400" b="1" dirty="0">
              <a:solidFill>
                <a:srgbClr val="000000"/>
              </a:solidFill>
              <a:latin typeface="Times New Roman" panose="02020603050405020304" pitchFamily="18" charset="0"/>
              <a:ea typeface="+mn-ea"/>
            </a:endParaRPr>
          </a:p>
          <a:p>
            <a:pPr fontAlgn="auto">
              <a:lnSpc>
                <a:spcPts val="2456"/>
              </a:lnSpc>
              <a:spcBef>
                <a:spcPts val="0"/>
              </a:spcBef>
              <a:spcAft>
                <a:spcPts val="0"/>
              </a:spcAft>
              <a:tabLst>
                <a:tab pos="1447800" algn="l"/>
              </a:tabLst>
              <a:defRPr/>
            </a:pPr>
            <a:r>
              <a:rPr lang="zh-CN" altLang="en-US" sz="2400" b="1" dirty="0">
                <a:solidFill>
                  <a:srgbClr val="000000"/>
                </a:solidFill>
                <a:latin typeface="Times New Roman" panose="02020603050405020304" pitchFamily="18" charset="0"/>
                <a:ea typeface="+mn-ea"/>
              </a:rPr>
              <a:t>标记函数与解的追踪</a:t>
            </a:r>
          </a:p>
          <a:p>
            <a:pPr fontAlgn="auto">
              <a:lnSpc>
                <a:spcPts val="1000"/>
              </a:lnSpc>
              <a:spcBef>
                <a:spcPts val="0"/>
              </a:spcBef>
              <a:spcAft>
                <a:spcPts val="0"/>
              </a:spcAft>
              <a:tabLst>
                <a:tab pos="1447800" algn="l"/>
              </a:tabLst>
              <a:defRPr/>
            </a:pPr>
            <a:endParaRPr lang="zh-CN" altLang="en-US" sz="2400" b="1" dirty="0">
              <a:solidFill>
                <a:srgbClr val="000000"/>
              </a:solidFill>
              <a:latin typeface="Times New Roman" panose="02020603050405020304" pitchFamily="18" charset="0"/>
              <a:ea typeface="+mn-ea"/>
            </a:endParaRPr>
          </a:p>
          <a:p>
            <a:pPr fontAlgn="auto">
              <a:lnSpc>
                <a:spcPts val="2456"/>
              </a:lnSpc>
              <a:spcBef>
                <a:spcPts val="0"/>
              </a:spcBef>
              <a:spcAft>
                <a:spcPts val="0"/>
              </a:spcAft>
              <a:tabLst>
                <a:tab pos="1447800" algn="l"/>
              </a:tabLst>
              <a:defRPr/>
            </a:pPr>
            <a:r>
              <a:rPr lang="zh-CN" altLang="en-US" sz="2400" b="1" dirty="0">
                <a:solidFill>
                  <a:srgbClr val="000000"/>
                </a:solidFill>
                <a:latin typeface="Times New Roman" panose="02020603050405020304" pitchFamily="18" charset="0"/>
                <a:ea typeface="+mn-ea"/>
              </a:rPr>
              <a:t>时间复杂度</a:t>
            </a:r>
          </a:p>
        </p:txBody>
      </p:sp>
      <p:sp>
        <p:nvSpPr>
          <p:cNvPr id="4" name="Rectangle 2">
            <a:extLst>
              <a:ext uri="{FF2B5EF4-FFF2-40B4-BE49-F238E27FC236}">
                <a16:creationId xmlns:a16="http://schemas.microsoft.com/office/drawing/2014/main" id="{F59C708F-41C7-45CD-A935-6576151969A4}"/>
              </a:ext>
            </a:extLst>
          </p:cNvPr>
          <p:cNvSpPr>
            <a:spLocks noChangeArrowheads="1"/>
          </p:cNvSpPr>
          <p:nvPr/>
        </p:nvSpPr>
        <p:spPr bwMode="auto">
          <a:xfrm>
            <a:off x="611188" y="0"/>
            <a:ext cx="7345362"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sz="3800">
                <a:effectLst>
                  <a:outerShdw blurRad="38100" dist="38100" dir="2700000" algn="tl">
                    <a:srgbClr val="C0C0C0"/>
                  </a:outerShdw>
                </a:effectLst>
                <a:ea typeface="黑体" pitchFamily="2" charset="-122"/>
              </a:rPr>
              <a:t>图像压缩</a:t>
            </a:r>
            <a:endParaRPr lang="ja-JP" altLang="en-US" sz="3800">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val="1635024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8FEC61E2-CC53-4AB7-A611-AA132683BA40}"/>
              </a:ext>
            </a:extLst>
          </p:cNvPr>
          <p:cNvSpPr/>
          <p:nvPr/>
        </p:nvSpPr>
        <p:spPr>
          <a:xfrm>
            <a:off x="785813" y="2057400"/>
            <a:ext cx="7035800" cy="0"/>
          </a:xfrm>
          <a:custGeom>
            <a:avLst/>
            <a:gdLst/>
            <a:ahLst/>
            <a:cxnLst/>
            <a:rect l="0" t="0" r="0" b="0"/>
            <a:pathLst>
              <a:path w="7034531" h="1">
                <a:moveTo>
                  <a:pt x="0" y="0"/>
                </a:moveTo>
                <a:lnTo>
                  <a:pt x="7034530" y="0"/>
                </a:lnTo>
              </a:path>
            </a:pathLst>
          </a:custGeom>
          <a:ln w="12700" cap="rnd" cmpd="sng" algn="ctr">
            <a:solidFill>
              <a:srgbClr val="0099CC"/>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任意多边形: 形状 5">
            <a:extLst>
              <a:ext uri="{FF2B5EF4-FFF2-40B4-BE49-F238E27FC236}">
                <a16:creationId xmlns:a16="http://schemas.microsoft.com/office/drawing/2014/main" id="{7A164AA0-2162-4313-86F8-4AADD58C5531}"/>
              </a:ext>
            </a:extLst>
          </p:cNvPr>
          <p:cNvSpPr/>
          <p:nvPr/>
        </p:nvSpPr>
        <p:spPr>
          <a:xfrm>
            <a:off x="785813" y="4292600"/>
            <a:ext cx="7035800" cy="0"/>
          </a:xfrm>
          <a:custGeom>
            <a:avLst/>
            <a:gdLst/>
            <a:ahLst/>
            <a:cxnLst/>
            <a:rect l="0" t="0" r="0" b="0"/>
            <a:pathLst>
              <a:path w="7034531" h="1">
                <a:moveTo>
                  <a:pt x="0" y="0"/>
                </a:moveTo>
                <a:lnTo>
                  <a:pt x="7034530" y="0"/>
                </a:lnTo>
              </a:path>
            </a:pathLst>
          </a:custGeom>
          <a:ln w="12700" cap="rnd" cmpd="sng" algn="ctr">
            <a:solidFill>
              <a:srgbClr val="0099CC"/>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任意多边形: 形状 6">
            <a:extLst>
              <a:ext uri="{FF2B5EF4-FFF2-40B4-BE49-F238E27FC236}">
                <a16:creationId xmlns:a16="http://schemas.microsoft.com/office/drawing/2014/main" id="{996080F8-3FF6-4493-B5A8-CF95622C7D46}"/>
              </a:ext>
            </a:extLst>
          </p:cNvPr>
          <p:cNvSpPr/>
          <p:nvPr/>
        </p:nvSpPr>
        <p:spPr>
          <a:xfrm>
            <a:off x="785813" y="5229225"/>
            <a:ext cx="7035800" cy="0"/>
          </a:xfrm>
          <a:custGeom>
            <a:avLst/>
            <a:gdLst/>
            <a:ahLst/>
            <a:cxnLst/>
            <a:rect l="0" t="0" r="0" b="0"/>
            <a:pathLst>
              <a:path w="7034531" h="1">
                <a:moveTo>
                  <a:pt x="0" y="0"/>
                </a:moveTo>
                <a:lnTo>
                  <a:pt x="7034530" y="0"/>
                </a:lnTo>
              </a:path>
            </a:pathLst>
          </a:custGeom>
          <a:ln w="12700" cap="rnd" cmpd="sng" algn="ctr">
            <a:solidFill>
              <a:srgbClr val="0099CC"/>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文本框 9">
            <a:extLst>
              <a:ext uri="{FF2B5EF4-FFF2-40B4-BE49-F238E27FC236}">
                <a16:creationId xmlns:a16="http://schemas.microsoft.com/office/drawing/2014/main" id="{ECF94778-ED48-42B5-960A-0E3BE0C8E586}"/>
              </a:ext>
            </a:extLst>
          </p:cNvPr>
          <p:cNvSpPr txBox="1"/>
          <p:nvPr/>
        </p:nvSpPr>
        <p:spPr>
          <a:xfrm>
            <a:off x="785813" y="692452"/>
            <a:ext cx="5095947" cy="1150636"/>
          </a:xfrm>
          <a:prstGeom prst="rect">
            <a:avLst/>
          </a:prstGeom>
          <a:noFill/>
        </p:spPr>
        <p:txBody>
          <a:bodyPr wrap="none" lIns="0" tIns="0" rIns="0" bIns="0">
            <a:spAutoFit/>
          </a:bodyPr>
          <a:lstStyle/>
          <a:p>
            <a:pPr>
              <a:lnSpc>
                <a:spcPts val="2879"/>
              </a:lnSpc>
              <a:tabLst>
                <a:tab pos="152396" algn="l"/>
              </a:tabLst>
              <a:defRPr/>
            </a:pPr>
            <a:r>
              <a:rPr lang="zh-CN" altLang="en-US" sz="3600" b="1" dirty="0">
                <a:solidFill>
                  <a:schemeClr val="accent5">
                    <a:lumMod val="50000"/>
                  </a:schemeClr>
                </a:solidFill>
                <a:latin typeface="微软雅黑" panose="020B0503020204020204" pitchFamily="34" charset="-122"/>
              </a:rPr>
              <a:t>动态规划算法设计的步骤</a:t>
            </a:r>
          </a:p>
          <a:p>
            <a:pPr>
              <a:lnSpc>
                <a:spcPts val="1000"/>
              </a:lnSpc>
              <a:tabLst>
                <a:tab pos="152396" algn="l"/>
              </a:tabLst>
              <a:defRPr/>
            </a:pPr>
            <a:endParaRPr lang="zh-CN" altLang="en-US" sz="2196" b="1" dirty="0">
              <a:solidFill>
                <a:srgbClr val="FFFFFF"/>
              </a:solidFill>
              <a:latin typeface="微软雅黑" panose="020B0503020204020204" pitchFamily="34" charset="-122"/>
            </a:endParaRPr>
          </a:p>
          <a:p>
            <a:pPr>
              <a:lnSpc>
                <a:spcPts val="1000"/>
              </a:lnSpc>
              <a:tabLst>
                <a:tab pos="152396" algn="l"/>
              </a:tabLst>
              <a:defRPr/>
            </a:pPr>
            <a:endParaRPr lang="zh-CN" altLang="en-US" sz="2196" b="1" dirty="0">
              <a:solidFill>
                <a:srgbClr val="FFFFFF"/>
              </a:solidFill>
              <a:latin typeface="微软雅黑" panose="020B0503020204020204" pitchFamily="34" charset="-122"/>
            </a:endParaRPr>
          </a:p>
          <a:p>
            <a:pPr>
              <a:lnSpc>
                <a:spcPts val="1000"/>
              </a:lnSpc>
              <a:tabLst>
                <a:tab pos="152396" algn="l"/>
              </a:tabLst>
              <a:defRPr/>
            </a:pPr>
            <a:endParaRPr lang="zh-CN" altLang="en-US" sz="2196" b="1" dirty="0">
              <a:solidFill>
                <a:srgbClr val="FFFFFF"/>
              </a:solidFill>
              <a:latin typeface="微软雅黑" panose="020B0503020204020204" pitchFamily="34" charset="-122"/>
            </a:endParaRPr>
          </a:p>
          <a:p>
            <a:pPr>
              <a:lnSpc>
                <a:spcPts val="3379"/>
              </a:lnSpc>
              <a:tabLst>
                <a:tab pos="152396" algn="l"/>
              </a:tabLst>
              <a:defRPr/>
            </a:pPr>
            <a:r>
              <a:rPr lang="zh-CN" altLang="en-US" sz="2196" b="1" dirty="0">
                <a:solidFill>
                  <a:srgbClr val="FFFFFF"/>
                </a:solidFill>
                <a:latin typeface="微软雅黑" panose="020B0503020204020204" pitchFamily="34" charset="-122"/>
              </a:rPr>
              <a:t>	</a:t>
            </a:r>
            <a:endParaRPr lang="zh-CN" altLang="en-US" sz="2004" dirty="0">
              <a:solidFill>
                <a:srgbClr val="000000"/>
              </a:solidFill>
              <a:latin typeface="微软雅黑" panose="020B0503020204020204" pitchFamily="34" charset="-122"/>
            </a:endParaRPr>
          </a:p>
        </p:txBody>
      </p:sp>
      <p:sp>
        <p:nvSpPr>
          <p:cNvPr id="11" name="文本框 10">
            <a:extLst>
              <a:ext uri="{FF2B5EF4-FFF2-40B4-BE49-F238E27FC236}">
                <a16:creationId xmlns:a16="http://schemas.microsoft.com/office/drawing/2014/main" id="{0006D377-DD15-4A06-8FF4-B3654A8C4254}"/>
              </a:ext>
            </a:extLst>
          </p:cNvPr>
          <p:cNvSpPr txBox="1"/>
          <p:nvPr/>
        </p:nvSpPr>
        <p:spPr>
          <a:xfrm>
            <a:off x="653760" y="1772816"/>
            <a:ext cx="7836479" cy="3797193"/>
          </a:xfrm>
          <a:prstGeom prst="rect">
            <a:avLst/>
          </a:prstGeom>
          <a:noFill/>
        </p:spPr>
        <p:txBody>
          <a:bodyPr wrap="square" lIns="0" tIns="0" rIns="0" bIns="0">
            <a:spAutoFit/>
          </a:bodyPr>
          <a:lstStyle/>
          <a:p>
            <a:pPr algn="just">
              <a:lnSpc>
                <a:spcPct val="150000"/>
              </a:lnSpc>
              <a:tabLst>
                <a:tab pos="152396" algn="l"/>
              </a:tabLst>
              <a:defRPr/>
            </a:pPr>
            <a:r>
              <a:rPr lang="en-US" altLang="zh-CN" sz="2800" dirty="0">
                <a:solidFill>
                  <a:srgbClr val="000000"/>
                </a:solidFill>
                <a:latin typeface="新宋体" panose="02010609030101010101" pitchFamily="49" charset="-122"/>
              </a:rPr>
              <a:t>1.</a:t>
            </a:r>
            <a:r>
              <a:rPr lang="zh-CN" altLang="en-US" sz="2800" dirty="0">
                <a:solidFill>
                  <a:srgbClr val="000000"/>
                </a:solidFill>
                <a:latin typeface="微软雅黑" panose="020B0503020204020204" pitchFamily="34" charset="-122"/>
              </a:rPr>
              <a:t>分析最优解的性质，并刻划其</a:t>
            </a:r>
            <a:r>
              <a:rPr lang="zh-CN" altLang="en-US" sz="2800" b="1" dirty="0">
                <a:solidFill>
                  <a:srgbClr val="215968"/>
                </a:solidFill>
                <a:latin typeface="微软雅黑" panose="020B0503020204020204" pitchFamily="34" charset="-122"/>
              </a:rPr>
              <a:t>最优子结构</a:t>
            </a:r>
            <a:r>
              <a:rPr lang="zh-CN" altLang="en-US" sz="2800" dirty="0">
                <a:solidFill>
                  <a:srgbClr val="000000"/>
                </a:solidFill>
                <a:latin typeface="微软雅黑" panose="020B0503020204020204" pitchFamily="34" charset="-122"/>
              </a:rPr>
              <a:t>特征；</a:t>
            </a:r>
          </a:p>
          <a:p>
            <a:pPr>
              <a:lnSpc>
                <a:spcPct val="150000"/>
              </a:lnSpc>
              <a:tabLst>
                <a:tab pos="152396" algn="l"/>
              </a:tabLst>
              <a:defRPr/>
            </a:pPr>
            <a:r>
              <a:rPr lang="en-US" altLang="zh-CN" sz="2800" dirty="0">
                <a:solidFill>
                  <a:srgbClr val="000000"/>
                </a:solidFill>
                <a:latin typeface="Times New Roman" panose="02020603050405020304" pitchFamily="18" charset="0"/>
              </a:rPr>
              <a:t>2. </a:t>
            </a:r>
            <a:r>
              <a:rPr lang="zh-CN" altLang="en-US" sz="2800" dirty="0">
                <a:solidFill>
                  <a:srgbClr val="000000"/>
                </a:solidFill>
                <a:latin typeface="微软雅黑" panose="020B0503020204020204" pitchFamily="34" charset="-122"/>
              </a:rPr>
              <a:t>确定</a:t>
            </a:r>
            <a:r>
              <a:rPr lang="zh-CN" altLang="en-US" sz="2800" b="1" dirty="0">
                <a:solidFill>
                  <a:srgbClr val="215968"/>
                </a:solidFill>
                <a:latin typeface="微软雅黑" panose="020B0503020204020204" pitchFamily="34" charset="-122"/>
              </a:rPr>
              <a:t>状态表示</a:t>
            </a:r>
            <a:r>
              <a:rPr lang="en-US" altLang="zh-CN" sz="2800" dirty="0">
                <a:solidFill>
                  <a:srgbClr val="215968"/>
                </a:solidFill>
                <a:latin typeface="微软雅黑" panose="020B0503020204020204" pitchFamily="34" charset="-122"/>
              </a:rPr>
              <a:t>S(x1,x2,… ) </a:t>
            </a:r>
            <a:r>
              <a:rPr lang="zh-CN" altLang="en-US" sz="2800" dirty="0">
                <a:solidFill>
                  <a:srgbClr val="215968"/>
                </a:solidFill>
                <a:latin typeface="微软雅黑" panose="020B0503020204020204" pitchFamily="34" charset="-122"/>
              </a:rPr>
              <a:t>和</a:t>
            </a:r>
            <a:r>
              <a:rPr lang="zh-CN" altLang="en-US" sz="2800" b="1" dirty="0">
                <a:solidFill>
                  <a:srgbClr val="215968"/>
                </a:solidFill>
                <a:latin typeface="微软雅黑" panose="020B0503020204020204" pitchFamily="34" charset="-122"/>
              </a:rPr>
              <a:t>状态递推方程</a:t>
            </a:r>
            <a:r>
              <a:rPr lang="zh-CN" altLang="en-US" sz="2800" dirty="0">
                <a:solidFill>
                  <a:srgbClr val="000000"/>
                </a:solidFill>
                <a:latin typeface="微软雅黑" panose="020B0503020204020204" pitchFamily="34" charset="-122"/>
              </a:rPr>
              <a:t>，递归地定义最优值；</a:t>
            </a:r>
          </a:p>
          <a:p>
            <a:pPr>
              <a:lnSpc>
                <a:spcPct val="150000"/>
              </a:lnSpc>
              <a:tabLst>
                <a:tab pos="76198" algn="l"/>
              </a:tabLst>
              <a:defRPr/>
            </a:pPr>
            <a:r>
              <a:rPr lang="en-US" altLang="zh-CN" sz="2800" dirty="0">
                <a:solidFill>
                  <a:srgbClr val="000000"/>
                </a:solidFill>
                <a:latin typeface="Times New Roman" panose="02020603050405020304" pitchFamily="18" charset="0"/>
              </a:rPr>
              <a:t>3. </a:t>
            </a:r>
            <a:r>
              <a:rPr lang="zh-CN" altLang="en-US" sz="2800" dirty="0">
                <a:solidFill>
                  <a:srgbClr val="000000"/>
                </a:solidFill>
                <a:latin typeface="微软雅黑" panose="020B0503020204020204" pitchFamily="34" charset="-122"/>
              </a:rPr>
              <a:t>确定</a:t>
            </a:r>
            <a:r>
              <a:rPr lang="zh-CN" altLang="en-US" sz="2800" b="1" dirty="0">
                <a:solidFill>
                  <a:srgbClr val="215968"/>
                </a:solidFill>
                <a:latin typeface="微软雅黑" panose="020B0503020204020204" pitchFamily="34" charset="-122"/>
              </a:rPr>
              <a:t>状态转移顺序</a:t>
            </a:r>
            <a:r>
              <a:rPr lang="zh-CN" altLang="en-US" sz="2800" dirty="0">
                <a:solidFill>
                  <a:srgbClr val="215968"/>
                </a:solidFill>
                <a:latin typeface="微软雅黑" panose="020B0503020204020204" pitchFamily="34" charset="-122"/>
              </a:rPr>
              <a:t>，</a:t>
            </a:r>
            <a:r>
              <a:rPr lang="zh-CN" altLang="en-US" sz="2800" dirty="0">
                <a:solidFill>
                  <a:srgbClr val="000000"/>
                </a:solidFill>
                <a:latin typeface="微软雅黑" panose="020B0503020204020204" pitchFamily="34" charset="-122"/>
              </a:rPr>
              <a:t>以自底向上的方式计算出最优值；</a:t>
            </a:r>
          </a:p>
          <a:p>
            <a:pPr>
              <a:lnSpc>
                <a:spcPct val="150000"/>
              </a:lnSpc>
              <a:tabLst>
                <a:tab pos="76198" algn="l"/>
              </a:tabLst>
              <a:defRPr/>
            </a:pPr>
            <a:r>
              <a:rPr lang="en-US" altLang="zh-CN" sz="2800" dirty="0">
                <a:solidFill>
                  <a:srgbClr val="000000"/>
                </a:solidFill>
                <a:latin typeface="Times New Roman" panose="02020603050405020304" pitchFamily="18" charset="0"/>
              </a:rPr>
              <a:t>4</a:t>
            </a:r>
            <a:r>
              <a:rPr lang="en-US" altLang="zh-CN" sz="2800" dirty="0">
                <a:solidFill>
                  <a:srgbClr val="000000"/>
                </a:solidFill>
                <a:latin typeface="微软雅黑" panose="020B0503020204020204" pitchFamily="34" charset="-122"/>
              </a:rPr>
              <a:t>. </a:t>
            </a:r>
            <a:r>
              <a:rPr lang="zh-CN" altLang="en-US" sz="2800" dirty="0">
                <a:solidFill>
                  <a:srgbClr val="000000"/>
                </a:solidFill>
                <a:latin typeface="微软雅黑" panose="020B0503020204020204" pitchFamily="34" charset="-122"/>
              </a:rPr>
              <a:t>根据计算最优值时得到的信息，</a:t>
            </a:r>
            <a:r>
              <a:rPr lang="zh-CN" altLang="en-US" sz="2800" b="1" dirty="0">
                <a:solidFill>
                  <a:srgbClr val="215968"/>
                </a:solidFill>
                <a:latin typeface="微软雅黑" panose="020B0503020204020204" pitchFamily="34" charset="-122"/>
              </a:rPr>
              <a:t>构造最优解</a:t>
            </a:r>
            <a:r>
              <a:rPr lang="zh-CN" altLang="en-US" sz="2800" dirty="0">
                <a:solidFill>
                  <a:srgbClr val="000000"/>
                </a:solidFill>
                <a:latin typeface="微软雅黑" panose="020B0503020204020204" pitchFamily="34" charset="-122"/>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7574538-A1BB-4265-A857-450CDC704525}"/>
              </a:ext>
            </a:extLst>
          </p:cNvPr>
          <p:cNvSpPr txBox="1"/>
          <p:nvPr/>
        </p:nvSpPr>
        <p:spPr>
          <a:xfrm>
            <a:off x="539552" y="1052736"/>
            <a:ext cx="8280920" cy="5122171"/>
          </a:xfrm>
          <a:prstGeom prst="rect">
            <a:avLst/>
          </a:prstGeom>
          <a:noFill/>
        </p:spPr>
        <p:txBody>
          <a:bodyPr wrap="square" lIns="0" tIns="0" rIns="0" bIns="0">
            <a:spAutoFit/>
          </a:bodyPr>
          <a:lstStyle/>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solidFill>
                  <a:srgbClr val="FF0000"/>
                </a:solidFill>
                <a:latin typeface="微软雅黑" panose="020B0503020204020204" pitchFamily="34" charset="-122"/>
                <a:ea typeface="+mn-ea"/>
              </a:rPr>
              <a:t>动态规划中采用自底向上</a:t>
            </a:r>
            <a:r>
              <a:rPr lang="zh-CN" altLang="en-US" sz="2800" dirty="0">
                <a:solidFill>
                  <a:srgbClr val="404040"/>
                </a:solidFill>
                <a:latin typeface="微软雅黑" panose="020B0503020204020204" pitchFamily="34" charset="-122"/>
                <a:ea typeface="+mn-ea"/>
              </a:rPr>
              <a:t>的方式。但是在递归定义中往往是自上而下的描述。</a:t>
            </a:r>
            <a:r>
              <a:rPr lang="zh-CN" altLang="en-US" sz="2800" dirty="0">
                <a:solidFill>
                  <a:srgbClr val="FF0000"/>
                </a:solidFill>
                <a:latin typeface="微软雅黑" panose="020B0503020204020204" pitchFamily="34" charset="-122"/>
                <a:ea typeface="+mn-ea"/>
              </a:rPr>
              <a:t>备忘录方法就采用与递归定义一致的自上而下的方式</a:t>
            </a:r>
            <a:r>
              <a:rPr lang="zh-CN" altLang="en-US" sz="2800" dirty="0">
                <a:solidFill>
                  <a:srgbClr val="404040"/>
                </a:solidFill>
                <a:latin typeface="微软雅黑" panose="020B0503020204020204" pitchFamily="34" charset="-122"/>
                <a:ea typeface="+mn-ea"/>
              </a:rPr>
              <a:t>。</a:t>
            </a:r>
            <a:endParaRPr lang="en-US" altLang="zh-CN" sz="2800" dirty="0">
              <a:solidFill>
                <a:srgbClr val="404040"/>
              </a:solidFill>
              <a:latin typeface="微软雅黑" panose="020B0503020204020204" pitchFamily="34" charset="-122"/>
              <a:ea typeface="+mn-ea"/>
            </a:endParaRPr>
          </a:p>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solidFill>
                  <a:srgbClr val="404040"/>
                </a:solidFill>
                <a:latin typeface="微软雅黑" panose="020B0503020204020204" pitchFamily="34" charset="-122"/>
                <a:ea typeface="+mn-ea"/>
              </a:rPr>
              <a:t>备忘录方法同样</a:t>
            </a:r>
            <a:r>
              <a:rPr lang="zh-CN" altLang="en-US" sz="2800" dirty="0">
                <a:solidFill>
                  <a:srgbClr val="FF0000"/>
                </a:solidFill>
                <a:latin typeface="微软雅黑" panose="020B0503020204020204" pitchFamily="34" charset="-122"/>
                <a:ea typeface="+mn-ea"/>
              </a:rPr>
              <a:t>避免了子问题的重复计算</a:t>
            </a:r>
            <a:r>
              <a:rPr lang="zh-CN" altLang="en-US" sz="2800" dirty="0">
                <a:solidFill>
                  <a:srgbClr val="404040"/>
                </a:solidFill>
                <a:latin typeface="微软雅黑" panose="020B0503020204020204" pitchFamily="34" charset="-122"/>
                <a:ea typeface="+mn-ea"/>
              </a:rPr>
              <a:t>，因而和动态规划算法具有同样效率。</a:t>
            </a:r>
            <a:endParaRPr lang="en-US" altLang="zh-CN" sz="2800" dirty="0">
              <a:solidFill>
                <a:srgbClr val="404040"/>
              </a:solidFill>
              <a:latin typeface="微软雅黑" panose="020B0503020204020204" pitchFamily="34" charset="-122"/>
              <a:ea typeface="+mn-ea"/>
            </a:endParaRPr>
          </a:p>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solidFill>
                  <a:srgbClr val="404040"/>
                </a:solidFill>
                <a:latin typeface="微软雅黑" panose="020B0503020204020204" pitchFamily="34" charset="-122"/>
                <a:ea typeface="+mn-ea"/>
              </a:rPr>
              <a:t>备忘录方法同样</a:t>
            </a:r>
            <a:r>
              <a:rPr lang="zh-CN" altLang="en-US" sz="2800" dirty="0">
                <a:solidFill>
                  <a:schemeClr val="accent1"/>
                </a:solidFill>
                <a:latin typeface="微软雅黑" panose="020B0503020204020204" pitchFamily="34" charset="-122"/>
                <a:ea typeface="+mn-ea"/>
              </a:rPr>
              <a:t>用表格来保存已解子问题的信息</a:t>
            </a:r>
            <a:r>
              <a:rPr lang="zh-CN" altLang="en-US" sz="2800" dirty="0">
                <a:solidFill>
                  <a:srgbClr val="404040"/>
                </a:solidFill>
                <a:latin typeface="微软雅黑" panose="020B0503020204020204" pitchFamily="34" charset="-122"/>
                <a:ea typeface="+mn-ea"/>
              </a:rPr>
              <a:t>。每个子问题初始化时都标记为尚未求解。在递归求解过程中，对每个待解子问题，先查看它是否已求解。若未求解，则计算其解并填表保存。若已求解，则查表取出相应的结果。</a:t>
            </a:r>
          </a:p>
        </p:txBody>
      </p:sp>
      <p:sp>
        <p:nvSpPr>
          <p:cNvPr id="10" name="文本框 9">
            <a:extLst>
              <a:ext uri="{FF2B5EF4-FFF2-40B4-BE49-F238E27FC236}">
                <a16:creationId xmlns:a16="http://schemas.microsoft.com/office/drawing/2014/main" id="{91F1A343-961E-4D77-9BB0-D3CC02A5006F}"/>
              </a:ext>
            </a:extLst>
          </p:cNvPr>
          <p:cNvSpPr txBox="1"/>
          <p:nvPr/>
        </p:nvSpPr>
        <p:spPr>
          <a:xfrm>
            <a:off x="827584" y="471496"/>
            <a:ext cx="4697260" cy="486672"/>
          </a:xfrm>
          <a:prstGeom prst="rect">
            <a:avLst/>
          </a:prstGeom>
          <a:noFill/>
        </p:spPr>
        <p:txBody>
          <a:bodyPr wrap="square">
            <a:spAutoFit/>
          </a:bodyPr>
          <a:lstStyle/>
          <a:p>
            <a:pPr>
              <a:lnSpc>
                <a:spcPts val="2879"/>
              </a:lnSpc>
              <a:tabLst>
                <a:tab pos="152396" algn="l"/>
              </a:tabLst>
              <a:defRPr/>
            </a:pPr>
            <a:r>
              <a:rPr lang="zh-CN" altLang="en-US" sz="4000" b="1" dirty="0">
                <a:solidFill>
                  <a:schemeClr val="accent5">
                    <a:lumMod val="50000"/>
                  </a:schemeClr>
                </a:solidFill>
                <a:latin typeface="微软雅黑" panose="020B0503020204020204" pitchFamily="34" charset="-122"/>
              </a:rPr>
              <a:t>备忘录方法</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a:extLst>
              <a:ext uri="{FF2B5EF4-FFF2-40B4-BE49-F238E27FC236}">
                <a16:creationId xmlns:a16="http://schemas.microsoft.com/office/drawing/2014/main" id="{EC68DA0F-A3AB-4E02-937E-14BD3473746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2BBB0D8-EEA2-4730-9D84-5478D1AC5C5B}" type="slidenum">
              <a:rPr kumimoji="0" lang="zh-CN" altLang="en-US" sz="1400" smtClean="0"/>
              <a:pPr>
                <a:spcBef>
                  <a:spcPct val="0"/>
                </a:spcBef>
                <a:buClrTx/>
                <a:buSzTx/>
                <a:buFontTx/>
                <a:buNone/>
              </a:pPr>
              <a:t>29</a:t>
            </a:fld>
            <a:endParaRPr kumimoji="0" lang="en-US" altLang="zh-CN" sz="1400"/>
          </a:p>
        </p:txBody>
      </p:sp>
      <p:sp>
        <p:nvSpPr>
          <p:cNvPr id="10243" name="Rectangle 2">
            <a:extLst>
              <a:ext uri="{FF2B5EF4-FFF2-40B4-BE49-F238E27FC236}">
                <a16:creationId xmlns:a16="http://schemas.microsoft.com/office/drawing/2014/main" id="{6C69A0A7-C147-4038-9734-A9D3FA215BCF}"/>
              </a:ext>
            </a:extLst>
          </p:cNvPr>
          <p:cNvSpPr>
            <a:spLocks noGrp="1" noChangeArrowheads="1"/>
          </p:cNvSpPr>
          <p:nvPr>
            <p:ph type="title" idx="4294967295"/>
          </p:nvPr>
        </p:nvSpPr>
        <p:spPr>
          <a:xfrm>
            <a:off x="628650" y="352706"/>
            <a:ext cx="7886700" cy="1325563"/>
          </a:xfrm>
        </p:spPr>
        <p:txBody>
          <a:bodyPr/>
          <a:lstStyle/>
          <a:p>
            <a:pPr eaLnBrk="1" hangingPunct="1"/>
            <a:r>
              <a:rPr lang="zh-CN" altLang="en-US" dirty="0"/>
              <a:t>6.1 带权的区间调度</a:t>
            </a:r>
            <a:endParaRPr lang="en-US" altLang="zh-CN" dirty="0"/>
          </a:p>
        </p:txBody>
      </p:sp>
      <p:sp>
        <p:nvSpPr>
          <p:cNvPr id="10244" name="Rectangle 3">
            <a:extLst>
              <a:ext uri="{FF2B5EF4-FFF2-40B4-BE49-F238E27FC236}">
                <a16:creationId xmlns:a16="http://schemas.microsoft.com/office/drawing/2014/main" id="{28D31417-4634-4450-B845-273BFFC8FBBB}"/>
              </a:ext>
            </a:extLst>
          </p:cNvPr>
          <p:cNvSpPr>
            <a:spLocks noGrp="1" noChangeArrowheads="1"/>
          </p:cNvSpPr>
          <p:nvPr>
            <p:ph type="body" idx="4294967295"/>
          </p:nvPr>
        </p:nvSpPr>
        <p:spPr>
          <a:xfrm>
            <a:off x="755576" y="1638347"/>
            <a:ext cx="8085634" cy="4704827"/>
          </a:xfrm>
        </p:spPr>
        <p:txBody>
          <a:bodyPr>
            <a:normAutofit fontScale="92500" lnSpcReduction="10000"/>
          </a:bodyPr>
          <a:lstStyle/>
          <a:p>
            <a:pPr marL="0" indent="0" eaLnBrk="1" hangingPunct="1">
              <a:lnSpc>
                <a:spcPct val="150000"/>
              </a:lnSpc>
              <a:buNone/>
            </a:pPr>
            <a:r>
              <a:rPr lang="zh-CN" altLang="en-US" sz="2800" dirty="0"/>
              <a:t>问题的提出</a:t>
            </a:r>
          </a:p>
          <a:p>
            <a:pPr eaLnBrk="1" hangingPunct="1">
              <a:lnSpc>
                <a:spcPct val="150000"/>
              </a:lnSpc>
            </a:pPr>
            <a:r>
              <a:rPr lang="zh-CN" altLang="en-US" sz="2800" dirty="0"/>
              <a:t>对于区间调度问题，不同区间</a:t>
            </a:r>
            <a:r>
              <a:rPr lang="zh-CN" altLang="en-US" sz="2800" dirty="0">
                <a:solidFill>
                  <a:schemeClr val="accent1"/>
                </a:solidFill>
              </a:rPr>
              <a:t>有一样的权重</a:t>
            </a:r>
            <a:r>
              <a:rPr lang="zh-CN" altLang="en-US" sz="2800" dirty="0"/>
              <a:t>，</a:t>
            </a:r>
            <a:r>
              <a:rPr lang="zh-CN" altLang="en-US" sz="2800" dirty="0">
                <a:solidFill>
                  <a:schemeClr val="accent1"/>
                </a:solidFill>
              </a:rPr>
              <a:t>贪心算法</a:t>
            </a:r>
            <a:r>
              <a:rPr lang="zh-CN" altLang="en-US" sz="2800" dirty="0"/>
              <a:t>可以得到最优解</a:t>
            </a:r>
          </a:p>
          <a:p>
            <a:pPr eaLnBrk="1" hangingPunct="1">
              <a:lnSpc>
                <a:spcPct val="150000"/>
              </a:lnSpc>
            </a:pPr>
            <a:r>
              <a:rPr lang="zh-CN" altLang="en-US" sz="2800" dirty="0"/>
              <a:t>如果不同区间</a:t>
            </a:r>
            <a:r>
              <a:rPr lang="zh-CN" altLang="en-US" sz="2800" dirty="0">
                <a:solidFill>
                  <a:schemeClr val="accent1"/>
                </a:solidFill>
              </a:rPr>
              <a:t>有不同的权重：</a:t>
            </a:r>
          </a:p>
          <a:p>
            <a:pPr lvl="1" eaLnBrk="1" hangingPunct="1">
              <a:lnSpc>
                <a:spcPct val="150000"/>
              </a:lnSpc>
            </a:pPr>
            <a:r>
              <a:rPr lang="zh-CN" altLang="en-US" sz="2400" dirty="0"/>
              <a:t>任务 </a:t>
            </a:r>
            <a:r>
              <a:rPr lang="en-US" altLang="zh-CN" sz="2400" dirty="0"/>
              <a:t>j </a:t>
            </a:r>
            <a:r>
              <a:rPr lang="zh-CN" altLang="en-US" sz="2400" dirty="0"/>
              <a:t>在 </a:t>
            </a:r>
            <a:r>
              <a:rPr lang="en-US" altLang="zh-CN" sz="2400" dirty="0" err="1"/>
              <a:t>s</a:t>
            </a:r>
            <a:r>
              <a:rPr lang="en-US" altLang="zh-CN" baseline="-25000" dirty="0" err="1"/>
              <a:t>j</a:t>
            </a:r>
            <a:r>
              <a:rPr lang="zh-CN" altLang="en-US" sz="2400" dirty="0"/>
              <a:t>时间开始，</a:t>
            </a:r>
            <a:r>
              <a:rPr lang="en-US" altLang="zh-CN" sz="2400" dirty="0"/>
              <a:t>f</a:t>
            </a:r>
            <a:r>
              <a:rPr lang="en-US" altLang="zh-CN" baseline="-25000" dirty="0"/>
              <a:t>j</a:t>
            </a:r>
            <a:r>
              <a:rPr lang="zh-CN" altLang="en-US" sz="2400" dirty="0"/>
              <a:t>时刻结束，且其权重为</a:t>
            </a:r>
            <a:r>
              <a:rPr lang="en-US" altLang="zh-CN" sz="2400" dirty="0" err="1"/>
              <a:t>v</a:t>
            </a:r>
            <a:r>
              <a:rPr lang="en-US" altLang="zh-CN" baseline="-25000" dirty="0" err="1"/>
              <a:t>j</a:t>
            </a:r>
            <a:r>
              <a:rPr lang="en-US" altLang="zh-CN" sz="2400" dirty="0"/>
              <a:t> . </a:t>
            </a:r>
          </a:p>
          <a:p>
            <a:pPr lvl="1" eaLnBrk="1" hangingPunct="1">
              <a:lnSpc>
                <a:spcPct val="150000"/>
              </a:lnSpc>
            </a:pPr>
            <a:r>
              <a:rPr lang="zh-CN" altLang="en-US" sz="2400" dirty="0"/>
              <a:t>两个任务如果对应的时间区间不相交，称为</a:t>
            </a:r>
            <a:r>
              <a:rPr lang="zh-CN" altLang="en-US" sz="2400" dirty="0">
                <a:solidFill>
                  <a:schemeClr val="hlink"/>
                </a:solidFill>
              </a:rPr>
              <a:t>相容</a:t>
            </a:r>
            <a:r>
              <a:rPr lang="en-US" altLang="zh-CN" sz="2400" dirty="0"/>
              <a:t>.</a:t>
            </a:r>
          </a:p>
          <a:p>
            <a:pPr lvl="1" eaLnBrk="1" hangingPunct="1">
              <a:lnSpc>
                <a:spcPct val="150000"/>
              </a:lnSpc>
            </a:pPr>
            <a:r>
              <a:rPr lang="zh-CN" altLang="en-US" sz="2400" dirty="0"/>
              <a:t>目标：寻找</a:t>
            </a:r>
            <a:r>
              <a:rPr lang="zh-CN" altLang="en-US" sz="2400" dirty="0">
                <a:solidFill>
                  <a:srgbClr val="FF0000"/>
                </a:solidFill>
              </a:rPr>
              <a:t>最大的不相容的区间子集</a:t>
            </a:r>
            <a:r>
              <a:rPr lang="zh-CN" altLang="en-US" sz="2400" dirty="0"/>
              <a:t>，使得所选区间的</a:t>
            </a:r>
            <a:r>
              <a:rPr lang="zh-CN" altLang="en-US" sz="2400" b="1" dirty="0">
                <a:solidFill>
                  <a:srgbClr val="FF0000"/>
                </a:solidFill>
              </a:rPr>
              <a:t>权重之和</a:t>
            </a:r>
            <a:r>
              <a:rPr lang="zh-CN" altLang="en-US" sz="2400" dirty="0"/>
              <a:t>最大。</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EAEFF-5653-B023-2684-BE6CDB8AFB32}"/>
            </a:ext>
          </a:extLst>
        </p:cNvPr>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B8F1BD47-141F-605D-0F65-4648F6C05D1B}"/>
              </a:ext>
            </a:extLst>
          </p:cNvPr>
          <p:cNvSpPr>
            <a:spLocks noGrp="1"/>
          </p:cNvSpPr>
          <p:nvPr>
            <p:ph type="sldNum" sz="quarter" idx="4294967295"/>
          </p:nvPr>
        </p:nvSpPr>
        <p:spPr>
          <a:xfrm>
            <a:off x="7086600" y="6356350"/>
            <a:ext cx="2057400" cy="365125"/>
          </a:xfrm>
        </p:spPr>
        <p:txBody>
          <a:bodyPr/>
          <a:lstStyle/>
          <a:p>
            <a:fld id="{209F35B2-C8B9-47B3-8957-13406C8F6226}" type="slidenum">
              <a:rPr lang="en-US" altLang="zh-CN"/>
              <a:pPr/>
              <a:t>3</a:t>
            </a:fld>
            <a:endParaRPr lang="en-US" altLang="zh-CN"/>
          </a:p>
        </p:txBody>
      </p:sp>
      <p:sp>
        <p:nvSpPr>
          <p:cNvPr id="337923" name="Rectangle 3">
            <a:extLst>
              <a:ext uri="{FF2B5EF4-FFF2-40B4-BE49-F238E27FC236}">
                <a16:creationId xmlns:a16="http://schemas.microsoft.com/office/drawing/2014/main" id="{A0CAF02E-68A9-1A7B-20DE-358AFD14427A}"/>
              </a:ext>
            </a:extLst>
          </p:cNvPr>
          <p:cNvSpPr>
            <a:spLocks noGrp="1" noChangeArrowheads="1"/>
          </p:cNvSpPr>
          <p:nvPr>
            <p:ph idx="4294967295"/>
          </p:nvPr>
        </p:nvSpPr>
        <p:spPr>
          <a:xfrm>
            <a:off x="251520" y="913606"/>
            <a:ext cx="8229600" cy="5030787"/>
          </a:xfrm>
        </p:spPr>
        <p:txBody>
          <a:bodyPr>
            <a:normAutofit/>
          </a:bodyPr>
          <a:lstStyle/>
          <a:p>
            <a:pPr>
              <a:lnSpc>
                <a:spcPct val="120000"/>
              </a:lnSpc>
              <a:buFont typeface="Symbol" pitchFamily="18" charset="2"/>
              <a:buChar char="·"/>
            </a:pPr>
            <a:r>
              <a:rPr lang="zh-CN" altLang="en-US" sz="2400" dirty="0"/>
              <a:t>通过应用范例学习动态规划算法设计策略。</a:t>
            </a:r>
            <a:endParaRPr lang="en-US" altLang="zh-CN" sz="2400" dirty="0"/>
          </a:p>
          <a:p>
            <a:pPr>
              <a:lnSpc>
                <a:spcPct val="120000"/>
              </a:lnSpc>
              <a:buFont typeface="Symbol" pitchFamily="18" charset="2"/>
              <a:buChar char="·"/>
            </a:pPr>
            <a:r>
              <a:rPr lang="zh-CN" altLang="en-US" sz="2400" dirty="0"/>
              <a:t>（</a:t>
            </a:r>
            <a:r>
              <a:rPr lang="en-US" altLang="zh-CN" sz="2400" dirty="0"/>
              <a:t>1</a:t>
            </a:r>
            <a:r>
              <a:rPr lang="zh-CN" altLang="en-US" sz="2400" dirty="0"/>
              <a:t>）带权的区间调度</a:t>
            </a:r>
            <a:endParaRPr lang="en-US" altLang="zh-CN" sz="2400" dirty="0"/>
          </a:p>
          <a:p>
            <a:pPr>
              <a:lnSpc>
                <a:spcPct val="120000"/>
              </a:lnSpc>
              <a:buFont typeface="Symbol" pitchFamily="18" charset="2"/>
              <a:buChar char="·"/>
            </a:pPr>
            <a:r>
              <a:rPr lang="zh-CN" altLang="en-US" sz="2400" dirty="0"/>
              <a:t>（</a:t>
            </a:r>
            <a:r>
              <a:rPr lang="en-US" altLang="zh-CN" sz="2400" dirty="0"/>
              <a:t>2</a:t>
            </a:r>
            <a:r>
              <a:rPr lang="zh-CN" altLang="en-US" sz="2400" dirty="0"/>
              <a:t>）分段的最小二乘</a:t>
            </a:r>
            <a:endParaRPr lang="en-US" altLang="zh-CN" sz="2400" dirty="0"/>
          </a:p>
          <a:p>
            <a:pPr>
              <a:lnSpc>
                <a:spcPct val="120000"/>
              </a:lnSpc>
              <a:buFont typeface="Symbol" pitchFamily="18" charset="2"/>
              <a:buChar char="·"/>
            </a:pPr>
            <a:r>
              <a:rPr lang="zh-CN" altLang="en-US" sz="2400" dirty="0"/>
              <a:t>（</a:t>
            </a:r>
            <a:r>
              <a:rPr lang="en-US" altLang="zh-CN" sz="2400" dirty="0"/>
              <a:t>3</a:t>
            </a:r>
            <a:r>
              <a:rPr lang="zh-CN" altLang="en-US" sz="2400" dirty="0"/>
              <a:t>）子集和与背包</a:t>
            </a:r>
            <a:endParaRPr lang="en-US" altLang="zh-CN" sz="2400" dirty="0"/>
          </a:p>
          <a:p>
            <a:pPr>
              <a:lnSpc>
                <a:spcPct val="120000"/>
              </a:lnSpc>
              <a:buFont typeface="Symbol" pitchFamily="18" charset="2"/>
              <a:buChar char="·"/>
            </a:pPr>
            <a:r>
              <a:rPr lang="zh-CN" altLang="en-US" sz="2400" dirty="0"/>
              <a:t>（</a:t>
            </a:r>
            <a:r>
              <a:rPr lang="en-US" altLang="zh-CN" sz="2400" dirty="0"/>
              <a:t>4</a:t>
            </a:r>
            <a:r>
              <a:rPr lang="zh-CN" altLang="en-US" sz="2400" dirty="0"/>
              <a:t>）矩阵连乘问题；</a:t>
            </a:r>
            <a:endParaRPr lang="en-US" altLang="zh-CN" sz="2400" dirty="0"/>
          </a:p>
          <a:p>
            <a:pPr>
              <a:lnSpc>
                <a:spcPct val="120000"/>
              </a:lnSpc>
              <a:buFont typeface="Symbol" pitchFamily="18" charset="2"/>
              <a:buChar char="·"/>
            </a:pPr>
            <a:r>
              <a:rPr lang="zh-CN" altLang="en-US" sz="2400" dirty="0"/>
              <a:t>（</a:t>
            </a:r>
            <a:r>
              <a:rPr lang="en-US" altLang="zh-CN" sz="2400" dirty="0"/>
              <a:t>5</a:t>
            </a:r>
            <a:r>
              <a:rPr lang="zh-CN" altLang="en-US" sz="2400" dirty="0"/>
              <a:t>）最长公共子序列；</a:t>
            </a:r>
          </a:p>
          <a:p>
            <a:pPr marL="0" indent="0">
              <a:lnSpc>
                <a:spcPct val="120000"/>
              </a:lnSpc>
              <a:buNone/>
            </a:pPr>
            <a:endParaRPr lang="zh-CN" altLang="en-US" sz="2400" dirty="0"/>
          </a:p>
        </p:txBody>
      </p:sp>
    </p:spTree>
    <p:extLst>
      <p:ext uri="{BB962C8B-B14F-4D97-AF65-F5344CB8AC3E}">
        <p14:creationId xmlns:p14="http://schemas.microsoft.com/office/powerpoint/2010/main" val="3105366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a:extLst>
              <a:ext uri="{FF2B5EF4-FFF2-40B4-BE49-F238E27FC236}">
                <a16:creationId xmlns:a16="http://schemas.microsoft.com/office/drawing/2014/main" id="{0C26BF73-2C3F-421A-BC89-2CA07EBE5EB6}"/>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9491C79-5579-45ED-B389-766B0028BBBC}" type="slidenum">
              <a:rPr kumimoji="0" lang="zh-CN" altLang="en-US" sz="1400" smtClean="0"/>
              <a:pPr>
                <a:spcBef>
                  <a:spcPct val="0"/>
                </a:spcBef>
                <a:buClrTx/>
                <a:buSzTx/>
                <a:buFontTx/>
                <a:buNone/>
              </a:pPr>
              <a:t>30</a:t>
            </a:fld>
            <a:endParaRPr kumimoji="0" lang="en-US" altLang="zh-CN" sz="1400"/>
          </a:p>
        </p:txBody>
      </p:sp>
      <p:sp>
        <p:nvSpPr>
          <p:cNvPr id="11267" name="Rectangle 2">
            <a:extLst>
              <a:ext uri="{FF2B5EF4-FFF2-40B4-BE49-F238E27FC236}">
                <a16:creationId xmlns:a16="http://schemas.microsoft.com/office/drawing/2014/main" id="{B396A5EB-7C17-427D-8C77-448691F69CEB}"/>
              </a:ext>
            </a:extLst>
          </p:cNvPr>
          <p:cNvSpPr>
            <a:spLocks noGrp="1" noChangeArrowheads="1"/>
          </p:cNvSpPr>
          <p:nvPr>
            <p:ph type="title" idx="4294967295"/>
          </p:nvPr>
        </p:nvSpPr>
        <p:spPr>
          <a:xfrm>
            <a:off x="742950" y="316706"/>
            <a:ext cx="7886700" cy="1325563"/>
          </a:xfrm>
        </p:spPr>
        <p:txBody>
          <a:bodyPr/>
          <a:lstStyle/>
          <a:p>
            <a:pPr eaLnBrk="1" hangingPunct="1"/>
            <a:r>
              <a:rPr lang="zh-CN" altLang="en-US"/>
              <a:t>带权的区间调度</a:t>
            </a:r>
          </a:p>
        </p:txBody>
      </p:sp>
      <p:sp>
        <p:nvSpPr>
          <p:cNvPr id="11268" name="Rectangle 3">
            <a:extLst>
              <a:ext uri="{FF2B5EF4-FFF2-40B4-BE49-F238E27FC236}">
                <a16:creationId xmlns:a16="http://schemas.microsoft.com/office/drawing/2014/main" id="{7DDE9EA3-5C00-4E2B-BA98-A5D8041E965B}"/>
              </a:ext>
            </a:extLst>
          </p:cNvPr>
          <p:cNvSpPr>
            <a:spLocks noGrp="1" noChangeArrowheads="1"/>
          </p:cNvSpPr>
          <p:nvPr>
            <p:ph type="body" idx="4294967295"/>
          </p:nvPr>
        </p:nvSpPr>
        <p:spPr>
          <a:xfrm>
            <a:off x="0" y="1825625"/>
            <a:ext cx="7886700" cy="4351338"/>
          </a:xfrm>
        </p:spPr>
        <p:txBody>
          <a:bodyPr/>
          <a:lstStyle/>
          <a:p>
            <a:pPr eaLnBrk="1" hangingPunct="1">
              <a:buFont typeface="Wingdings" panose="05000000000000000000" pitchFamily="2" charset="2"/>
              <a:buNone/>
            </a:pPr>
            <a:r>
              <a:rPr lang="zh-CN" altLang="en-US"/>
              <a:t> </a:t>
            </a:r>
          </a:p>
        </p:txBody>
      </p:sp>
      <p:sp>
        <p:nvSpPr>
          <p:cNvPr id="11269" name="Line 40">
            <a:extLst>
              <a:ext uri="{FF2B5EF4-FFF2-40B4-BE49-F238E27FC236}">
                <a16:creationId xmlns:a16="http://schemas.microsoft.com/office/drawing/2014/main" id="{D5809D32-7A81-433D-A8D2-E6F8BB8B1E4E}"/>
              </a:ext>
            </a:extLst>
          </p:cNvPr>
          <p:cNvSpPr>
            <a:spLocks noChangeShapeType="1"/>
          </p:cNvSpPr>
          <p:nvPr/>
        </p:nvSpPr>
        <p:spPr bwMode="auto">
          <a:xfrm>
            <a:off x="1433513" y="5821437"/>
            <a:ext cx="5881687"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70" name="Text Box 41">
            <a:extLst>
              <a:ext uri="{FF2B5EF4-FFF2-40B4-BE49-F238E27FC236}">
                <a16:creationId xmlns:a16="http://schemas.microsoft.com/office/drawing/2014/main" id="{75E8F695-DF18-4BCC-92AE-D1E0A37EED35}"/>
              </a:ext>
            </a:extLst>
          </p:cNvPr>
          <p:cNvSpPr txBox="1">
            <a:spLocks noChangeArrowheads="1"/>
          </p:cNvSpPr>
          <p:nvPr/>
        </p:nvSpPr>
        <p:spPr bwMode="auto">
          <a:xfrm>
            <a:off x="7315200" y="5613475"/>
            <a:ext cx="762000" cy="336550"/>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a:latin typeface="Comic Sans MS" panose="030F0702030302020204" pitchFamily="66" charset="0"/>
              </a:rPr>
              <a:t>Time</a:t>
            </a:r>
          </a:p>
        </p:txBody>
      </p:sp>
      <p:sp>
        <p:nvSpPr>
          <p:cNvPr id="11271" name="Line 42">
            <a:extLst>
              <a:ext uri="{FF2B5EF4-FFF2-40B4-BE49-F238E27FC236}">
                <a16:creationId xmlns:a16="http://schemas.microsoft.com/office/drawing/2014/main" id="{C1FDBC41-1B05-4DE7-BCBF-8E7347011247}"/>
              </a:ext>
            </a:extLst>
          </p:cNvPr>
          <p:cNvSpPr>
            <a:spLocks noChangeShapeType="1"/>
          </p:cNvSpPr>
          <p:nvPr/>
        </p:nvSpPr>
        <p:spPr bwMode="auto">
          <a:xfrm>
            <a:off x="6554788" y="5913512"/>
            <a:ext cx="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72" name="Text Box 43">
            <a:extLst>
              <a:ext uri="{FF2B5EF4-FFF2-40B4-BE49-F238E27FC236}">
                <a16:creationId xmlns:a16="http://schemas.microsoft.com/office/drawing/2014/main" id="{9C149BE2-6AC2-4E82-BC74-FC2636DCF6B1}"/>
              </a:ext>
            </a:extLst>
          </p:cNvPr>
          <p:cNvSpPr txBox="1">
            <a:spLocks noChangeArrowheads="1"/>
          </p:cNvSpPr>
          <p:nvPr/>
        </p:nvSpPr>
        <p:spPr bwMode="auto">
          <a:xfrm>
            <a:off x="1295400" y="5913512"/>
            <a:ext cx="415925"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0</a:t>
            </a:r>
          </a:p>
        </p:txBody>
      </p:sp>
      <p:sp>
        <p:nvSpPr>
          <p:cNvPr id="11273" name="Line 44">
            <a:extLst>
              <a:ext uri="{FF2B5EF4-FFF2-40B4-BE49-F238E27FC236}">
                <a16:creationId xmlns:a16="http://schemas.microsoft.com/office/drawing/2014/main" id="{94B331B1-2415-4A74-9CC9-2F47945A810E}"/>
              </a:ext>
            </a:extLst>
          </p:cNvPr>
          <p:cNvSpPr>
            <a:spLocks noChangeShapeType="1"/>
          </p:cNvSpPr>
          <p:nvPr/>
        </p:nvSpPr>
        <p:spPr bwMode="auto">
          <a:xfrm rot="-5400000">
            <a:off x="325437"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74" name="Line 45">
            <a:extLst>
              <a:ext uri="{FF2B5EF4-FFF2-40B4-BE49-F238E27FC236}">
                <a16:creationId xmlns:a16="http://schemas.microsoft.com/office/drawing/2014/main" id="{03D1F230-7598-406D-B437-6FE3E71783AD}"/>
              </a:ext>
            </a:extLst>
          </p:cNvPr>
          <p:cNvSpPr>
            <a:spLocks noChangeShapeType="1"/>
          </p:cNvSpPr>
          <p:nvPr/>
        </p:nvSpPr>
        <p:spPr bwMode="auto">
          <a:xfrm rot="-5400000">
            <a:off x="-158750"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75" name="Line 46">
            <a:extLst>
              <a:ext uri="{FF2B5EF4-FFF2-40B4-BE49-F238E27FC236}">
                <a16:creationId xmlns:a16="http://schemas.microsoft.com/office/drawing/2014/main" id="{FC45C417-62DF-4728-B150-413B564A6D84}"/>
              </a:ext>
            </a:extLst>
          </p:cNvPr>
          <p:cNvSpPr>
            <a:spLocks noChangeShapeType="1"/>
          </p:cNvSpPr>
          <p:nvPr/>
        </p:nvSpPr>
        <p:spPr bwMode="auto">
          <a:xfrm rot="-5400000">
            <a:off x="1295400"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76" name="Line 47">
            <a:extLst>
              <a:ext uri="{FF2B5EF4-FFF2-40B4-BE49-F238E27FC236}">
                <a16:creationId xmlns:a16="http://schemas.microsoft.com/office/drawing/2014/main" id="{C9E1EBED-B13A-4799-889B-BF2A68E4DF2A}"/>
              </a:ext>
            </a:extLst>
          </p:cNvPr>
          <p:cNvSpPr>
            <a:spLocks noChangeShapeType="1"/>
          </p:cNvSpPr>
          <p:nvPr/>
        </p:nvSpPr>
        <p:spPr bwMode="auto">
          <a:xfrm rot="-5400000">
            <a:off x="809625"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77" name="Line 48">
            <a:extLst>
              <a:ext uri="{FF2B5EF4-FFF2-40B4-BE49-F238E27FC236}">
                <a16:creationId xmlns:a16="http://schemas.microsoft.com/office/drawing/2014/main" id="{7F80EC6D-90B1-41B6-9152-A29EF643E6E1}"/>
              </a:ext>
            </a:extLst>
          </p:cNvPr>
          <p:cNvSpPr>
            <a:spLocks noChangeShapeType="1"/>
          </p:cNvSpPr>
          <p:nvPr/>
        </p:nvSpPr>
        <p:spPr bwMode="auto">
          <a:xfrm rot="-5400000">
            <a:off x="1779587"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78" name="Line 49">
            <a:extLst>
              <a:ext uri="{FF2B5EF4-FFF2-40B4-BE49-F238E27FC236}">
                <a16:creationId xmlns:a16="http://schemas.microsoft.com/office/drawing/2014/main" id="{BC7B9EE3-45EA-46BA-8424-7E5F9FA7D53E}"/>
              </a:ext>
            </a:extLst>
          </p:cNvPr>
          <p:cNvSpPr>
            <a:spLocks noChangeShapeType="1"/>
          </p:cNvSpPr>
          <p:nvPr/>
        </p:nvSpPr>
        <p:spPr bwMode="auto">
          <a:xfrm rot="-5400000">
            <a:off x="3232150"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79" name="Line 50">
            <a:extLst>
              <a:ext uri="{FF2B5EF4-FFF2-40B4-BE49-F238E27FC236}">
                <a16:creationId xmlns:a16="http://schemas.microsoft.com/office/drawing/2014/main" id="{CF9DBB66-53CC-4C86-A682-87D1ED2CD9B5}"/>
              </a:ext>
            </a:extLst>
          </p:cNvPr>
          <p:cNvSpPr>
            <a:spLocks noChangeShapeType="1"/>
          </p:cNvSpPr>
          <p:nvPr/>
        </p:nvSpPr>
        <p:spPr bwMode="auto">
          <a:xfrm rot="-5400000">
            <a:off x="2747962"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80" name="Line 51">
            <a:extLst>
              <a:ext uri="{FF2B5EF4-FFF2-40B4-BE49-F238E27FC236}">
                <a16:creationId xmlns:a16="http://schemas.microsoft.com/office/drawing/2014/main" id="{F4D38E57-2163-43FD-9C31-4F96772498FA}"/>
              </a:ext>
            </a:extLst>
          </p:cNvPr>
          <p:cNvSpPr>
            <a:spLocks noChangeShapeType="1"/>
          </p:cNvSpPr>
          <p:nvPr/>
        </p:nvSpPr>
        <p:spPr bwMode="auto">
          <a:xfrm rot="-5400000">
            <a:off x="4200525"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81" name="Line 52">
            <a:extLst>
              <a:ext uri="{FF2B5EF4-FFF2-40B4-BE49-F238E27FC236}">
                <a16:creationId xmlns:a16="http://schemas.microsoft.com/office/drawing/2014/main" id="{95FBE148-CBA2-46E5-915B-57F6313AD67C}"/>
              </a:ext>
            </a:extLst>
          </p:cNvPr>
          <p:cNvSpPr>
            <a:spLocks noChangeShapeType="1"/>
          </p:cNvSpPr>
          <p:nvPr/>
        </p:nvSpPr>
        <p:spPr bwMode="auto">
          <a:xfrm rot="-5400000">
            <a:off x="3716337"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82" name="Line 53">
            <a:extLst>
              <a:ext uri="{FF2B5EF4-FFF2-40B4-BE49-F238E27FC236}">
                <a16:creationId xmlns:a16="http://schemas.microsoft.com/office/drawing/2014/main" id="{7645A4FE-2509-4D06-B454-5489176B8E0F}"/>
              </a:ext>
            </a:extLst>
          </p:cNvPr>
          <p:cNvSpPr>
            <a:spLocks noChangeShapeType="1"/>
          </p:cNvSpPr>
          <p:nvPr/>
        </p:nvSpPr>
        <p:spPr bwMode="auto">
          <a:xfrm rot="-5400000">
            <a:off x="5170487"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83" name="Line 54">
            <a:extLst>
              <a:ext uri="{FF2B5EF4-FFF2-40B4-BE49-F238E27FC236}">
                <a16:creationId xmlns:a16="http://schemas.microsoft.com/office/drawing/2014/main" id="{1F24BC04-FDDB-46FF-8E9F-20CAB8AFC86A}"/>
              </a:ext>
            </a:extLst>
          </p:cNvPr>
          <p:cNvSpPr>
            <a:spLocks noChangeShapeType="1"/>
          </p:cNvSpPr>
          <p:nvPr/>
        </p:nvSpPr>
        <p:spPr bwMode="auto">
          <a:xfrm rot="-5400000">
            <a:off x="4686300"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84" name="Text Box 55">
            <a:extLst>
              <a:ext uri="{FF2B5EF4-FFF2-40B4-BE49-F238E27FC236}">
                <a16:creationId xmlns:a16="http://schemas.microsoft.com/office/drawing/2014/main" id="{342A2658-C310-4742-ACB2-A0BBF4CC504E}"/>
              </a:ext>
            </a:extLst>
          </p:cNvPr>
          <p:cNvSpPr txBox="1">
            <a:spLocks noChangeArrowheads="1"/>
          </p:cNvSpPr>
          <p:nvPr/>
        </p:nvSpPr>
        <p:spPr bwMode="auto">
          <a:xfrm>
            <a:off x="1779588" y="5913512"/>
            <a:ext cx="415925"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1</a:t>
            </a:r>
          </a:p>
        </p:txBody>
      </p:sp>
      <p:sp>
        <p:nvSpPr>
          <p:cNvPr id="11285" name="Text Box 56">
            <a:extLst>
              <a:ext uri="{FF2B5EF4-FFF2-40B4-BE49-F238E27FC236}">
                <a16:creationId xmlns:a16="http://schemas.microsoft.com/office/drawing/2014/main" id="{BA5D209C-9A13-494B-ADE3-F5B9449F564D}"/>
              </a:ext>
            </a:extLst>
          </p:cNvPr>
          <p:cNvSpPr txBox="1">
            <a:spLocks noChangeArrowheads="1"/>
          </p:cNvSpPr>
          <p:nvPr/>
        </p:nvSpPr>
        <p:spPr bwMode="auto">
          <a:xfrm>
            <a:off x="2263775" y="5913512"/>
            <a:ext cx="415925"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2</a:t>
            </a:r>
          </a:p>
        </p:txBody>
      </p:sp>
      <p:sp>
        <p:nvSpPr>
          <p:cNvPr id="11286" name="Text Box 57">
            <a:extLst>
              <a:ext uri="{FF2B5EF4-FFF2-40B4-BE49-F238E27FC236}">
                <a16:creationId xmlns:a16="http://schemas.microsoft.com/office/drawing/2014/main" id="{F3914D47-155B-4D9A-BDFF-F6E41775B14B}"/>
              </a:ext>
            </a:extLst>
          </p:cNvPr>
          <p:cNvSpPr txBox="1">
            <a:spLocks noChangeArrowheads="1"/>
          </p:cNvSpPr>
          <p:nvPr/>
        </p:nvSpPr>
        <p:spPr bwMode="auto">
          <a:xfrm>
            <a:off x="2747963" y="5913512"/>
            <a:ext cx="415925"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3</a:t>
            </a:r>
          </a:p>
        </p:txBody>
      </p:sp>
      <p:sp>
        <p:nvSpPr>
          <p:cNvPr id="11287" name="Text Box 58">
            <a:extLst>
              <a:ext uri="{FF2B5EF4-FFF2-40B4-BE49-F238E27FC236}">
                <a16:creationId xmlns:a16="http://schemas.microsoft.com/office/drawing/2014/main" id="{EA5E53CD-54C7-48BE-ABD1-55555B674699}"/>
              </a:ext>
            </a:extLst>
          </p:cNvPr>
          <p:cNvSpPr txBox="1">
            <a:spLocks noChangeArrowheads="1"/>
          </p:cNvSpPr>
          <p:nvPr/>
        </p:nvSpPr>
        <p:spPr bwMode="auto">
          <a:xfrm>
            <a:off x="3233738" y="5913512"/>
            <a:ext cx="414337"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4</a:t>
            </a:r>
          </a:p>
        </p:txBody>
      </p:sp>
      <p:sp>
        <p:nvSpPr>
          <p:cNvPr id="11288" name="Text Box 59">
            <a:extLst>
              <a:ext uri="{FF2B5EF4-FFF2-40B4-BE49-F238E27FC236}">
                <a16:creationId xmlns:a16="http://schemas.microsoft.com/office/drawing/2014/main" id="{9D024EFF-C840-4CE7-91BE-540D80AA2BA5}"/>
              </a:ext>
            </a:extLst>
          </p:cNvPr>
          <p:cNvSpPr txBox="1">
            <a:spLocks noChangeArrowheads="1"/>
          </p:cNvSpPr>
          <p:nvPr/>
        </p:nvSpPr>
        <p:spPr bwMode="auto">
          <a:xfrm>
            <a:off x="3717925" y="5913512"/>
            <a:ext cx="414338"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5</a:t>
            </a:r>
          </a:p>
        </p:txBody>
      </p:sp>
      <p:sp>
        <p:nvSpPr>
          <p:cNvPr id="11289" name="Text Box 60">
            <a:extLst>
              <a:ext uri="{FF2B5EF4-FFF2-40B4-BE49-F238E27FC236}">
                <a16:creationId xmlns:a16="http://schemas.microsoft.com/office/drawing/2014/main" id="{F5B6A01D-E1C2-4318-852E-0CA7B587C354}"/>
              </a:ext>
            </a:extLst>
          </p:cNvPr>
          <p:cNvSpPr txBox="1">
            <a:spLocks noChangeArrowheads="1"/>
          </p:cNvSpPr>
          <p:nvPr/>
        </p:nvSpPr>
        <p:spPr bwMode="auto">
          <a:xfrm>
            <a:off x="4202113" y="5913512"/>
            <a:ext cx="414337"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6</a:t>
            </a:r>
          </a:p>
        </p:txBody>
      </p:sp>
      <p:sp>
        <p:nvSpPr>
          <p:cNvPr id="11290" name="Text Box 61">
            <a:extLst>
              <a:ext uri="{FF2B5EF4-FFF2-40B4-BE49-F238E27FC236}">
                <a16:creationId xmlns:a16="http://schemas.microsoft.com/office/drawing/2014/main" id="{B4382D49-6FEF-44A4-A61C-870D3D34F223}"/>
              </a:ext>
            </a:extLst>
          </p:cNvPr>
          <p:cNvSpPr txBox="1">
            <a:spLocks noChangeArrowheads="1"/>
          </p:cNvSpPr>
          <p:nvPr/>
        </p:nvSpPr>
        <p:spPr bwMode="auto">
          <a:xfrm>
            <a:off x="4686300" y="5913512"/>
            <a:ext cx="415925"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7</a:t>
            </a:r>
          </a:p>
        </p:txBody>
      </p:sp>
      <p:sp>
        <p:nvSpPr>
          <p:cNvPr id="11291" name="Text Box 62">
            <a:extLst>
              <a:ext uri="{FF2B5EF4-FFF2-40B4-BE49-F238E27FC236}">
                <a16:creationId xmlns:a16="http://schemas.microsoft.com/office/drawing/2014/main" id="{108E89DF-D035-482B-805E-7693769AF259}"/>
              </a:ext>
            </a:extLst>
          </p:cNvPr>
          <p:cNvSpPr txBox="1">
            <a:spLocks noChangeArrowheads="1"/>
          </p:cNvSpPr>
          <p:nvPr/>
        </p:nvSpPr>
        <p:spPr bwMode="auto">
          <a:xfrm>
            <a:off x="5170488" y="5913512"/>
            <a:ext cx="415925"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8</a:t>
            </a:r>
          </a:p>
        </p:txBody>
      </p:sp>
      <p:sp>
        <p:nvSpPr>
          <p:cNvPr id="11292" name="Text Box 63">
            <a:extLst>
              <a:ext uri="{FF2B5EF4-FFF2-40B4-BE49-F238E27FC236}">
                <a16:creationId xmlns:a16="http://schemas.microsoft.com/office/drawing/2014/main" id="{3BED88C4-CFE2-4BEC-BE88-E2142B96A65E}"/>
              </a:ext>
            </a:extLst>
          </p:cNvPr>
          <p:cNvSpPr txBox="1">
            <a:spLocks noChangeArrowheads="1"/>
          </p:cNvSpPr>
          <p:nvPr/>
        </p:nvSpPr>
        <p:spPr bwMode="auto">
          <a:xfrm>
            <a:off x="5654675" y="5913512"/>
            <a:ext cx="415925"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9</a:t>
            </a:r>
          </a:p>
        </p:txBody>
      </p:sp>
      <p:sp>
        <p:nvSpPr>
          <p:cNvPr id="11293" name="Text Box 64">
            <a:extLst>
              <a:ext uri="{FF2B5EF4-FFF2-40B4-BE49-F238E27FC236}">
                <a16:creationId xmlns:a16="http://schemas.microsoft.com/office/drawing/2014/main" id="{762FCDB8-6B90-4FA8-8F64-9A9110000A29}"/>
              </a:ext>
            </a:extLst>
          </p:cNvPr>
          <p:cNvSpPr txBox="1">
            <a:spLocks noChangeArrowheads="1"/>
          </p:cNvSpPr>
          <p:nvPr/>
        </p:nvSpPr>
        <p:spPr bwMode="auto">
          <a:xfrm>
            <a:off x="6070600" y="5913512"/>
            <a:ext cx="414338"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10</a:t>
            </a:r>
          </a:p>
        </p:txBody>
      </p:sp>
      <p:sp>
        <p:nvSpPr>
          <p:cNvPr id="11294" name="Text Box 65">
            <a:extLst>
              <a:ext uri="{FF2B5EF4-FFF2-40B4-BE49-F238E27FC236}">
                <a16:creationId xmlns:a16="http://schemas.microsoft.com/office/drawing/2014/main" id="{8997CEAE-19E8-4A38-B1E6-8FF6FB13225B}"/>
              </a:ext>
            </a:extLst>
          </p:cNvPr>
          <p:cNvSpPr txBox="1">
            <a:spLocks noChangeArrowheads="1"/>
          </p:cNvSpPr>
          <p:nvPr/>
        </p:nvSpPr>
        <p:spPr bwMode="auto">
          <a:xfrm>
            <a:off x="6624638" y="5913512"/>
            <a:ext cx="414337" cy="304800"/>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400">
                <a:latin typeface="Comic Sans MS" panose="030F0702030302020204" pitchFamily="66" charset="0"/>
              </a:rPr>
              <a:t>11</a:t>
            </a:r>
          </a:p>
        </p:txBody>
      </p:sp>
      <p:sp>
        <p:nvSpPr>
          <p:cNvPr id="11295" name="Rectangle 66">
            <a:extLst>
              <a:ext uri="{FF2B5EF4-FFF2-40B4-BE49-F238E27FC236}">
                <a16:creationId xmlns:a16="http://schemas.microsoft.com/office/drawing/2014/main" id="{81BF6933-9F44-4EF6-BA36-9DA742E7AEE9}"/>
              </a:ext>
            </a:extLst>
          </p:cNvPr>
          <p:cNvSpPr>
            <a:spLocks noChangeArrowheads="1"/>
          </p:cNvSpPr>
          <p:nvPr/>
        </p:nvSpPr>
        <p:spPr bwMode="auto">
          <a:xfrm>
            <a:off x="3856038" y="4713362"/>
            <a:ext cx="1936750"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f</a:t>
            </a:r>
          </a:p>
        </p:txBody>
      </p:sp>
      <p:sp>
        <p:nvSpPr>
          <p:cNvPr id="11296" name="Rectangle 67">
            <a:extLst>
              <a:ext uri="{FF2B5EF4-FFF2-40B4-BE49-F238E27FC236}">
                <a16:creationId xmlns:a16="http://schemas.microsoft.com/office/drawing/2014/main" id="{D999496A-62EC-49D2-80DC-E4E5871D212D}"/>
              </a:ext>
            </a:extLst>
          </p:cNvPr>
          <p:cNvSpPr>
            <a:spLocks noChangeArrowheads="1"/>
          </p:cNvSpPr>
          <p:nvPr/>
        </p:nvSpPr>
        <p:spPr bwMode="auto">
          <a:xfrm>
            <a:off x="4340225" y="5129287"/>
            <a:ext cx="1938338"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g</a:t>
            </a:r>
          </a:p>
        </p:txBody>
      </p:sp>
      <p:sp>
        <p:nvSpPr>
          <p:cNvPr id="11297" name="Line 68">
            <a:extLst>
              <a:ext uri="{FF2B5EF4-FFF2-40B4-BE49-F238E27FC236}">
                <a16:creationId xmlns:a16="http://schemas.microsoft.com/office/drawing/2014/main" id="{5868D3C1-C094-4DF9-80C1-A8A7AC7DFAB1}"/>
              </a:ext>
            </a:extLst>
          </p:cNvPr>
          <p:cNvSpPr>
            <a:spLocks noChangeShapeType="1"/>
          </p:cNvSpPr>
          <p:nvPr/>
        </p:nvSpPr>
        <p:spPr bwMode="auto">
          <a:xfrm rot="-5400000">
            <a:off x="2263775" y="4229175"/>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1298" name="Rectangle 69">
            <a:extLst>
              <a:ext uri="{FF2B5EF4-FFF2-40B4-BE49-F238E27FC236}">
                <a16:creationId xmlns:a16="http://schemas.microsoft.com/office/drawing/2014/main" id="{35A07E6E-601D-409C-A18D-D28C016C2CF8}"/>
              </a:ext>
            </a:extLst>
          </p:cNvPr>
          <p:cNvSpPr>
            <a:spLocks noChangeArrowheads="1"/>
          </p:cNvSpPr>
          <p:nvPr/>
        </p:nvSpPr>
        <p:spPr bwMode="auto">
          <a:xfrm>
            <a:off x="5308600" y="5542037"/>
            <a:ext cx="1454150" cy="27781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h</a:t>
            </a:r>
          </a:p>
        </p:txBody>
      </p:sp>
      <p:sp>
        <p:nvSpPr>
          <p:cNvPr id="11299" name="Rectangle 70">
            <a:extLst>
              <a:ext uri="{FF2B5EF4-FFF2-40B4-BE49-F238E27FC236}">
                <a16:creationId xmlns:a16="http://schemas.microsoft.com/office/drawing/2014/main" id="{EFA596E0-A936-48BB-9BE4-A822B86354B0}"/>
              </a:ext>
            </a:extLst>
          </p:cNvPr>
          <p:cNvSpPr>
            <a:spLocks noChangeArrowheads="1"/>
          </p:cNvSpPr>
          <p:nvPr/>
        </p:nvSpPr>
        <p:spPr bwMode="auto">
          <a:xfrm>
            <a:off x="3371850" y="4297437"/>
            <a:ext cx="1452563" cy="27781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e</a:t>
            </a:r>
          </a:p>
        </p:txBody>
      </p:sp>
      <p:sp>
        <p:nvSpPr>
          <p:cNvPr id="11300" name="Rectangle 71">
            <a:extLst>
              <a:ext uri="{FF2B5EF4-FFF2-40B4-BE49-F238E27FC236}">
                <a16:creationId xmlns:a16="http://schemas.microsoft.com/office/drawing/2014/main" id="{1D69DAD5-5C25-4B70-BD22-3B0961C70AFD}"/>
              </a:ext>
            </a:extLst>
          </p:cNvPr>
          <p:cNvSpPr>
            <a:spLocks noChangeArrowheads="1"/>
          </p:cNvSpPr>
          <p:nvPr/>
        </p:nvSpPr>
        <p:spPr bwMode="auto">
          <a:xfrm>
            <a:off x="1433513" y="2636912"/>
            <a:ext cx="2906712"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11301" name="Rectangle 72">
            <a:extLst>
              <a:ext uri="{FF2B5EF4-FFF2-40B4-BE49-F238E27FC236}">
                <a16:creationId xmlns:a16="http://schemas.microsoft.com/office/drawing/2014/main" id="{EFD62773-60A2-4BAA-9DC8-364B08F1BC7F}"/>
              </a:ext>
            </a:extLst>
          </p:cNvPr>
          <p:cNvSpPr>
            <a:spLocks noChangeArrowheads="1"/>
          </p:cNvSpPr>
          <p:nvPr/>
        </p:nvSpPr>
        <p:spPr bwMode="auto">
          <a:xfrm>
            <a:off x="1917700" y="3052837"/>
            <a:ext cx="1454150"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b</a:t>
            </a:r>
          </a:p>
        </p:txBody>
      </p:sp>
      <p:sp>
        <p:nvSpPr>
          <p:cNvPr id="11302" name="Rectangle 73">
            <a:extLst>
              <a:ext uri="{FF2B5EF4-FFF2-40B4-BE49-F238E27FC236}">
                <a16:creationId xmlns:a16="http://schemas.microsoft.com/office/drawing/2014/main" id="{3EF1020B-8D02-46C5-B157-4E901376E2D1}"/>
              </a:ext>
            </a:extLst>
          </p:cNvPr>
          <p:cNvSpPr>
            <a:spLocks noChangeArrowheads="1"/>
          </p:cNvSpPr>
          <p:nvPr/>
        </p:nvSpPr>
        <p:spPr bwMode="auto">
          <a:xfrm>
            <a:off x="2887663" y="3467175"/>
            <a:ext cx="968375" cy="27781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c</a:t>
            </a:r>
          </a:p>
        </p:txBody>
      </p:sp>
      <p:sp>
        <p:nvSpPr>
          <p:cNvPr id="11303" name="Rectangle 74">
            <a:extLst>
              <a:ext uri="{FF2B5EF4-FFF2-40B4-BE49-F238E27FC236}">
                <a16:creationId xmlns:a16="http://schemas.microsoft.com/office/drawing/2014/main" id="{EACED7E1-1F96-488A-B71E-4EFE8FED47FF}"/>
              </a:ext>
            </a:extLst>
          </p:cNvPr>
          <p:cNvSpPr>
            <a:spLocks noChangeArrowheads="1"/>
          </p:cNvSpPr>
          <p:nvPr/>
        </p:nvSpPr>
        <p:spPr bwMode="auto">
          <a:xfrm>
            <a:off x="2887663" y="3883100"/>
            <a:ext cx="2420937"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d</a:t>
            </a:r>
          </a:p>
        </p:txBody>
      </p:sp>
      <p:sp>
        <p:nvSpPr>
          <p:cNvPr id="11304" name="Text Box 75">
            <a:extLst>
              <a:ext uri="{FF2B5EF4-FFF2-40B4-BE49-F238E27FC236}">
                <a16:creationId xmlns:a16="http://schemas.microsoft.com/office/drawing/2014/main" id="{EB41491D-9F9B-4201-9289-B1100A0B2852}"/>
              </a:ext>
            </a:extLst>
          </p:cNvPr>
          <p:cNvSpPr txBox="1">
            <a:spLocks noChangeArrowheads="1"/>
          </p:cNvSpPr>
          <p:nvPr/>
        </p:nvSpPr>
        <p:spPr bwMode="auto">
          <a:xfrm>
            <a:off x="1041400" y="1590675"/>
            <a:ext cx="50292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dirty="0">
                <a:latin typeface="Comic Sans MS" panose="030F0702030302020204" pitchFamily="66" charset="0"/>
              </a:rPr>
              <a:t>不同区间的影响是不一样的</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a:extLst>
              <a:ext uri="{FF2B5EF4-FFF2-40B4-BE49-F238E27FC236}">
                <a16:creationId xmlns:a16="http://schemas.microsoft.com/office/drawing/2014/main" id="{7DF2AF95-BC23-4EBE-B554-5F60AD20392E}"/>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E7BD967-27A4-463D-9719-C2FEF7F67B9A}" type="slidenum">
              <a:rPr kumimoji="0" lang="zh-CN" altLang="en-US" sz="1400" smtClean="0"/>
              <a:pPr>
                <a:spcBef>
                  <a:spcPct val="0"/>
                </a:spcBef>
                <a:buClrTx/>
                <a:buSzTx/>
                <a:buFontTx/>
                <a:buNone/>
              </a:pPr>
              <a:t>31</a:t>
            </a:fld>
            <a:endParaRPr kumimoji="0" lang="en-US" altLang="zh-CN" sz="1400"/>
          </a:p>
        </p:txBody>
      </p:sp>
      <p:sp>
        <p:nvSpPr>
          <p:cNvPr id="12291" name="Rectangle 2">
            <a:extLst>
              <a:ext uri="{FF2B5EF4-FFF2-40B4-BE49-F238E27FC236}">
                <a16:creationId xmlns:a16="http://schemas.microsoft.com/office/drawing/2014/main" id="{2A39491C-B101-4E19-9348-6843B3A76553}"/>
              </a:ext>
            </a:extLst>
          </p:cNvPr>
          <p:cNvSpPr>
            <a:spLocks noGrp="1" noChangeArrowheads="1"/>
          </p:cNvSpPr>
          <p:nvPr>
            <p:ph type="title" idx="4294967295"/>
          </p:nvPr>
        </p:nvSpPr>
        <p:spPr>
          <a:xfrm>
            <a:off x="552450" y="415847"/>
            <a:ext cx="7886700" cy="1325563"/>
          </a:xfrm>
        </p:spPr>
        <p:txBody>
          <a:bodyPr/>
          <a:lstStyle/>
          <a:p>
            <a:pPr eaLnBrk="1" hangingPunct="1"/>
            <a:r>
              <a:rPr lang="zh-CN" altLang="en-US" dirty="0"/>
              <a:t>带权的区间调度</a:t>
            </a:r>
          </a:p>
        </p:txBody>
      </p:sp>
      <p:sp>
        <p:nvSpPr>
          <p:cNvPr id="12292" name="Rectangle 3">
            <a:extLst>
              <a:ext uri="{FF2B5EF4-FFF2-40B4-BE49-F238E27FC236}">
                <a16:creationId xmlns:a16="http://schemas.microsoft.com/office/drawing/2014/main" id="{ACE430C6-45EC-48A5-8B18-941FD4003314}"/>
              </a:ext>
            </a:extLst>
          </p:cNvPr>
          <p:cNvSpPr>
            <a:spLocks noGrp="1" noChangeArrowheads="1"/>
          </p:cNvSpPr>
          <p:nvPr>
            <p:ph type="body" idx="4294967295"/>
          </p:nvPr>
        </p:nvSpPr>
        <p:spPr>
          <a:xfrm>
            <a:off x="552450" y="1783517"/>
            <a:ext cx="7886700" cy="4351338"/>
          </a:xfrm>
        </p:spPr>
        <p:txBody>
          <a:bodyPr/>
          <a:lstStyle/>
          <a:p>
            <a:pPr eaLnBrk="1" hangingPunct="1"/>
            <a:r>
              <a:rPr lang="zh-CN" altLang="en-US" sz="2800" dirty="0"/>
              <a:t>贪心算法情形下，区间的权重可以看成都是1</a:t>
            </a:r>
          </a:p>
          <a:p>
            <a:pPr eaLnBrk="1" hangingPunct="1"/>
            <a:r>
              <a:rPr lang="zh-CN" altLang="en-US" sz="2800" dirty="0"/>
              <a:t>对于区间权重不同的情形，贪心算法就失效了</a:t>
            </a:r>
          </a:p>
        </p:txBody>
      </p:sp>
      <p:grpSp>
        <p:nvGrpSpPr>
          <p:cNvPr id="12293" name="Group 23">
            <a:extLst>
              <a:ext uri="{FF2B5EF4-FFF2-40B4-BE49-F238E27FC236}">
                <a16:creationId xmlns:a16="http://schemas.microsoft.com/office/drawing/2014/main" id="{F7EFA467-3AF7-4C9B-9403-4F140886F715}"/>
              </a:ext>
            </a:extLst>
          </p:cNvPr>
          <p:cNvGrpSpPr>
            <a:grpSpLocks/>
          </p:cNvGrpSpPr>
          <p:nvPr/>
        </p:nvGrpSpPr>
        <p:grpSpPr bwMode="auto">
          <a:xfrm>
            <a:off x="304800" y="3352800"/>
            <a:ext cx="8077200" cy="2208213"/>
            <a:chOff x="140" y="3103"/>
            <a:chExt cx="4948" cy="823"/>
          </a:xfrm>
        </p:grpSpPr>
        <p:sp>
          <p:nvSpPr>
            <p:cNvPr id="12295" name="Line 4">
              <a:extLst>
                <a:ext uri="{FF2B5EF4-FFF2-40B4-BE49-F238E27FC236}">
                  <a16:creationId xmlns:a16="http://schemas.microsoft.com/office/drawing/2014/main" id="{9AD356B1-5FE1-4425-89A6-F9668A9D7F08}"/>
                </a:ext>
              </a:extLst>
            </p:cNvPr>
            <p:cNvSpPr>
              <a:spLocks noChangeShapeType="1"/>
            </p:cNvSpPr>
            <p:nvPr/>
          </p:nvSpPr>
          <p:spPr bwMode="auto">
            <a:xfrm>
              <a:off x="903" y="3926"/>
              <a:ext cx="3705"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296" name="Text Box 5">
              <a:extLst>
                <a:ext uri="{FF2B5EF4-FFF2-40B4-BE49-F238E27FC236}">
                  <a16:creationId xmlns:a16="http://schemas.microsoft.com/office/drawing/2014/main" id="{7AE917A2-0347-486A-B478-893AB570D994}"/>
                </a:ext>
              </a:extLst>
            </p:cNvPr>
            <p:cNvSpPr txBox="1">
              <a:spLocks noChangeArrowheads="1"/>
            </p:cNvSpPr>
            <p:nvPr/>
          </p:nvSpPr>
          <p:spPr bwMode="auto">
            <a:xfrm>
              <a:off x="4608" y="3795"/>
              <a:ext cx="480" cy="126"/>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a:latin typeface="Comic Sans MS" panose="030F0702030302020204" pitchFamily="66" charset="0"/>
                </a:rPr>
                <a:t>Time</a:t>
              </a:r>
            </a:p>
          </p:txBody>
        </p:sp>
        <p:sp>
          <p:nvSpPr>
            <p:cNvPr id="12297" name="Rectangle 6">
              <a:extLst>
                <a:ext uri="{FF2B5EF4-FFF2-40B4-BE49-F238E27FC236}">
                  <a16:creationId xmlns:a16="http://schemas.microsoft.com/office/drawing/2014/main" id="{B34181AF-344B-4B36-90E8-E334544F77CA}"/>
                </a:ext>
              </a:extLst>
            </p:cNvPr>
            <p:cNvSpPr>
              <a:spLocks noChangeArrowheads="1"/>
            </p:cNvSpPr>
            <p:nvPr/>
          </p:nvSpPr>
          <p:spPr bwMode="auto">
            <a:xfrm>
              <a:off x="901" y="3286"/>
              <a:ext cx="3062" cy="17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b</a:t>
              </a:r>
            </a:p>
          </p:txBody>
        </p:sp>
        <p:sp>
          <p:nvSpPr>
            <p:cNvPr id="12298" name="Line 7">
              <a:extLst>
                <a:ext uri="{FF2B5EF4-FFF2-40B4-BE49-F238E27FC236}">
                  <a16:creationId xmlns:a16="http://schemas.microsoft.com/office/drawing/2014/main" id="{88133478-E56D-4780-A9AA-C32842D08339}"/>
                </a:ext>
              </a:extLst>
            </p:cNvPr>
            <p:cNvSpPr>
              <a:spLocks noChangeShapeType="1"/>
            </p:cNvSpPr>
            <p:nvPr/>
          </p:nvSpPr>
          <p:spPr bwMode="auto">
            <a:xfrm>
              <a:off x="4129" y="3926"/>
              <a:ext cx="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299" name="Line 8">
              <a:extLst>
                <a:ext uri="{FF2B5EF4-FFF2-40B4-BE49-F238E27FC236}">
                  <a16:creationId xmlns:a16="http://schemas.microsoft.com/office/drawing/2014/main" id="{2D7625F9-DD92-4B3A-94D9-8F04E3DEF692}"/>
                </a:ext>
              </a:extLst>
            </p:cNvPr>
            <p:cNvSpPr>
              <a:spLocks noChangeShapeType="1"/>
            </p:cNvSpPr>
            <p:nvPr/>
          </p:nvSpPr>
          <p:spPr bwMode="auto">
            <a:xfrm rot="-5400000">
              <a:off x="796"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0" name="Line 9">
              <a:extLst>
                <a:ext uri="{FF2B5EF4-FFF2-40B4-BE49-F238E27FC236}">
                  <a16:creationId xmlns:a16="http://schemas.microsoft.com/office/drawing/2014/main" id="{8A5DC9ED-2C42-4F54-82ED-D788A85AFD31}"/>
                </a:ext>
              </a:extLst>
            </p:cNvPr>
            <p:cNvSpPr>
              <a:spLocks noChangeShapeType="1"/>
            </p:cNvSpPr>
            <p:nvPr/>
          </p:nvSpPr>
          <p:spPr bwMode="auto">
            <a:xfrm rot="-5400000">
              <a:off x="491"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1" name="Line 10">
              <a:extLst>
                <a:ext uri="{FF2B5EF4-FFF2-40B4-BE49-F238E27FC236}">
                  <a16:creationId xmlns:a16="http://schemas.microsoft.com/office/drawing/2014/main" id="{269ABD1A-81D2-42FD-8CAF-742D149BA470}"/>
                </a:ext>
              </a:extLst>
            </p:cNvPr>
            <p:cNvSpPr>
              <a:spLocks noChangeShapeType="1"/>
            </p:cNvSpPr>
            <p:nvPr/>
          </p:nvSpPr>
          <p:spPr bwMode="auto">
            <a:xfrm rot="-5400000">
              <a:off x="1407"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2" name="Line 11">
              <a:extLst>
                <a:ext uri="{FF2B5EF4-FFF2-40B4-BE49-F238E27FC236}">
                  <a16:creationId xmlns:a16="http://schemas.microsoft.com/office/drawing/2014/main" id="{4E58549E-378D-434E-9DCD-E46F86E2EFF9}"/>
                </a:ext>
              </a:extLst>
            </p:cNvPr>
            <p:cNvSpPr>
              <a:spLocks noChangeShapeType="1"/>
            </p:cNvSpPr>
            <p:nvPr/>
          </p:nvSpPr>
          <p:spPr bwMode="auto">
            <a:xfrm rot="-5400000">
              <a:off x="1101"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3" name="Line 12">
              <a:extLst>
                <a:ext uri="{FF2B5EF4-FFF2-40B4-BE49-F238E27FC236}">
                  <a16:creationId xmlns:a16="http://schemas.microsoft.com/office/drawing/2014/main" id="{39505A03-76CB-4325-B333-E3D3F098C022}"/>
                </a:ext>
              </a:extLst>
            </p:cNvPr>
            <p:cNvSpPr>
              <a:spLocks noChangeShapeType="1"/>
            </p:cNvSpPr>
            <p:nvPr/>
          </p:nvSpPr>
          <p:spPr bwMode="auto">
            <a:xfrm rot="-5400000">
              <a:off x="1712"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4" name="Line 13">
              <a:extLst>
                <a:ext uri="{FF2B5EF4-FFF2-40B4-BE49-F238E27FC236}">
                  <a16:creationId xmlns:a16="http://schemas.microsoft.com/office/drawing/2014/main" id="{A0CD865B-025C-4425-80AA-98CBC48C691C}"/>
                </a:ext>
              </a:extLst>
            </p:cNvPr>
            <p:cNvSpPr>
              <a:spLocks noChangeShapeType="1"/>
            </p:cNvSpPr>
            <p:nvPr/>
          </p:nvSpPr>
          <p:spPr bwMode="auto">
            <a:xfrm rot="-5400000">
              <a:off x="2627"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5" name="Line 14">
              <a:extLst>
                <a:ext uri="{FF2B5EF4-FFF2-40B4-BE49-F238E27FC236}">
                  <a16:creationId xmlns:a16="http://schemas.microsoft.com/office/drawing/2014/main" id="{40A18381-9A2D-4B07-9FB8-14BDE2132FA6}"/>
                </a:ext>
              </a:extLst>
            </p:cNvPr>
            <p:cNvSpPr>
              <a:spLocks noChangeShapeType="1"/>
            </p:cNvSpPr>
            <p:nvPr/>
          </p:nvSpPr>
          <p:spPr bwMode="auto">
            <a:xfrm rot="-5400000">
              <a:off x="2322"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6" name="Line 15">
              <a:extLst>
                <a:ext uri="{FF2B5EF4-FFF2-40B4-BE49-F238E27FC236}">
                  <a16:creationId xmlns:a16="http://schemas.microsoft.com/office/drawing/2014/main" id="{9240AFC5-0351-4364-B4A4-D73077A64FB7}"/>
                </a:ext>
              </a:extLst>
            </p:cNvPr>
            <p:cNvSpPr>
              <a:spLocks noChangeShapeType="1"/>
            </p:cNvSpPr>
            <p:nvPr/>
          </p:nvSpPr>
          <p:spPr bwMode="auto">
            <a:xfrm rot="-5400000">
              <a:off x="3237"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7" name="Line 16">
              <a:extLst>
                <a:ext uri="{FF2B5EF4-FFF2-40B4-BE49-F238E27FC236}">
                  <a16:creationId xmlns:a16="http://schemas.microsoft.com/office/drawing/2014/main" id="{424BFAA2-F1B9-4FFC-8D02-D97C841D3122}"/>
                </a:ext>
              </a:extLst>
            </p:cNvPr>
            <p:cNvSpPr>
              <a:spLocks noChangeShapeType="1"/>
            </p:cNvSpPr>
            <p:nvPr/>
          </p:nvSpPr>
          <p:spPr bwMode="auto">
            <a:xfrm rot="-5400000">
              <a:off x="2932"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8" name="Line 17">
              <a:extLst>
                <a:ext uri="{FF2B5EF4-FFF2-40B4-BE49-F238E27FC236}">
                  <a16:creationId xmlns:a16="http://schemas.microsoft.com/office/drawing/2014/main" id="{E2D6D35A-8E3D-4A2B-A172-0A3A1BE00446}"/>
                </a:ext>
              </a:extLst>
            </p:cNvPr>
            <p:cNvSpPr>
              <a:spLocks noChangeShapeType="1"/>
            </p:cNvSpPr>
            <p:nvPr/>
          </p:nvSpPr>
          <p:spPr bwMode="auto">
            <a:xfrm rot="-5400000">
              <a:off x="3848"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09" name="Line 18">
              <a:extLst>
                <a:ext uri="{FF2B5EF4-FFF2-40B4-BE49-F238E27FC236}">
                  <a16:creationId xmlns:a16="http://schemas.microsoft.com/office/drawing/2014/main" id="{5F066224-ECD9-49EB-A2BB-1CC14E5A4602}"/>
                </a:ext>
              </a:extLst>
            </p:cNvPr>
            <p:cNvSpPr>
              <a:spLocks noChangeShapeType="1"/>
            </p:cNvSpPr>
            <p:nvPr/>
          </p:nvSpPr>
          <p:spPr bwMode="auto">
            <a:xfrm rot="-5400000">
              <a:off x="3543"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10" name="Line 19">
              <a:extLst>
                <a:ext uri="{FF2B5EF4-FFF2-40B4-BE49-F238E27FC236}">
                  <a16:creationId xmlns:a16="http://schemas.microsoft.com/office/drawing/2014/main" id="{3B2E5ED2-9F34-4AAF-84B2-4E415E219584}"/>
                </a:ext>
              </a:extLst>
            </p:cNvPr>
            <p:cNvSpPr>
              <a:spLocks noChangeShapeType="1"/>
            </p:cNvSpPr>
            <p:nvPr/>
          </p:nvSpPr>
          <p:spPr bwMode="auto">
            <a:xfrm rot="-5400000">
              <a:off x="2017" y="3515"/>
              <a:ext cx="82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2311" name="Rectangle 20">
              <a:extLst>
                <a:ext uri="{FF2B5EF4-FFF2-40B4-BE49-F238E27FC236}">
                  <a16:creationId xmlns:a16="http://schemas.microsoft.com/office/drawing/2014/main" id="{0B327479-533A-4B1A-BFF4-51D6ACC40A19}"/>
                </a:ext>
              </a:extLst>
            </p:cNvPr>
            <p:cNvSpPr>
              <a:spLocks noChangeArrowheads="1"/>
            </p:cNvSpPr>
            <p:nvPr/>
          </p:nvSpPr>
          <p:spPr bwMode="auto">
            <a:xfrm>
              <a:off x="902" y="3596"/>
              <a:ext cx="915" cy="17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a:latin typeface="Comic Sans MS" panose="030F0702030302020204" pitchFamily="66" charset="0"/>
                </a:rPr>
                <a:t>a</a:t>
              </a:r>
            </a:p>
          </p:txBody>
        </p:sp>
        <p:sp>
          <p:nvSpPr>
            <p:cNvPr id="12312" name="Rectangle 21">
              <a:extLst>
                <a:ext uri="{FF2B5EF4-FFF2-40B4-BE49-F238E27FC236}">
                  <a16:creationId xmlns:a16="http://schemas.microsoft.com/office/drawing/2014/main" id="{583FBBFE-17C3-43E8-86F8-67C61DBFCE7B}"/>
                </a:ext>
              </a:extLst>
            </p:cNvPr>
            <p:cNvSpPr>
              <a:spLocks noChangeArrowheads="1"/>
            </p:cNvSpPr>
            <p:nvPr/>
          </p:nvSpPr>
          <p:spPr bwMode="auto">
            <a:xfrm>
              <a:off x="140" y="3278"/>
              <a:ext cx="678" cy="10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200">
                  <a:latin typeface="Comic Sans MS" panose="030F0702030302020204" pitchFamily="66" charset="0"/>
                </a:rPr>
                <a:t>weight = 999</a:t>
              </a:r>
            </a:p>
          </p:txBody>
        </p:sp>
        <p:sp>
          <p:nvSpPr>
            <p:cNvPr id="12313" name="Rectangle 22">
              <a:extLst>
                <a:ext uri="{FF2B5EF4-FFF2-40B4-BE49-F238E27FC236}">
                  <a16:creationId xmlns:a16="http://schemas.microsoft.com/office/drawing/2014/main" id="{DB328380-1EF9-4EC3-8749-D7B856C9063E}"/>
                </a:ext>
              </a:extLst>
            </p:cNvPr>
            <p:cNvSpPr>
              <a:spLocks noChangeArrowheads="1"/>
            </p:cNvSpPr>
            <p:nvPr/>
          </p:nvSpPr>
          <p:spPr bwMode="auto">
            <a:xfrm>
              <a:off x="141" y="3584"/>
              <a:ext cx="547" cy="102"/>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200">
                  <a:latin typeface="Comic Sans MS" panose="030F0702030302020204" pitchFamily="66" charset="0"/>
                </a:rPr>
                <a:t>weight = 1</a:t>
              </a:r>
            </a:p>
          </p:txBody>
        </p:sp>
      </p:grpSp>
      <p:sp>
        <p:nvSpPr>
          <p:cNvPr id="15384" name="Text Box 24">
            <a:extLst>
              <a:ext uri="{FF2B5EF4-FFF2-40B4-BE49-F238E27FC236}">
                <a16:creationId xmlns:a16="http://schemas.microsoft.com/office/drawing/2014/main" id="{22745D9D-3DC7-4302-9057-5D07F616AA2E}"/>
              </a:ext>
            </a:extLst>
          </p:cNvPr>
          <p:cNvSpPr txBox="1">
            <a:spLocks noChangeArrowheads="1"/>
          </p:cNvSpPr>
          <p:nvPr/>
        </p:nvSpPr>
        <p:spPr bwMode="auto">
          <a:xfrm>
            <a:off x="1676400" y="6096000"/>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a:solidFill>
                  <a:schemeClr val="hlink"/>
                </a:solidFill>
                <a:latin typeface="Courier New" panose="02070309020205020404" pitchFamily="49" charset="0"/>
              </a:rPr>
              <a:t>解决之道：更加灵活的调度策略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84"/>
                                        </p:tgtEl>
                                        <p:attrNameLst>
                                          <p:attrName>style.visibility</p:attrName>
                                        </p:attrNameLst>
                                      </p:cBhvr>
                                      <p:to>
                                        <p:strVal val="visible"/>
                                      </p:to>
                                    </p:set>
                                    <p:anim calcmode="lin" valueType="num">
                                      <p:cBhvr additive="base">
                                        <p:cTn id="7" dur="500" fill="hold"/>
                                        <p:tgtEl>
                                          <p:spTgt spid="15384"/>
                                        </p:tgtEl>
                                        <p:attrNameLst>
                                          <p:attrName>ppt_x</p:attrName>
                                        </p:attrNameLst>
                                      </p:cBhvr>
                                      <p:tavLst>
                                        <p:tav tm="0">
                                          <p:val>
                                            <p:strVal val="0-#ppt_w/2"/>
                                          </p:val>
                                        </p:tav>
                                        <p:tav tm="100000">
                                          <p:val>
                                            <p:strVal val="#ppt_x"/>
                                          </p:val>
                                        </p:tav>
                                      </p:tavLst>
                                    </p:anim>
                                    <p:anim calcmode="lin" valueType="num">
                                      <p:cBhvr additive="base">
                                        <p:cTn id="8" dur="500" fill="hold"/>
                                        <p:tgtEl>
                                          <p:spTgt spid="153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D1B63B85-855A-4DD3-BB15-B2CDCF9B611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677E71-4A5F-468D-925F-04797D9A7CC5}" type="slidenum">
              <a:rPr kumimoji="0" lang="zh-CN" altLang="en-US" sz="1400" smtClean="0"/>
              <a:pPr>
                <a:spcBef>
                  <a:spcPct val="0"/>
                </a:spcBef>
                <a:buClrTx/>
                <a:buSzTx/>
                <a:buFontTx/>
                <a:buNone/>
              </a:pPr>
              <a:t>32</a:t>
            </a:fld>
            <a:endParaRPr kumimoji="0" lang="en-US" altLang="zh-CN" sz="1400"/>
          </a:p>
        </p:txBody>
      </p:sp>
      <p:sp>
        <p:nvSpPr>
          <p:cNvPr id="13315" name="Rectangle 2">
            <a:extLst>
              <a:ext uri="{FF2B5EF4-FFF2-40B4-BE49-F238E27FC236}">
                <a16:creationId xmlns:a16="http://schemas.microsoft.com/office/drawing/2014/main" id="{3C86CE18-BB32-46DF-8386-3186866881E6}"/>
              </a:ext>
            </a:extLst>
          </p:cNvPr>
          <p:cNvSpPr>
            <a:spLocks noGrp="1" noChangeArrowheads="1"/>
          </p:cNvSpPr>
          <p:nvPr>
            <p:ph type="title" idx="4294967295"/>
          </p:nvPr>
        </p:nvSpPr>
        <p:spPr>
          <a:xfrm>
            <a:off x="539552" y="327654"/>
            <a:ext cx="7886700" cy="1325563"/>
          </a:xfrm>
        </p:spPr>
        <p:txBody>
          <a:bodyPr/>
          <a:lstStyle/>
          <a:p>
            <a:pPr eaLnBrk="1" hangingPunct="1"/>
            <a:r>
              <a:rPr lang="zh-CN" altLang="en-US"/>
              <a:t>带权的区间调度</a:t>
            </a:r>
          </a:p>
        </p:txBody>
      </p:sp>
      <p:sp>
        <p:nvSpPr>
          <p:cNvPr id="16387" name="Rectangle 3">
            <a:extLst>
              <a:ext uri="{FF2B5EF4-FFF2-40B4-BE49-F238E27FC236}">
                <a16:creationId xmlns:a16="http://schemas.microsoft.com/office/drawing/2014/main" id="{F6E590DD-0E13-46A6-B47D-16EE20B0C3EC}"/>
              </a:ext>
            </a:extLst>
          </p:cNvPr>
          <p:cNvSpPr>
            <a:spLocks noGrp="1" noChangeArrowheads="1"/>
          </p:cNvSpPr>
          <p:nvPr>
            <p:ph type="body" idx="4294967295"/>
          </p:nvPr>
        </p:nvSpPr>
        <p:spPr>
          <a:xfrm>
            <a:off x="543100" y="1678583"/>
            <a:ext cx="7886700" cy="4351338"/>
          </a:xfrm>
        </p:spPr>
        <p:txBody>
          <a:bodyPr>
            <a:normAutofit/>
          </a:bodyPr>
          <a:lstStyle/>
          <a:p>
            <a:pPr eaLnBrk="1" hangingPunct="1">
              <a:lnSpc>
                <a:spcPct val="150000"/>
              </a:lnSpc>
              <a:buClrTx/>
              <a:buSzTx/>
              <a:buFontTx/>
              <a:buChar char="•"/>
            </a:pPr>
            <a:r>
              <a:rPr lang="zh-CN" altLang="en-US" sz="2800" dirty="0"/>
              <a:t>定义:  任务需求</a:t>
            </a:r>
            <a:r>
              <a:rPr lang="zh-CN" altLang="en-US" sz="2800" dirty="0">
                <a:solidFill>
                  <a:srgbClr val="FF0000"/>
                </a:solidFill>
              </a:rPr>
              <a:t>按照结束时间排序</a:t>
            </a:r>
            <a:r>
              <a:rPr lang="en-US" altLang="zh-CN" sz="2800" dirty="0">
                <a:solidFill>
                  <a:srgbClr val="FF0000"/>
                </a:solidFill>
              </a:rPr>
              <a:t>:  f</a:t>
            </a:r>
            <a:r>
              <a:rPr lang="en-US" altLang="zh-CN" sz="2800" baseline="-25000" dirty="0">
                <a:solidFill>
                  <a:srgbClr val="FF0000"/>
                </a:solidFill>
              </a:rPr>
              <a:t>1  </a:t>
            </a:r>
            <a:r>
              <a:rPr lang="en-US" altLang="zh-CN" sz="2800" dirty="0">
                <a:solidFill>
                  <a:srgbClr val="FF0000"/>
                </a:solidFill>
                <a:sym typeface="Symbol" panose="05050102010706020507" pitchFamily="18" charset="2"/>
              </a:rPr>
              <a:t>  </a:t>
            </a:r>
            <a:r>
              <a:rPr lang="en-US" altLang="zh-CN" sz="2800" dirty="0">
                <a:solidFill>
                  <a:srgbClr val="FF0000"/>
                </a:solidFill>
              </a:rPr>
              <a:t>f</a:t>
            </a:r>
            <a:r>
              <a:rPr lang="en-US" altLang="zh-CN" sz="2800" baseline="-25000" dirty="0">
                <a:solidFill>
                  <a:srgbClr val="FF0000"/>
                </a:solidFill>
              </a:rPr>
              <a:t>2  </a:t>
            </a:r>
            <a:r>
              <a:rPr lang="en-US" altLang="zh-CN" sz="2800" dirty="0">
                <a:solidFill>
                  <a:srgbClr val="FF0000"/>
                </a:solidFill>
                <a:sym typeface="Symbol" panose="05050102010706020507" pitchFamily="18" charset="2"/>
              </a:rPr>
              <a:t> . . . </a:t>
            </a:r>
            <a:r>
              <a:rPr lang="en-US" altLang="zh-CN" sz="2800" dirty="0">
                <a:solidFill>
                  <a:srgbClr val="FF0000"/>
                </a:solidFill>
              </a:rPr>
              <a:t> </a:t>
            </a:r>
            <a:r>
              <a:rPr lang="en-US" altLang="zh-CN" sz="2800" dirty="0" err="1">
                <a:solidFill>
                  <a:srgbClr val="FF0000"/>
                </a:solidFill>
              </a:rPr>
              <a:t>f</a:t>
            </a:r>
            <a:r>
              <a:rPr lang="en-US" altLang="zh-CN" sz="2800" baseline="-25000" dirty="0" err="1">
                <a:solidFill>
                  <a:srgbClr val="FF0000"/>
                </a:solidFill>
              </a:rPr>
              <a:t>n</a:t>
            </a:r>
            <a:r>
              <a:rPr lang="en-US" altLang="zh-CN" sz="2800" baseline="-25000" dirty="0">
                <a:solidFill>
                  <a:srgbClr val="FF0000"/>
                </a:solidFill>
              </a:rPr>
              <a:t> </a:t>
            </a:r>
            <a:r>
              <a:rPr lang="en-US" altLang="zh-CN" sz="2800" dirty="0">
                <a:solidFill>
                  <a:srgbClr val="FF0000"/>
                </a:solidFill>
              </a:rPr>
              <a:t>.</a:t>
            </a:r>
          </a:p>
          <a:p>
            <a:pPr eaLnBrk="1" hangingPunct="1">
              <a:lnSpc>
                <a:spcPct val="150000"/>
              </a:lnSpc>
              <a:buClrTx/>
              <a:buSzTx/>
              <a:buFontTx/>
              <a:buChar char="•"/>
            </a:pPr>
            <a:endParaRPr lang="en-US" altLang="zh-CN" sz="2800" baseline="-25000" dirty="0"/>
          </a:p>
          <a:p>
            <a:pPr eaLnBrk="1" hangingPunct="1">
              <a:lnSpc>
                <a:spcPct val="150000"/>
              </a:lnSpc>
              <a:buClrTx/>
              <a:buSzTx/>
              <a:buFontTx/>
              <a:buChar char="•"/>
            </a:pPr>
            <a:r>
              <a:rPr lang="zh-CN" altLang="en-US" sz="2800" dirty="0"/>
              <a:t>定义:  我们对区间</a:t>
            </a:r>
            <a:r>
              <a:rPr lang="en-US" altLang="zh-CN" sz="2800" dirty="0"/>
              <a:t>j</a:t>
            </a:r>
            <a:r>
              <a:rPr lang="zh-CN" altLang="en-US" sz="2800" dirty="0">
                <a:solidFill>
                  <a:srgbClr val="FF0000"/>
                </a:solidFill>
              </a:rPr>
              <a:t>定义</a:t>
            </a:r>
            <a:r>
              <a:rPr lang="en-US" altLang="zh-CN" sz="2800" b="1" dirty="0">
                <a:solidFill>
                  <a:srgbClr val="FF0000"/>
                </a:solidFill>
              </a:rPr>
              <a:t>p(j) </a:t>
            </a:r>
            <a:r>
              <a:rPr lang="zh-CN" altLang="en-US" sz="2800" b="1" dirty="0">
                <a:solidFill>
                  <a:srgbClr val="FF0000"/>
                </a:solidFill>
              </a:rPr>
              <a:t>为使得区间</a:t>
            </a:r>
            <a:r>
              <a:rPr lang="en-US" altLang="zh-CN" sz="2800" b="1" dirty="0" err="1">
                <a:solidFill>
                  <a:srgbClr val="FF0000"/>
                </a:solidFill>
              </a:rPr>
              <a:t>i</a:t>
            </a:r>
            <a:r>
              <a:rPr lang="zh-CN" altLang="en-US" sz="2800" b="1" dirty="0">
                <a:solidFill>
                  <a:srgbClr val="FF0000"/>
                </a:solidFill>
              </a:rPr>
              <a:t>与</a:t>
            </a:r>
            <a:r>
              <a:rPr lang="en-US" altLang="zh-CN" sz="2800" b="1" dirty="0">
                <a:solidFill>
                  <a:srgbClr val="FF0000"/>
                </a:solidFill>
              </a:rPr>
              <a:t>j</a:t>
            </a:r>
            <a:r>
              <a:rPr lang="zh-CN" altLang="en-US" sz="2800" b="1" dirty="0">
                <a:solidFill>
                  <a:srgbClr val="FF0000"/>
                </a:solidFill>
              </a:rPr>
              <a:t>不相交的最大的标记</a:t>
            </a:r>
            <a:r>
              <a:rPr lang="en-US" altLang="zh-CN" sz="2800" dirty="0" err="1"/>
              <a:t>i</a:t>
            </a:r>
            <a:r>
              <a:rPr lang="en-US" altLang="zh-CN" sz="2800" dirty="0"/>
              <a:t> &lt; j, </a:t>
            </a:r>
            <a:r>
              <a:rPr lang="zh-CN" altLang="en-US" sz="2800" dirty="0"/>
              <a:t>也就是说，</a:t>
            </a:r>
            <a:r>
              <a:rPr lang="en-US" altLang="zh-CN" sz="2800" dirty="0" err="1"/>
              <a:t>i</a:t>
            </a:r>
            <a:r>
              <a:rPr lang="zh-CN" altLang="en-US" sz="2800" dirty="0"/>
              <a:t>是最右边的与</a:t>
            </a:r>
            <a:r>
              <a:rPr lang="en-US" altLang="zh-CN" sz="2800" dirty="0"/>
              <a:t>j</a:t>
            </a:r>
            <a:r>
              <a:rPr lang="zh-CN" altLang="en-US" sz="2800" dirty="0"/>
              <a:t>不冲突的区间。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灯片编号占位符 5">
            <a:extLst>
              <a:ext uri="{FF2B5EF4-FFF2-40B4-BE49-F238E27FC236}">
                <a16:creationId xmlns:a16="http://schemas.microsoft.com/office/drawing/2014/main" id="{AF569883-D581-4211-9E11-3C14955EB9D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3927E93-7362-4EE9-B658-EE2FC733F365}" type="slidenum">
              <a:rPr kumimoji="0" lang="zh-CN" altLang="en-US" sz="1400" smtClean="0"/>
              <a:pPr>
                <a:spcBef>
                  <a:spcPct val="0"/>
                </a:spcBef>
                <a:buClrTx/>
                <a:buSzTx/>
                <a:buFontTx/>
                <a:buNone/>
              </a:pPr>
              <a:t>33</a:t>
            </a:fld>
            <a:endParaRPr kumimoji="0" lang="en-US" altLang="zh-CN" sz="1400"/>
          </a:p>
        </p:txBody>
      </p:sp>
      <p:sp>
        <p:nvSpPr>
          <p:cNvPr id="14339" name="Rectangle 2">
            <a:extLst>
              <a:ext uri="{FF2B5EF4-FFF2-40B4-BE49-F238E27FC236}">
                <a16:creationId xmlns:a16="http://schemas.microsoft.com/office/drawing/2014/main" id="{217CD7AC-8A0C-4069-BC04-9F2229863325}"/>
              </a:ext>
            </a:extLst>
          </p:cNvPr>
          <p:cNvSpPr>
            <a:spLocks noGrp="1" noChangeArrowheads="1"/>
          </p:cNvSpPr>
          <p:nvPr>
            <p:ph type="title" idx="4294967295"/>
          </p:nvPr>
        </p:nvSpPr>
        <p:spPr>
          <a:xfrm>
            <a:off x="950912" y="378553"/>
            <a:ext cx="7886700" cy="1325563"/>
          </a:xfrm>
        </p:spPr>
        <p:txBody>
          <a:bodyPr/>
          <a:lstStyle/>
          <a:p>
            <a:pPr eaLnBrk="1" hangingPunct="1"/>
            <a:r>
              <a:rPr lang="zh-CN" altLang="en-US" dirty="0"/>
              <a:t>带权的区间调度</a:t>
            </a:r>
          </a:p>
        </p:txBody>
      </p:sp>
      <p:sp>
        <p:nvSpPr>
          <p:cNvPr id="14340" name="Rectangle 3">
            <a:extLst>
              <a:ext uri="{FF2B5EF4-FFF2-40B4-BE49-F238E27FC236}">
                <a16:creationId xmlns:a16="http://schemas.microsoft.com/office/drawing/2014/main" id="{003EC98E-766F-4249-89EE-21142FB41587}"/>
              </a:ext>
            </a:extLst>
          </p:cNvPr>
          <p:cNvSpPr>
            <a:spLocks noGrp="1" noChangeArrowheads="1"/>
          </p:cNvSpPr>
          <p:nvPr>
            <p:ph type="body" idx="4294967295"/>
          </p:nvPr>
        </p:nvSpPr>
        <p:spPr>
          <a:xfrm>
            <a:off x="1371600" y="1752600"/>
            <a:ext cx="7772400" cy="4114800"/>
          </a:xfrm>
        </p:spPr>
        <p:txBody>
          <a:bodyPr/>
          <a:lstStyle/>
          <a:p>
            <a:pPr eaLnBrk="1" hangingPunct="1">
              <a:buClrTx/>
              <a:buSzTx/>
              <a:buFontTx/>
              <a:buChar char="•"/>
            </a:pPr>
            <a:r>
              <a:rPr lang="en-US" altLang="zh-CN"/>
              <a:t>Ex:  p(8) , p(7) , p(2) =?</a:t>
            </a:r>
          </a:p>
          <a:p>
            <a:pPr eaLnBrk="1" hangingPunct="1">
              <a:buFont typeface="Wingdings" panose="05000000000000000000" pitchFamily="2" charset="2"/>
              <a:buNone/>
            </a:pPr>
            <a:endParaRPr lang="zh-CN" altLang="en-US"/>
          </a:p>
        </p:txBody>
      </p:sp>
      <p:sp>
        <p:nvSpPr>
          <p:cNvPr id="14341" name="Line 4">
            <a:extLst>
              <a:ext uri="{FF2B5EF4-FFF2-40B4-BE49-F238E27FC236}">
                <a16:creationId xmlns:a16="http://schemas.microsoft.com/office/drawing/2014/main" id="{25461611-DB04-4A55-9622-9AB78C2BC5C8}"/>
              </a:ext>
            </a:extLst>
          </p:cNvPr>
          <p:cNvSpPr>
            <a:spLocks noChangeShapeType="1"/>
          </p:cNvSpPr>
          <p:nvPr/>
        </p:nvSpPr>
        <p:spPr bwMode="auto">
          <a:xfrm>
            <a:off x="1433513" y="6232525"/>
            <a:ext cx="5881687"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42" name="Text Box 5">
            <a:extLst>
              <a:ext uri="{FF2B5EF4-FFF2-40B4-BE49-F238E27FC236}">
                <a16:creationId xmlns:a16="http://schemas.microsoft.com/office/drawing/2014/main" id="{F2224BA7-0C84-49A7-8E80-9932A34E8025}"/>
              </a:ext>
            </a:extLst>
          </p:cNvPr>
          <p:cNvSpPr txBox="1">
            <a:spLocks noChangeArrowheads="1"/>
          </p:cNvSpPr>
          <p:nvPr/>
        </p:nvSpPr>
        <p:spPr bwMode="auto">
          <a:xfrm>
            <a:off x="7315200" y="6024563"/>
            <a:ext cx="762000" cy="304800"/>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400">
                <a:latin typeface="Comic Sans MS" panose="030F0702030302020204" pitchFamily="66" charset="0"/>
              </a:rPr>
              <a:t>Time</a:t>
            </a:r>
          </a:p>
        </p:txBody>
      </p:sp>
      <p:sp>
        <p:nvSpPr>
          <p:cNvPr id="14343" name="Line 6">
            <a:extLst>
              <a:ext uri="{FF2B5EF4-FFF2-40B4-BE49-F238E27FC236}">
                <a16:creationId xmlns:a16="http://schemas.microsoft.com/office/drawing/2014/main" id="{C373385F-4569-4603-9C7C-4EF5560CCB9A}"/>
              </a:ext>
            </a:extLst>
          </p:cNvPr>
          <p:cNvSpPr>
            <a:spLocks noChangeShapeType="1"/>
          </p:cNvSpPr>
          <p:nvPr/>
        </p:nvSpPr>
        <p:spPr bwMode="auto">
          <a:xfrm>
            <a:off x="6554788" y="6278563"/>
            <a:ext cx="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44" name="Text Box 7">
            <a:extLst>
              <a:ext uri="{FF2B5EF4-FFF2-40B4-BE49-F238E27FC236}">
                <a16:creationId xmlns:a16="http://schemas.microsoft.com/office/drawing/2014/main" id="{43028262-8014-4AEB-BB83-8381A77F124A}"/>
              </a:ext>
            </a:extLst>
          </p:cNvPr>
          <p:cNvSpPr txBox="1">
            <a:spLocks noChangeArrowheads="1"/>
          </p:cNvSpPr>
          <p:nvPr/>
        </p:nvSpPr>
        <p:spPr bwMode="auto">
          <a:xfrm>
            <a:off x="1295400" y="6278563"/>
            <a:ext cx="415925"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0</a:t>
            </a:r>
          </a:p>
        </p:txBody>
      </p:sp>
      <p:sp>
        <p:nvSpPr>
          <p:cNvPr id="14345" name="Line 8">
            <a:extLst>
              <a:ext uri="{FF2B5EF4-FFF2-40B4-BE49-F238E27FC236}">
                <a16:creationId xmlns:a16="http://schemas.microsoft.com/office/drawing/2014/main" id="{CD157FD9-3E54-4B22-94D7-D90C37FE296B}"/>
              </a:ext>
            </a:extLst>
          </p:cNvPr>
          <p:cNvSpPr>
            <a:spLocks noChangeShapeType="1"/>
          </p:cNvSpPr>
          <p:nvPr/>
        </p:nvSpPr>
        <p:spPr bwMode="auto">
          <a:xfrm rot="-5400000">
            <a:off x="325437"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46" name="Line 9">
            <a:extLst>
              <a:ext uri="{FF2B5EF4-FFF2-40B4-BE49-F238E27FC236}">
                <a16:creationId xmlns:a16="http://schemas.microsoft.com/office/drawing/2014/main" id="{EB89C437-5032-40ED-B9CB-FF0471CC0662}"/>
              </a:ext>
            </a:extLst>
          </p:cNvPr>
          <p:cNvSpPr>
            <a:spLocks noChangeShapeType="1"/>
          </p:cNvSpPr>
          <p:nvPr/>
        </p:nvSpPr>
        <p:spPr bwMode="auto">
          <a:xfrm rot="-5400000">
            <a:off x="-158750"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47" name="Line 10">
            <a:extLst>
              <a:ext uri="{FF2B5EF4-FFF2-40B4-BE49-F238E27FC236}">
                <a16:creationId xmlns:a16="http://schemas.microsoft.com/office/drawing/2014/main" id="{2A6F16F7-3604-4ED1-89A6-5F58F45C104C}"/>
              </a:ext>
            </a:extLst>
          </p:cNvPr>
          <p:cNvSpPr>
            <a:spLocks noChangeShapeType="1"/>
          </p:cNvSpPr>
          <p:nvPr/>
        </p:nvSpPr>
        <p:spPr bwMode="auto">
          <a:xfrm rot="-5400000">
            <a:off x="1295400"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48" name="Line 11">
            <a:extLst>
              <a:ext uri="{FF2B5EF4-FFF2-40B4-BE49-F238E27FC236}">
                <a16:creationId xmlns:a16="http://schemas.microsoft.com/office/drawing/2014/main" id="{914DB73F-6FF6-4B66-B5CD-C78A0278C3D5}"/>
              </a:ext>
            </a:extLst>
          </p:cNvPr>
          <p:cNvSpPr>
            <a:spLocks noChangeShapeType="1"/>
          </p:cNvSpPr>
          <p:nvPr/>
        </p:nvSpPr>
        <p:spPr bwMode="auto">
          <a:xfrm rot="-5400000">
            <a:off x="809625"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49" name="Line 12">
            <a:extLst>
              <a:ext uri="{FF2B5EF4-FFF2-40B4-BE49-F238E27FC236}">
                <a16:creationId xmlns:a16="http://schemas.microsoft.com/office/drawing/2014/main" id="{54D1553F-50F5-4E35-8174-46E8B187BEE6}"/>
              </a:ext>
            </a:extLst>
          </p:cNvPr>
          <p:cNvSpPr>
            <a:spLocks noChangeShapeType="1"/>
          </p:cNvSpPr>
          <p:nvPr/>
        </p:nvSpPr>
        <p:spPr bwMode="auto">
          <a:xfrm rot="-5400000">
            <a:off x="1779587"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50" name="Line 13">
            <a:extLst>
              <a:ext uri="{FF2B5EF4-FFF2-40B4-BE49-F238E27FC236}">
                <a16:creationId xmlns:a16="http://schemas.microsoft.com/office/drawing/2014/main" id="{6B93A66A-983B-4CBB-95AE-875472185B26}"/>
              </a:ext>
            </a:extLst>
          </p:cNvPr>
          <p:cNvSpPr>
            <a:spLocks noChangeShapeType="1"/>
          </p:cNvSpPr>
          <p:nvPr/>
        </p:nvSpPr>
        <p:spPr bwMode="auto">
          <a:xfrm rot="-5400000">
            <a:off x="3232150"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51" name="Line 14">
            <a:extLst>
              <a:ext uri="{FF2B5EF4-FFF2-40B4-BE49-F238E27FC236}">
                <a16:creationId xmlns:a16="http://schemas.microsoft.com/office/drawing/2014/main" id="{FA4B07FB-89C8-4833-B9E7-C822B2536836}"/>
              </a:ext>
            </a:extLst>
          </p:cNvPr>
          <p:cNvSpPr>
            <a:spLocks noChangeShapeType="1"/>
          </p:cNvSpPr>
          <p:nvPr/>
        </p:nvSpPr>
        <p:spPr bwMode="auto">
          <a:xfrm rot="-5400000">
            <a:off x="2747962"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52" name="Line 15">
            <a:extLst>
              <a:ext uri="{FF2B5EF4-FFF2-40B4-BE49-F238E27FC236}">
                <a16:creationId xmlns:a16="http://schemas.microsoft.com/office/drawing/2014/main" id="{E2EFD171-2301-457D-9D90-32D6954AC6AB}"/>
              </a:ext>
            </a:extLst>
          </p:cNvPr>
          <p:cNvSpPr>
            <a:spLocks noChangeShapeType="1"/>
          </p:cNvSpPr>
          <p:nvPr/>
        </p:nvSpPr>
        <p:spPr bwMode="auto">
          <a:xfrm rot="-5400000">
            <a:off x="4200525"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53" name="Line 16">
            <a:extLst>
              <a:ext uri="{FF2B5EF4-FFF2-40B4-BE49-F238E27FC236}">
                <a16:creationId xmlns:a16="http://schemas.microsoft.com/office/drawing/2014/main" id="{F10D73EE-2AE0-40C0-A4E3-2F1FA166D4C3}"/>
              </a:ext>
            </a:extLst>
          </p:cNvPr>
          <p:cNvSpPr>
            <a:spLocks noChangeShapeType="1"/>
          </p:cNvSpPr>
          <p:nvPr/>
        </p:nvSpPr>
        <p:spPr bwMode="auto">
          <a:xfrm rot="-5400000">
            <a:off x="3716337"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54" name="Line 17">
            <a:extLst>
              <a:ext uri="{FF2B5EF4-FFF2-40B4-BE49-F238E27FC236}">
                <a16:creationId xmlns:a16="http://schemas.microsoft.com/office/drawing/2014/main" id="{781B92B9-23A6-4A11-B8C3-61070B2618A5}"/>
              </a:ext>
            </a:extLst>
          </p:cNvPr>
          <p:cNvSpPr>
            <a:spLocks noChangeShapeType="1"/>
          </p:cNvSpPr>
          <p:nvPr/>
        </p:nvSpPr>
        <p:spPr bwMode="auto">
          <a:xfrm rot="-5400000">
            <a:off x="5170487"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55" name="Line 18">
            <a:extLst>
              <a:ext uri="{FF2B5EF4-FFF2-40B4-BE49-F238E27FC236}">
                <a16:creationId xmlns:a16="http://schemas.microsoft.com/office/drawing/2014/main" id="{507E6C8F-724B-4503-BEE7-B1DE223CC250}"/>
              </a:ext>
            </a:extLst>
          </p:cNvPr>
          <p:cNvSpPr>
            <a:spLocks noChangeShapeType="1"/>
          </p:cNvSpPr>
          <p:nvPr/>
        </p:nvSpPr>
        <p:spPr bwMode="auto">
          <a:xfrm rot="-5400000">
            <a:off x="4686300"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56" name="Text Box 19">
            <a:extLst>
              <a:ext uri="{FF2B5EF4-FFF2-40B4-BE49-F238E27FC236}">
                <a16:creationId xmlns:a16="http://schemas.microsoft.com/office/drawing/2014/main" id="{6740CC89-6868-4C2A-B124-8F5DA30689A4}"/>
              </a:ext>
            </a:extLst>
          </p:cNvPr>
          <p:cNvSpPr txBox="1">
            <a:spLocks noChangeArrowheads="1"/>
          </p:cNvSpPr>
          <p:nvPr/>
        </p:nvSpPr>
        <p:spPr bwMode="auto">
          <a:xfrm>
            <a:off x="1779588" y="6278563"/>
            <a:ext cx="415925"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1</a:t>
            </a:r>
          </a:p>
        </p:txBody>
      </p:sp>
      <p:sp>
        <p:nvSpPr>
          <p:cNvPr id="14357" name="Text Box 20">
            <a:extLst>
              <a:ext uri="{FF2B5EF4-FFF2-40B4-BE49-F238E27FC236}">
                <a16:creationId xmlns:a16="http://schemas.microsoft.com/office/drawing/2014/main" id="{459C5387-0A90-4D69-ADFD-DFB3248EA34D}"/>
              </a:ext>
            </a:extLst>
          </p:cNvPr>
          <p:cNvSpPr txBox="1">
            <a:spLocks noChangeArrowheads="1"/>
          </p:cNvSpPr>
          <p:nvPr/>
        </p:nvSpPr>
        <p:spPr bwMode="auto">
          <a:xfrm>
            <a:off x="2263775" y="6278563"/>
            <a:ext cx="415925"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2</a:t>
            </a:r>
          </a:p>
        </p:txBody>
      </p:sp>
      <p:sp>
        <p:nvSpPr>
          <p:cNvPr id="14358" name="Text Box 21">
            <a:extLst>
              <a:ext uri="{FF2B5EF4-FFF2-40B4-BE49-F238E27FC236}">
                <a16:creationId xmlns:a16="http://schemas.microsoft.com/office/drawing/2014/main" id="{EED14B11-0B1B-440B-9C5C-912B9C15D442}"/>
              </a:ext>
            </a:extLst>
          </p:cNvPr>
          <p:cNvSpPr txBox="1">
            <a:spLocks noChangeArrowheads="1"/>
          </p:cNvSpPr>
          <p:nvPr/>
        </p:nvSpPr>
        <p:spPr bwMode="auto">
          <a:xfrm>
            <a:off x="2747963" y="6278563"/>
            <a:ext cx="415925"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3</a:t>
            </a:r>
          </a:p>
        </p:txBody>
      </p:sp>
      <p:sp>
        <p:nvSpPr>
          <p:cNvPr id="14359" name="Text Box 22">
            <a:extLst>
              <a:ext uri="{FF2B5EF4-FFF2-40B4-BE49-F238E27FC236}">
                <a16:creationId xmlns:a16="http://schemas.microsoft.com/office/drawing/2014/main" id="{9F422108-DA1A-43AA-8657-B60241B77917}"/>
              </a:ext>
            </a:extLst>
          </p:cNvPr>
          <p:cNvSpPr txBox="1">
            <a:spLocks noChangeArrowheads="1"/>
          </p:cNvSpPr>
          <p:nvPr/>
        </p:nvSpPr>
        <p:spPr bwMode="auto">
          <a:xfrm>
            <a:off x="3233738" y="6278563"/>
            <a:ext cx="414337"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4</a:t>
            </a:r>
          </a:p>
        </p:txBody>
      </p:sp>
      <p:sp>
        <p:nvSpPr>
          <p:cNvPr id="14360" name="Text Box 23">
            <a:extLst>
              <a:ext uri="{FF2B5EF4-FFF2-40B4-BE49-F238E27FC236}">
                <a16:creationId xmlns:a16="http://schemas.microsoft.com/office/drawing/2014/main" id="{62EBE4A0-10CA-4AC5-B185-CA01D57378E4}"/>
              </a:ext>
            </a:extLst>
          </p:cNvPr>
          <p:cNvSpPr txBox="1">
            <a:spLocks noChangeArrowheads="1"/>
          </p:cNvSpPr>
          <p:nvPr/>
        </p:nvSpPr>
        <p:spPr bwMode="auto">
          <a:xfrm>
            <a:off x="3717925" y="6278563"/>
            <a:ext cx="414338"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5</a:t>
            </a:r>
          </a:p>
        </p:txBody>
      </p:sp>
      <p:sp>
        <p:nvSpPr>
          <p:cNvPr id="14361" name="Text Box 24">
            <a:extLst>
              <a:ext uri="{FF2B5EF4-FFF2-40B4-BE49-F238E27FC236}">
                <a16:creationId xmlns:a16="http://schemas.microsoft.com/office/drawing/2014/main" id="{13B01DF0-0B9D-4E80-8BBB-680B7DFD84D8}"/>
              </a:ext>
            </a:extLst>
          </p:cNvPr>
          <p:cNvSpPr txBox="1">
            <a:spLocks noChangeArrowheads="1"/>
          </p:cNvSpPr>
          <p:nvPr/>
        </p:nvSpPr>
        <p:spPr bwMode="auto">
          <a:xfrm>
            <a:off x="4202113" y="6278563"/>
            <a:ext cx="414337"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6</a:t>
            </a:r>
          </a:p>
        </p:txBody>
      </p:sp>
      <p:sp>
        <p:nvSpPr>
          <p:cNvPr id="14362" name="Text Box 25">
            <a:extLst>
              <a:ext uri="{FF2B5EF4-FFF2-40B4-BE49-F238E27FC236}">
                <a16:creationId xmlns:a16="http://schemas.microsoft.com/office/drawing/2014/main" id="{125DC4EE-6C25-4496-8337-6A92FEE5C559}"/>
              </a:ext>
            </a:extLst>
          </p:cNvPr>
          <p:cNvSpPr txBox="1">
            <a:spLocks noChangeArrowheads="1"/>
          </p:cNvSpPr>
          <p:nvPr/>
        </p:nvSpPr>
        <p:spPr bwMode="auto">
          <a:xfrm>
            <a:off x="4686300" y="6278563"/>
            <a:ext cx="415925"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7</a:t>
            </a:r>
          </a:p>
        </p:txBody>
      </p:sp>
      <p:sp>
        <p:nvSpPr>
          <p:cNvPr id="14363" name="Text Box 26">
            <a:extLst>
              <a:ext uri="{FF2B5EF4-FFF2-40B4-BE49-F238E27FC236}">
                <a16:creationId xmlns:a16="http://schemas.microsoft.com/office/drawing/2014/main" id="{6D607D00-9996-4BAA-B27B-7F023C234A73}"/>
              </a:ext>
            </a:extLst>
          </p:cNvPr>
          <p:cNvSpPr txBox="1">
            <a:spLocks noChangeArrowheads="1"/>
          </p:cNvSpPr>
          <p:nvPr/>
        </p:nvSpPr>
        <p:spPr bwMode="auto">
          <a:xfrm>
            <a:off x="5170488" y="6278563"/>
            <a:ext cx="415925"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8</a:t>
            </a:r>
          </a:p>
        </p:txBody>
      </p:sp>
      <p:sp>
        <p:nvSpPr>
          <p:cNvPr id="14364" name="Text Box 27">
            <a:extLst>
              <a:ext uri="{FF2B5EF4-FFF2-40B4-BE49-F238E27FC236}">
                <a16:creationId xmlns:a16="http://schemas.microsoft.com/office/drawing/2014/main" id="{B5BDE9AC-7619-4E11-8E23-FD5B12C87D23}"/>
              </a:ext>
            </a:extLst>
          </p:cNvPr>
          <p:cNvSpPr txBox="1">
            <a:spLocks noChangeArrowheads="1"/>
          </p:cNvSpPr>
          <p:nvPr/>
        </p:nvSpPr>
        <p:spPr bwMode="auto">
          <a:xfrm>
            <a:off x="5654675" y="6278563"/>
            <a:ext cx="415925"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9</a:t>
            </a:r>
          </a:p>
        </p:txBody>
      </p:sp>
      <p:sp>
        <p:nvSpPr>
          <p:cNvPr id="14365" name="Text Box 28">
            <a:extLst>
              <a:ext uri="{FF2B5EF4-FFF2-40B4-BE49-F238E27FC236}">
                <a16:creationId xmlns:a16="http://schemas.microsoft.com/office/drawing/2014/main" id="{B578E82E-B955-44C9-914A-DFF72C595D86}"/>
              </a:ext>
            </a:extLst>
          </p:cNvPr>
          <p:cNvSpPr txBox="1">
            <a:spLocks noChangeArrowheads="1"/>
          </p:cNvSpPr>
          <p:nvPr/>
        </p:nvSpPr>
        <p:spPr bwMode="auto">
          <a:xfrm>
            <a:off x="6070600" y="6278563"/>
            <a:ext cx="414338"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10</a:t>
            </a:r>
          </a:p>
        </p:txBody>
      </p:sp>
      <p:sp>
        <p:nvSpPr>
          <p:cNvPr id="14366" name="Text Box 29">
            <a:extLst>
              <a:ext uri="{FF2B5EF4-FFF2-40B4-BE49-F238E27FC236}">
                <a16:creationId xmlns:a16="http://schemas.microsoft.com/office/drawing/2014/main" id="{814D6DEB-DCE2-4EA4-AF83-266227440CFD}"/>
              </a:ext>
            </a:extLst>
          </p:cNvPr>
          <p:cNvSpPr txBox="1">
            <a:spLocks noChangeArrowheads="1"/>
          </p:cNvSpPr>
          <p:nvPr/>
        </p:nvSpPr>
        <p:spPr bwMode="auto">
          <a:xfrm>
            <a:off x="6624638" y="6278563"/>
            <a:ext cx="414337" cy="274637"/>
          </a:xfrm>
          <a:prstGeom prst="rect">
            <a:avLst/>
          </a:prstGeom>
          <a:solidFill>
            <a:srgbClr val="FFFFFF"/>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200">
                <a:latin typeface="Comic Sans MS" panose="030F0702030302020204" pitchFamily="66" charset="0"/>
              </a:rPr>
              <a:t>11</a:t>
            </a:r>
          </a:p>
        </p:txBody>
      </p:sp>
      <p:sp>
        <p:nvSpPr>
          <p:cNvPr id="14367" name="Rectangle 30">
            <a:extLst>
              <a:ext uri="{FF2B5EF4-FFF2-40B4-BE49-F238E27FC236}">
                <a16:creationId xmlns:a16="http://schemas.microsoft.com/office/drawing/2014/main" id="{86C8641B-EF9D-4C05-BBFE-88A212D0D46A}"/>
              </a:ext>
            </a:extLst>
          </p:cNvPr>
          <p:cNvSpPr>
            <a:spLocks noChangeArrowheads="1"/>
          </p:cNvSpPr>
          <p:nvPr/>
        </p:nvSpPr>
        <p:spPr bwMode="auto">
          <a:xfrm>
            <a:off x="3856038" y="5124450"/>
            <a:ext cx="1936750"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6</a:t>
            </a:r>
          </a:p>
        </p:txBody>
      </p:sp>
      <p:sp>
        <p:nvSpPr>
          <p:cNvPr id="14368" name="Rectangle 31">
            <a:extLst>
              <a:ext uri="{FF2B5EF4-FFF2-40B4-BE49-F238E27FC236}">
                <a16:creationId xmlns:a16="http://schemas.microsoft.com/office/drawing/2014/main" id="{4E2CB606-AA37-486A-9635-AD0490AD88BA}"/>
              </a:ext>
            </a:extLst>
          </p:cNvPr>
          <p:cNvSpPr>
            <a:spLocks noChangeArrowheads="1"/>
          </p:cNvSpPr>
          <p:nvPr/>
        </p:nvSpPr>
        <p:spPr bwMode="auto">
          <a:xfrm>
            <a:off x="4340225" y="5540375"/>
            <a:ext cx="1938338"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7</a:t>
            </a:r>
          </a:p>
        </p:txBody>
      </p:sp>
      <p:sp>
        <p:nvSpPr>
          <p:cNvPr id="14369" name="Line 32">
            <a:extLst>
              <a:ext uri="{FF2B5EF4-FFF2-40B4-BE49-F238E27FC236}">
                <a16:creationId xmlns:a16="http://schemas.microsoft.com/office/drawing/2014/main" id="{9065B291-3EC2-496D-8FAC-356A11FAC017}"/>
              </a:ext>
            </a:extLst>
          </p:cNvPr>
          <p:cNvSpPr>
            <a:spLocks noChangeShapeType="1"/>
          </p:cNvSpPr>
          <p:nvPr/>
        </p:nvSpPr>
        <p:spPr bwMode="auto">
          <a:xfrm rot="-5400000">
            <a:off x="2263775" y="4640263"/>
            <a:ext cx="31845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
        <p:nvSpPr>
          <p:cNvPr id="14370" name="Rectangle 33">
            <a:extLst>
              <a:ext uri="{FF2B5EF4-FFF2-40B4-BE49-F238E27FC236}">
                <a16:creationId xmlns:a16="http://schemas.microsoft.com/office/drawing/2014/main" id="{DF84D7CC-F4CB-4044-8E60-4120EFBA65C7}"/>
              </a:ext>
            </a:extLst>
          </p:cNvPr>
          <p:cNvSpPr>
            <a:spLocks noChangeArrowheads="1"/>
          </p:cNvSpPr>
          <p:nvPr/>
        </p:nvSpPr>
        <p:spPr bwMode="auto">
          <a:xfrm>
            <a:off x="5308600" y="5943600"/>
            <a:ext cx="1454150" cy="27781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dirty="0">
                <a:latin typeface="Comic Sans MS" panose="030F0702030302020204" pitchFamily="66" charset="0"/>
              </a:rPr>
              <a:t>8</a:t>
            </a:r>
          </a:p>
        </p:txBody>
      </p:sp>
      <p:sp>
        <p:nvSpPr>
          <p:cNvPr id="14371" name="Rectangle 34">
            <a:extLst>
              <a:ext uri="{FF2B5EF4-FFF2-40B4-BE49-F238E27FC236}">
                <a16:creationId xmlns:a16="http://schemas.microsoft.com/office/drawing/2014/main" id="{3D307177-9DB6-4E15-9074-FF0C3DF6DC16}"/>
              </a:ext>
            </a:extLst>
          </p:cNvPr>
          <p:cNvSpPr>
            <a:spLocks noChangeArrowheads="1"/>
          </p:cNvSpPr>
          <p:nvPr/>
        </p:nvSpPr>
        <p:spPr bwMode="auto">
          <a:xfrm>
            <a:off x="3371850" y="4343400"/>
            <a:ext cx="1452563" cy="27781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4</a:t>
            </a:r>
          </a:p>
        </p:txBody>
      </p:sp>
      <p:sp>
        <p:nvSpPr>
          <p:cNvPr id="14372" name="Rectangle 35">
            <a:extLst>
              <a:ext uri="{FF2B5EF4-FFF2-40B4-BE49-F238E27FC236}">
                <a16:creationId xmlns:a16="http://schemas.microsoft.com/office/drawing/2014/main" id="{C93EC525-CE92-4D05-86B6-66517024EE08}"/>
              </a:ext>
            </a:extLst>
          </p:cNvPr>
          <p:cNvSpPr>
            <a:spLocks noChangeArrowheads="1"/>
          </p:cNvSpPr>
          <p:nvPr/>
        </p:nvSpPr>
        <p:spPr bwMode="auto">
          <a:xfrm>
            <a:off x="1433513" y="3914775"/>
            <a:ext cx="2906712"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3</a:t>
            </a:r>
          </a:p>
        </p:txBody>
      </p:sp>
      <p:sp>
        <p:nvSpPr>
          <p:cNvPr id="14373" name="Rectangle 36">
            <a:extLst>
              <a:ext uri="{FF2B5EF4-FFF2-40B4-BE49-F238E27FC236}">
                <a16:creationId xmlns:a16="http://schemas.microsoft.com/office/drawing/2014/main" id="{9D807636-F144-4509-A23C-EB1096169318}"/>
              </a:ext>
            </a:extLst>
          </p:cNvPr>
          <p:cNvSpPr>
            <a:spLocks noChangeArrowheads="1"/>
          </p:cNvSpPr>
          <p:nvPr/>
        </p:nvSpPr>
        <p:spPr bwMode="auto">
          <a:xfrm>
            <a:off x="1917700" y="3049588"/>
            <a:ext cx="1454150"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1</a:t>
            </a:r>
          </a:p>
        </p:txBody>
      </p:sp>
      <p:sp>
        <p:nvSpPr>
          <p:cNvPr id="14374" name="Rectangle 37">
            <a:extLst>
              <a:ext uri="{FF2B5EF4-FFF2-40B4-BE49-F238E27FC236}">
                <a16:creationId xmlns:a16="http://schemas.microsoft.com/office/drawing/2014/main" id="{627234BE-2E17-441E-A31F-E26E8CFB3210}"/>
              </a:ext>
            </a:extLst>
          </p:cNvPr>
          <p:cNvSpPr>
            <a:spLocks noChangeArrowheads="1"/>
          </p:cNvSpPr>
          <p:nvPr/>
        </p:nvSpPr>
        <p:spPr bwMode="auto">
          <a:xfrm>
            <a:off x="2887663" y="3505200"/>
            <a:ext cx="968375" cy="27781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2</a:t>
            </a:r>
          </a:p>
        </p:txBody>
      </p:sp>
      <p:sp>
        <p:nvSpPr>
          <p:cNvPr id="14375" name="Rectangle 38">
            <a:extLst>
              <a:ext uri="{FF2B5EF4-FFF2-40B4-BE49-F238E27FC236}">
                <a16:creationId xmlns:a16="http://schemas.microsoft.com/office/drawing/2014/main" id="{BFD786A6-0421-455E-9ED8-699BBF31D10B}"/>
              </a:ext>
            </a:extLst>
          </p:cNvPr>
          <p:cNvSpPr>
            <a:spLocks noChangeArrowheads="1"/>
          </p:cNvSpPr>
          <p:nvPr/>
        </p:nvSpPr>
        <p:spPr bwMode="auto">
          <a:xfrm>
            <a:off x="2887663" y="4752975"/>
            <a:ext cx="2420937" cy="2762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400">
                <a:latin typeface="Comic Sans MS" panose="030F0702030302020204" pitchFamily="66" charset="0"/>
              </a:rPr>
              <a:t>5</a:t>
            </a:r>
          </a:p>
        </p:txBody>
      </p:sp>
      <p:sp>
        <p:nvSpPr>
          <p:cNvPr id="17447" name="Rectangle 39">
            <a:extLst>
              <a:ext uri="{FF2B5EF4-FFF2-40B4-BE49-F238E27FC236}">
                <a16:creationId xmlns:a16="http://schemas.microsoft.com/office/drawing/2014/main" id="{CA4CA823-3419-4027-901D-8D6918A40A39}"/>
              </a:ext>
            </a:extLst>
          </p:cNvPr>
          <p:cNvSpPr>
            <a:spLocks noChangeArrowheads="1"/>
          </p:cNvSpPr>
          <p:nvPr/>
        </p:nvSpPr>
        <p:spPr bwMode="auto">
          <a:xfrm>
            <a:off x="1828800" y="2362200"/>
            <a:ext cx="6140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2800" b="1">
                <a:latin typeface="Courier New" panose="02070309020205020404" pitchFamily="49" charset="0"/>
              </a:rPr>
              <a:t>p(8) = 5, p(7) = 3, p(2) = 0</a:t>
            </a:r>
            <a:endParaRPr lang="zh-CN" altLang="en-US" sz="28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E467CD99-59D3-4B57-AED6-CD6DBDD5951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D274B9-7624-4B13-8D44-C37A31A27DEC}" type="slidenum">
              <a:rPr kumimoji="0" lang="zh-CN" altLang="en-US" sz="1400" smtClean="0"/>
              <a:pPr>
                <a:spcBef>
                  <a:spcPct val="0"/>
                </a:spcBef>
                <a:buClrTx/>
                <a:buSzTx/>
                <a:buFontTx/>
                <a:buNone/>
              </a:pPr>
              <a:t>34</a:t>
            </a:fld>
            <a:endParaRPr kumimoji="0" lang="en-US" altLang="zh-CN" sz="1400"/>
          </a:p>
        </p:txBody>
      </p:sp>
      <p:sp>
        <p:nvSpPr>
          <p:cNvPr id="15363" name="Rectangle 2">
            <a:extLst>
              <a:ext uri="{FF2B5EF4-FFF2-40B4-BE49-F238E27FC236}">
                <a16:creationId xmlns:a16="http://schemas.microsoft.com/office/drawing/2014/main" id="{669B8BED-1E36-440C-9584-61516ED9862F}"/>
              </a:ext>
            </a:extLst>
          </p:cNvPr>
          <p:cNvSpPr>
            <a:spLocks noGrp="1" noChangeArrowheads="1"/>
          </p:cNvSpPr>
          <p:nvPr>
            <p:ph type="title" idx="4294967295"/>
          </p:nvPr>
        </p:nvSpPr>
        <p:spPr>
          <a:xfrm>
            <a:off x="722313" y="532356"/>
            <a:ext cx="7793037" cy="1143000"/>
          </a:xfrm>
        </p:spPr>
        <p:txBody>
          <a:bodyPr/>
          <a:lstStyle/>
          <a:p>
            <a:pPr eaLnBrk="1" hangingPunct="1"/>
            <a:r>
              <a:rPr lang="zh-CN" altLang="en-US" dirty="0"/>
              <a:t>带权的区间调度</a:t>
            </a:r>
          </a:p>
        </p:txBody>
      </p:sp>
      <p:pic>
        <p:nvPicPr>
          <p:cNvPr id="3" name="图片 2">
            <a:extLst>
              <a:ext uri="{FF2B5EF4-FFF2-40B4-BE49-F238E27FC236}">
                <a16:creationId xmlns:a16="http://schemas.microsoft.com/office/drawing/2014/main" id="{6728CED9-B3C6-C794-6FBF-D9A82C884B2F}"/>
              </a:ext>
            </a:extLst>
          </p:cNvPr>
          <p:cNvPicPr>
            <a:picLocks noChangeAspect="1"/>
          </p:cNvPicPr>
          <p:nvPr/>
        </p:nvPicPr>
        <p:blipFill>
          <a:blip r:embed="rId3"/>
          <a:stretch>
            <a:fillRect/>
          </a:stretch>
        </p:blipFill>
        <p:spPr>
          <a:xfrm>
            <a:off x="379363" y="1844824"/>
            <a:ext cx="7931683" cy="407112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D8105-5FD0-58D9-234F-7F70B43F5CCA}"/>
            </a:ext>
          </a:extLst>
        </p:cNvPr>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555A969F-727E-58E8-AFAC-ED5D0400C68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D274B9-7624-4B13-8D44-C37A31A27DEC}" type="slidenum">
              <a:rPr kumimoji="0" lang="zh-CN" altLang="en-US" sz="1400" smtClean="0"/>
              <a:pPr>
                <a:spcBef>
                  <a:spcPct val="0"/>
                </a:spcBef>
                <a:buClrTx/>
                <a:buSzTx/>
                <a:buFontTx/>
                <a:buNone/>
              </a:pPr>
              <a:t>35</a:t>
            </a:fld>
            <a:endParaRPr kumimoji="0" lang="en-US" altLang="zh-CN" sz="1400"/>
          </a:p>
        </p:txBody>
      </p:sp>
      <p:sp>
        <p:nvSpPr>
          <p:cNvPr id="15363" name="Rectangle 2">
            <a:extLst>
              <a:ext uri="{FF2B5EF4-FFF2-40B4-BE49-F238E27FC236}">
                <a16:creationId xmlns:a16="http://schemas.microsoft.com/office/drawing/2014/main" id="{1F2711A4-DB9A-1D4F-57F8-C168A342FF34}"/>
              </a:ext>
            </a:extLst>
          </p:cNvPr>
          <p:cNvSpPr>
            <a:spLocks noGrp="1" noChangeArrowheads="1"/>
          </p:cNvSpPr>
          <p:nvPr>
            <p:ph type="title" idx="4294967295"/>
          </p:nvPr>
        </p:nvSpPr>
        <p:spPr>
          <a:xfrm>
            <a:off x="722313" y="532356"/>
            <a:ext cx="7793037" cy="1143000"/>
          </a:xfrm>
        </p:spPr>
        <p:txBody>
          <a:bodyPr/>
          <a:lstStyle/>
          <a:p>
            <a:pPr eaLnBrk="1" hangingPunct="1"/>
            <a:r>
              <a:rPr lang="zh-CN" altLang="en-US" dirty="0"/>
              <a:t>带权的区间调度</a:t>
            </a:r>
          </a:p>
        </p:txBody>
      </p:sp>
      <p:sp>
        <p:nvSpPr>
          <p:cNvPr id="15364" name="Rectangle 3">
            <a:extLst>
              <a:ext uri="{FF2B5EF4-FFF2-40B4-BE49-F238E27FC236}">
                <a16:creationId xmlns:a16="http://schemas.microsoft.com/office/drawing/2014/main" id="{F9C52530-3114-CDE0-4B58-6FC65CEF1678}"/>
              </a:ext>
            </a:extLst>
          </p:cNvPr>
          <p:cNvSpPr>
            <a:spLocks noGrp="1" noChangeArrowheads="1"/>
          </p:cNvSpPr>
          <p:nvPr>
            <p:ph type="body" idx="4294967295"/>
          </p:nvPr>
        </p:nvSpPr>
        <p:spPr>
          <a:xfrm>
            <a:off x="594928" y="1653802"/>
            <a:ext cx="8047806" cy="4485460"/>
          </a:xfrm>
        </p:spPr>
        <p:txBody>
          <a:bodyPr>
            <a:normAutofit fontScale="92500" lnSpcReduction="10000"/>
          </a:bodyPr>
          <a:lstStyle/>
          <a:p>
            <a:pPr eaLnBrk="1" hangingPunct="1">
              <a:lnSpc>
                <a:spcPct val="150000"/>
              </a:lnSpc>
            </a:pPr>
            <a:r>
              <a:rPr lang="zh-CN" altLang="en-US" sz="2800" dirty="0"/>
              <a:t>分析最优解</a:t>
            </a:r>
            <a:r>
              <a:rPr lang="en-US" altLang="zh-CN" sz="2800" dirty="0"/>
              <a:t>O</a:t>
            </a:r>
            <a:r>
              <a:rPr lang="zh-CN" altLang="en-US" sz="2800" dirty="0"/>
              <a:t>的性质</a:t>
            </a:r>
          </a:p>
          <a:p>
            <a:pPr eaLnBrk="1" hangingPunct="1">
              <a:lnSpc>
                <a:spcPct val="150000"/>
              </a:lnSpc>
              <a:buFont typeface="Wingdings" panose="05000000000000000000" pitchFamily="2" charset="2"/>
              <a:buNone/>
            </a:pPr>
            <a:r>
              <a:rPr lang="zh-CN" altLang="en-US" sz="2800" dirty="0"/>
              <a:t>   1.如果区间</a:t>
            </a:r>
            <a:r>
              <a:rPr lang="en-US" altLang="zh-CN" sz="2800" dirty="0">
                <a:solidFill>
                  <a:srgbClr val="FF0000"/>
                </a:solidFill>
              </a:rPr>
              <a:t>n     O,</a:t>
            </a:r>
            <a:r>
              <a:rPr lang="zh-CN" altLang="en-US" sz="2800" dirty="0">
                <a:solidFill>
                  <a:srgbClr val="FF0000"/>
                </a:solidFill>
              </a:rPr>
              <a:t>那么</a:t>
            </a:r>
            <a:r>
              <a:rPr lang="en-US" altLang="zh-CN" sz="2800" dirty="0">
                <a:solidFill>
                  <a:srgbClr val="FF0000"/>
                </a:solidFill>
              </a:rPr>
              <a:t>O</a:t>
            </a:r>
            <a:r>
              <a:rPr lang="zh-CN" altLang="en-US" sz="2800" dirty="0">
                <a:solidFill>
                  <a:srgbClr val="FF0000"/>
                </a:solidFill>
              </a:rPr>
              <a:t>一定包含对于需求 {1,</a:t>
            </a:r>
            <a:r>
              <a:rPr lang="zh-CN" altLang="en-US" sz="2800" dirty="0">
                <a:solidFill>
                  <a:srgbClr val="FF0000"/>
                </a:solidFill>
                <a:latin typeface="Times New Roman" panose="02020603050405020304" pitchFamily="18" charset="0"/>
              </a:rPr>
              <a:t>…</a:t>
            </a:r>
            <a:r>
              <a:rPr lang="zh-CN" altLang="en-US" sz="2800" dirty="0">
                <a:solidFill>
                  <a:srgbClr val="FF0000"/>
                </a:solidFill>
              </a:rPr>
              <a:t>,</a:t>
            </a:r>
            <a:r>
              <a:rPr lang="en-US" altLang="zh-CN" sz="2800" dirty="0">
                <a:solidFill>
                  <a:srgbClr val="FF0000"/>
                </a:solidFill>
              </a:rPr>
              <a:t>p(n)}</a:t>
            </a:r>
            <a:r>
              <a:rPr lang="zh-CN" altLang="en-US" sz="2800" dirty="0">
                <a:solidFill>
                  <a:srgbClr val="FF0000"/>
                </a:solidFill>
              </a:rPr>
              <a:t>所组成问题的一个最优解</a:t>
            </a:r>
            <a:r>
              <a:rPr lang="zh-CN" altLang="en-US" sz="2800" dirty="0"/>
              <a:t>；</a:t>
            </a:r>
          </a:p>
          <a:p>
            <a:pPr eaLnBrk="1" hangingPunct="1">
              <a:lnSpc>
                <a:spcPct val="150000"/>
              </a:lnSpc>
              <a:buFont typeface="Wingdings" panose="05000000000000000000" pitchFamily="2" charset="2"/>
              <a:buNone/>
            </a:pPr>
            <a:r>
              <a:rPr lang="zh-CN" altLang="en-US" sz="2800" dirty="0"/>
              <a:t>   2.如果</a:t>
            </a:r>
            <a:r>
              <a:rPr lang="en-US" altLang="zh-CN" sz="2800" dirty="0"/>
              <a:t>n      O,</a:t>
            </a:r>
            <a:r>
              <a:rPr lang="zh-CN" altLang="en-US" sz="2800" dirty="0"/>
              <a:t>那么</a:t>
            </a:r>
            <a:r>
              <a:rPr lang="en-US" altLang="zh-CN" sz="2800" dirty="0">
                <a:solidFill>
                  <a:srgbClr val="FF0000"/>
                </a:solidFill>
              </a:rPr>
              <a:t>O</a:t>
            </a:r>
            <a:r>
              <a:rPr lang="zh-CN" altLang="en-US" sz="2800" dirty="0">
                <a:solidFill>
                  <a:srgbClr val="FF0000"/>
                </a:solidFill>
              </a:rPr>
              <a:t>等于对需求{1,</a:t>
            </a:r>
            <a:r>
              <a:rPr lang="zh-CN" altLang="en-US" sz="2800" dirty="0">
                <a:solidFill>
                  <a:srgbClr val="FF0000"/>
                </a:solidFill>
                <a:latin typeface="Times New Roman" panose="02020603050405020304" pitchFamily="18" charset="0"/>
              </a:rPr>
              <a:t>…</a:t>
            </a:r>
            <a:r>
              <a:rPr lang="zh-CN" altLang="en-US" sz="2800" dirty="0">
                <a:solidFill>
                  <a:srgbClr val="FF0000"/>
                </a:solidFill>
              </a:rPr>
              <a:t>,</a:t>
            </a:r>
            <a:r>
              <a:rPr lang="en-US" altLang="zh-CN" sz="2800" dirty="0">
                <a:solidFill>
                  <a:srgbClr val="FF0000"/>
                </a:solidFill>
              </a:rPr>
              <a:t>n-1}</a:t>
            </a:r>
            <a:r>
              <a:rPr lang="zh-CN" altLang="en-US" sz="2800" dirty="0">
                <a:solidFill>
                  <a:srgbClr val="FF0000"/>
                </a:solidFill>
              </a:rPr>
              <a:t>所组成问题的最优解。</a:t>
            </a:r>
          </a:p>
          <a:p>
            <a:pPr eaLnBrk="1" hangingPunct="1">
              <a:lnSpc>
                <a:spcPct val="150000"/>
              </a:lnSpc>
            </a:pPr>
            <a:r>
              <a:rPr lang="zh-CN" altLang="en-US" sz="2800" dirty="0"/>
              <a:t>求区间{1,2,</a:t>
            </a:r>
            <a:r>
              <a:rPr lang="zh-CN" altLang="en-US" sz="2800" dirty="0">
                <a:latin typeface="Times New Roman" panose="02020603050405020304" pitchFamily="18" charset="0"/>
              </a:rPr>
              <a:t>…</a:t>
            </a:r>
            <a:r>
              <a:rPr lang="zh-CN" altLang="en-US" sz="2800" dirty="0"/>
              <a:t>,</a:t>
            </a:r>
            <a:r>
              <a:rPr lang="en-US" altLang="zh-CN" sz="2800" dirty="0"/>
              <a:t>n}</a:t>
            </a:r>
            <a:r>
              <a:rPr lang="zh-CN" altLang="en-US" sz="2800" dirty="0"/>
              <a:t>上的最优解包括查看形如{1,2,</a:t>
            </a:r>
            <a:r>
              <a:rPr lang="zh-CN" altLang="en-US" sz="2800" dirty="0">
                <a:latin typeface="Times New Roman" panose="02020603050405020304" pitchFamily="18" charset="0"/>
              </a:rPr>
              <a:t>…</a:t>
            </a:r>
            <a:r>
              <a:rPr lang="zh-CN" altLang="en-US" sz="2800" dirty="0"/>
              <a:t>,</a:t>
            </a:r>
            <a:r>
              <a:rPr lang="en-US" altLang="zh-CN" sz="2800" dirty="0"/>
              <a:t>j}</a:t>
            </a:r>
            <a:r>
              <a:rPr lang="zh-CN" altLang="en-US" sz="2800" dirty="0"/>
              <a:t>的</a:t>
            </a:r>
            <a:r>
              <a:rPr lang="zh-CN" altLang="en-US" sz="2800" b="1" dirty="0"/>
              <a:t>较小问题</a:t>
            </a:r>
            <a:r>
              <a:rPr lang="zh-CN" altLang="en-US" sz="2800" dirty="0"/>
              <a:t>的最优解。</a:t>
            </a:r>
          </a:p>
        </p:txBody>
      </p:sp>
      <p:graphicFrame>
        <p:nvGraphicFramePr>
          <p:cNvPr id="15365" name="Object 6">
            <a:extLst>
              <a:ext uri="{FF2B5EF4-FFF2-40B4-BE49-F238E27FC236}">
                <a16:creationId xmlns:a16="http://schemas.microsoft.com/office/drawing/2014/main" id="{668F431C-8E5F-24C7-E9D3-FAF2823A1518}"/>
              </a:ext>
            </a:extLst>
          </p:cNvPr>
          <p:cNvGraphicFramePr>
            <a:graphicFrameLocks noChangeAspect="1"/>
          </p:cNvGraphicFramePr>
          <p:nvPr/>
        </p:nvGraphicFramePr>
        <p:xfrm>
          <a:off x="2641505" y="2493496"/>
          <a:ext cx="381000" cy="381000"/>
        </p:xfrm>
        <a:graphic>
          <a:graphicData uri="http://schemas.openxmlformats.org/presentationml/2006/ole">
            <mc:AlternateContent xmlns:mc="http://schemas.openxmlformats.org/markup-compatibility/2006">
              <mc:Choice xmlns:v="urn:schemas-microsoft-com:vml" Requires="v">
                <p:oleObj name="Equation" r:id="rId3" imgW="126725" imgH="126725" progId="Equation.3">
                  <p:embed/>
                </p:oleObj>
              </mc:Choice>
              <mc:Fallback>
                <p:oleObj name="Equation" r:id="rId3" imgW="126725" imgH="126725" progId="Equation.3">
                  <p:embed/>
                  <p:pic>
                    <p:nvPicPr>
                      <p:cNvPr id="15365" name="Object 6">
                        <a:extLst>
                          <a:ext uri="{FF2B5EF4-FFF2-40B4-BE49-F238E27FC236}">
                            <a16:creationId xmlns:a16="http://schemas.microsoft.com/office/drawing/2014/main" id="{54E63436-717C-4EC2-BCA9-C3B74EEE9C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505" y="2493496"/>
                        <a:ext cx="381000" cy="381000"/>
                      </a:xfrm>
                      <a:prstGeom prst="rect">
                        <a:avLst/>
                      </a:prstGeom>
                      <a:noFill/>
                      <a:ln>
                        <a:noFill/>
                      </a:ln>
                      <a:effectLst/>
                    </p:spPr>
                  </p:pic>
                </p:oleObj>
              </mc:Fallback>
            </mc:AlternateContent>
          </a:graphicData>
        </a:graphic>
      </p:graphicFrame>
      <p:graphicFrame>
        <p:nvGraphicFramePr>
          <p:cNvPr id="15366" name="Object 7">
            <a:extLst>
              <a:ext uri="{FF2B5EF4-FFF2-40B4-BE49-F238E27FC236}">
                <a16:creationId xmlns:a16="http://schemas.microsoft.com/office/drawing/2014/main" id="{6C49E197-D120-6FD6-02A0-03424BF16E59}"/>
              </a:ext>
            </a:extLst>
          </p:cNvPr>
          <p:cNvGraphicFramePr>
            <a:graphicFrameLocks noChangeAspect="1"/>
          </p:cNvGraphicFramePr>
          <p:nvPr/>
        </p:nvGraphicFramePr>
        <p:xfrm>
          <a:off x="1979712" y="3645024"/>
          <a:ext cx="381000" cy="457200"/>
        </p:xfrm>
        <a:graphic>
          <a:graphicData uri="http://schemas.openxmlformats.org/presentationml/2006/ole">
            <mc:AlternateContent xmlns:mc="http://schemas.openxmlformats.org/markup-compatibility/2006">
              <mc:Choice xmlns:v="urn:schemas-microsoft-com:vml" Requires="v">
                <p:oleObj name="Equation" r:id="rId5" imgW="126835" imgH="152202" progId="Equation.3">
                  <p:embed/>
                </p:oleObj>
              </mc:Choice>
              <mc:Fallback>
                <p:oleObj name="Equation" r:id="rId5" imgW="126835" imgH="152202" progId="Equation.3">
                  <p:embed/>
                  <p:pic>
                    <p:nvPicPr>
                      <p:cNvPr id="15366" name="Object 7">
                        <a:extLst>
                          <a:ext uri="{FF2B5EF4-FFF2-40B4-BE49-F238E27FC236}">
                            <a16:creationId xmlns:a16="http://schemas.microsoft.com/office/drawing/2014/main" id="{A1A7EE2D-ABD1-4881-B460-983F402778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3645024"/>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84804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CA79BF7C-058B-453C-90C0-A7526DE8BE8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65462E5-08C4-4863-A379-67A05BBF6120}" type="slidenum">
              <a:rPr kumimoji="0" lang="zh-CN" altLang="en-US" sz="1400" smtClean="0"/>
              <a:pPr>
                <a:spcBef>
                  <a:spcPct val="0"/>
                </a:spcBef>
                <a:buClrTx/>
                <a:buSzTx/>
                <a:buFontTx/>
                <a:buNone/>
              </a:pPr>
              <a:t>36</a:t>
            </a:fld>
            <a:endParaRPr kumimoji="0" lang="en-US" altLang="zh-CN" sz="1400"/>
          </a:p>
        </p:txBody>
      </p:sp>
      <p:sp>
        <p:nvSpPr>
          <p:cNvPr id="16387" name="Rectangle 2">
            <a:extLst>
              <a:ext uri="{FF2B5EF4-FFF2-40B4-BE49-F238E27FC236}">
                <a16:creationId xmlns:a16="http://schemas.microsoft.com/office/drawing/2014/main" id="{59AC6A1B-90D2-4E0E-A890-36BB1EB4AF23}"/>
              </a:ext>
            </a:extLst>
          </p:cNvPr>
          <p:cNvSpPr>
            <a:spLocks noGrp="1" noChangeArrowheads="1"/>
          </p:cNvSpPr>
          <p:nvPr>
            <p:ph type="title" idx="4294967295"/>
          </p:nvPr>
        </p:nvSpPr>
        <p:spPr>
          <a:xfrm>
            <a:off x="628650" y="321091"/>
            <a:ext cx="7886700" cy="1325563"/>
          </a:xfrm>
        </p:spPr>
        <p:txBody>
          <a:bodyPr/>
          <a:lstStyle/>
          <a:p>
            <a:pPr eaLnBrk="1" hangingPunct="1"/>
            <a:r>
              <a:rPr lang="zh-CN" altLang="en-US"/>
              <a:t>带权的区间调度</a:t>
            </a:r>
          </a:p>
        </p:txBody>
      </p:sp>
      <p:sp>
        <p:nvSpPr>
          <p:cNvPr id="16388" name="Rectangle 3">
            <a:extLst>
              <a:ext uri="{FF2B5EF4-FFF2-40B4-BE49-F238E27FC236}">
                <a16:creationId xmlns:a16="http://schemas.microsoft.com/office/drawing/2014/main" id="{A9B135F1-E62E-4DFB-97FB-A34F6E96FA4E}"/>
              </a:ext>
            </a:extLst>
          </p:cNvPr>
          <p:cNvSpPr>
            <a:spLocks noGrp="1" noChangeArrowheads="1"/>
          </p:cNvSpPr>
          <p:nvPr>
            <p:ph type="body" idx="4294967295"/>
          </p:nvPr>
        </p:nvSpPr>
        <p:spPr>
          <a:xfrm>
            <a:off x="628650" y="1825833"/>
            <a:ext cx="7886700" cy="4351338"/>
          </a:xfrm>
        </p:spPr>
        <p:txBody>
          <a:bodyPr>
            <a:normAutofit/>
          </a:bodyPr>
          <a:lstStyle/>
          <a:p>
            <a:pPr eaLnBrk="1" hangingPunct="1">
              <a:lnSpc>
                <a:spcPct val="150000"/>
              </a:lnSpc>
            </a:pPr>
            <a:r>
              <a:rPr lang="zh-CN" altLang="en-US" sz="2800" dirty="0"/>
              <a:t>对于任意在1与</a:t>
            </a:r>
            <a:r>
              <a:rPr lang="en-US" altLang="zh-CN" sz="2800" dirty="0"/>
              <a:t>n</a:t>
            </a:r>
            <a:r>
              <a:rPr lang="zh-CN" altLang="en-US" sz="2800" dirty="0"/>
              <a:t>之间的</a:t>
            </a:r>
            <a:r>
              <a:rPr lang="en-US" altLang="zh-CN" sz="2800" dirty="0"/>
              <a:t>j</a:t>
            </a:r>
            <a:r>
              <a:rPr lang="zh-CN" altLang="en-US" sz="2800" dirty="0"/>
              <a:t>值,令</a:t>
            </a:r>
            <a:r>
              <a:rPr lang="en-US" altLang="zh-CN" sz="2800" dirty="0">
                <a:solidFill>
                  <a:srgbClr val="FF0000"/>
                </a:solidFill>
              </a:rPr>
              <a:t>O</a:t>
            </a:r>
            <a:r>
              <a:rPr lang="en-US" altLang="zh-CN" sz="2000" dirty="0">
                <a:solidFill>
                  <a:srgbClr val="FF0000"/>
                </a:solidFill>
              </a:rPr>
              <a:t>j</a:t>
            </a:r>
            <a:r>
              <a:rPr lang="zh-CN" altLang="en-US" sz="2800" dirty="0">
                <a:solidFill>
                  <a:srgbClr val="FF0000"/>
                </a:solidFill>
              </a:rPr>
              <a:t>表示对于有需求{1,</a:t>
            </a:r>
            <a:r>
              <a:rPr lang="zh-CN" altLang="en-US" sz="2800" dirty="0">
                <a:solidFill>
                  <a:srgbClr val="FF0000"/>
                </a:solidFill>
                <a:latin typeface="Times New Roman" panose="02020603050405020304" pitchFamily="18" charset="0"/>
              </a:rPr>
              <a:t>…</a:t>
            </a:r>
            <a:r>
              <a:rPr lang="zh-CN" altLang="en-US" sz="2800" dirty="0">
                <a:solidFill>
                  <a:srgbClr val="FF0000"/>
                </a:solidFill>
              </a:rPr>
              <a:t>,</a:t>
            </a:r>
            <a:r>
              <a:rPr lang="en-US" altLang="zh-CN" sz="2800" dirty="0">
                <a:solidFill>
                  <a:srgbClr val="FF0000"/>
                </a:solidFill>
              </a:rPr>
              <a:t>j}</a:t>
            </a:r>
            <a:r>
              <a:rPr lang="zh-CN" altLang="en-US" sz="2800" dirty="0">
                <a:solidFill>
                  <a:srgbClr val="FF0000"/>
                </a:solidFill>
              </a:rPr>
              <a:t>所组成问题的最优解</a:t>
            </a:r>
            <a:r>
              <a:rPr lang="zh-CN" altLang="en-US" sz="2800" dirty="0"/>
              <a:t>，</a:t>
            </a:r>
            <a:r>
              <a:rPr lang="zh-CN" altLang="en-US" sz="2800" dirty="0">
                <a:solidFill>
                  <a:schemeClr val="accent1"/>
                </a:solidFill>
              </a:rPr>
              <a:t>并且令</a:t>
            </a:r>
            <a:r>
              <a:rPr lang="en-US" altLang="zh-CN" sz="2800" dirty="0">
                <a:solidFill>
                  <a:schemeClr val="accent1"/>
                </a:solidFill>
              </a:rPr>
              <a:t>OPT(j)</a:t>
            </a:r>
            <a:r>
              <a:rPr lang="zh-CN" altLang="en-US" sz="2800" dirty="0">
                <a:solidFill>
                  <a:schemeClr val="accent1"/>
                </a:solidFill>
              </a:rPr>
              <a:t>表示这个解的值</a:t>
            </a:r>
            <a:r>
              <a:rPr lang="zh-CN" altLang="en-US" sz="2800" dirty="0"/>
              <a:t>。</a:t>
            </a:r>
          </a:p>
          <a:p>
            <a:pPr eaLnBrk="1" hangingPunct="1">
              <a:lnSpc>
                <a:spcPct val="150000"/>
              </a:lnSpc>
            </a:pPr>
            <a:r>
              <a:rPr lang="zh-CN" altLang="en-US" sz="2800" dirty="0"/>
              <a:t>我们寻找的</a:t>
            </a:r>
            <a:r>
              <a:rPr lang="zh-CN" altLang="en-US" sz="2800" dirty="0">
                <a:solidFill>
                  <a:srgbClr val="FF0000"/>
                </a:solidFill>
              </a:rPr>
              <a:t>最优解就是</a:t>
            </a:r>
            <a:r>
              <a:rPr lang="en-US" altLang="zh-CN" sz="2800" dirty="0">
                <a:solidFill>
                  <a:srgbClr val="FF0000"/>
                </a:solidFill>
              </a:rPr>
              <a:t>O</a:t>
            </a:r>
            <a:r>
              <a:rPr lang="en-US" altLang="zh-CN" sz="2000" dirty="0">
                <a:solidFill>
                  <a:srgbClr val="FF0000"/>
                </a:solidFill>
              </a:rPr>
              <a:t>n</a:t>
            </a:r>
            <a:r>
              <a:rPr lang="zh-CN" altLang="en-US" sz="2800" dirty="0">
                <a:solidFill>
                  <a:srgbClr val="FF0000"/>
                </a:solidFill>
              </a:rPr>
              <a:t>，具有值</a:t>
            </a:r>
            <a:r>
              <a:rPr lang="en-US" altLang="zh-CN" sz="2800" dirty="0">
                <a:solidFill>
                  <a:srgbClr val="FF0000"/>
                </a:solidFill>
              </a:rPr>
              <a:t>OPT(n). </a:t>
            </a:r>
          </a:p>
          <a:p>
            <a:pPr eaLnBrk="1" hangingPunct="1">
              <a:lnSpc>
                <a:spcPct val="150000"/>
              </a:lnSpc>
            </a:pPr>
            <a:r>
              <a:rPr lang="zh-CN" altLang="en-US" sz="2800" dirty="0"/>
              <a:t>下面将关注</a:t>
            </a:r>
            <a:r>
              <a:rPr lang="en-US" altLang="zh-CN" sz="2800" dirty="0"/>
              <a:t>OPT(j)</a:t>
            </a:r>
            <a:r>
              <a:rPr lang="zh-CN" altLang="en-US" sz="2800" dirty="0"/>
              <a:t>的结构</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C220CB2F-04BA-47D1-A52F-0C3827F1EB5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0CB730A-71E8-48D1-86CD-02CAED795139}" type="slidenum">
              <a:rPr kumimoji="0" lang="zh-CN" altLang="en-US" sz="1400" smtClean="0"/>
              <a:pPr>
                <a:spcBef>
                  <a:spcPct val="0"/>
                </a:spcBef>
                <a:buClrTx/>
                <a:buSzTx/>
                <a:buFontTx/>
                <a:buNone/>
              </a:pPr>
              <a:t>37</a:t>
            </a:fld>
            <a:endParaRPr kumimoji="0" lang="en-US" altLang="zh-CN" sz="1400"/>
          </a:p>
        </p:txBody>
      </p:sp>
      <p:sp>
        <p:nvSpPr>
          <p:cNvPr id="17411" name="Rectangle 2">
            <a:extLst>
              <a:ext uri="{FF2B5EF4-FFF2-40B4-BE49-F238E27FC236}">
                <a16:creationId xmlns:a16="http://schemas.microsoft.com/office/drawing/2014/main" id="{9C127CB6-316A-4897-87D4-1328F2697CF4}"/>
              </a:ext>
            </a:extLst>
          </p:cNvPr>
          <p:cNvSpPr>
            <a:spLocks noGrp="1" noChangeArrowheads="1"/>
          </p:cNvSpPr>
          <p:nvPr>
            <p:ph type="title" idx="4294967295"/>
          </p:nvPr>
        </p:nvSpPr>
        <p:spPr>
          <a:xfrm>
            <a:off x="467544" y="320675"/>
            <a:ext cx="7886700" cy="1325563"/>
          </a:xfrm>
        </p:spPr>
        <p:txBody>
          <a:bodyPr/>
          <a:lstStyle/>
          <a:p>
            <a:pPr eaLnBrk="1" hangingPunct="1"/>
            <a:r>
              <a:rPr lang="zh-CN" altLang="en-US" dirty="0"/>
              <a:t>带权的区间调度</a:t>
            </a:r>
          </a:p>
        </p:txBody>
      </p:sp>
      <p:sp>
        <p:nvSpPr>
          <p:cNvPr id="17412" name="Rectangle 3">
            <a:extLst>
              <a:ext uri="{FF2B5EF4-FFF2-40B4-BE49-F238E27FC236}">
                <a16:creationId xmlns:a16="http://schemas.microsoft.com/office/drawing/2014/main" id="{128ED1CC-4087-48E4-AC0D-C67878F0DC06}"/>
              </a:ext>
            </a:extLst>
          </p:cNvPr>
          <p:cNvSpPr>
            <a:spLocks noGrp="1" noChangeArrowheads="1"/>
          </p:cNvSpPr>
          <p:nvPr>
            <p:ph type="body" idx="4294967295"/>
          </p:nvPr>
        </p:nvSpPr>
        <p:spPr>
          <a:xfrm>
            <a:off x="392893" y="1328405"/>
            <a:ext cx="7886700" cy="4351338"/>
          </a:xfrm>
        </p:spPr>
        <p:txBody>
          <a:bodyPr>
            <a:normAutofit/>
          </a:bodyPr>
          <a:lstStyle/>
          <a:p>
            <a:pPr lvl="1" eaLnBrk="1" hangingPunct="1">
              <a:lnSpc>
                <a:spcPct val="150000"/>
              </a:lnSpc>
            </a:pPr>
            <a:r>
              <a:rPr lang="zh-CN" altLang="en-US" sz="3200" dirty="0"/>
              <a:t>情形1:  </a:t>
            </a:r>
            <a:r>
              <a:rPr lang="en-US" altLang="zh-CN" sz="3200" dirty="0"/>
              <a:t>OPT </a:t>
            </a:r>
            <a:r>
              <a:rPr lang="zh-CN" altLang="en-US" sz="3200" dirty="0"/>
              <a:t>包含任务需求 </a:t>
            </a:r>
            <a:r>
              <a:rPr lang="en-US" altLang="zh-CN" sz="3200" dirty="0"/>
              <a:t>j.</a:t>
            </a:r>
          </a:p>
          <a:p>
            <a:pPr lvl="2" eaLnBrk="1" hangingPunct="1">
              <a:lnSpc>
                <a:spcPct val="150000"/>
              </a:lnSpc>
            </a:pPr>
            <a:r>
              <a:rPr lang="zh-CN" altLang="en-US" sz="2400" dirty="0"/>
              <a:t>不会包含不相容的任务需求</a:t>
            </a:r>
            <a:r>
              <a:rPr lang="en-US" altLang="zh-CN" sz="2400" dirty="0"/>
              <a:t>{ p(j) + 1, p(j) + 2, ..., j - 1 }</a:t>
            </a:r>
          </a:p>
          <a:p>
            <a:pPr lvl="2" eaLnBrk="1" hangingPunct="1">
              <a:lnSpc>
                <a:spcPct val="150000"/>
              </a:lnSpc>
            </a:pPr>
            <a:r>
              <a:rPr lang="zh-CN" altLang="en-US" sz="2400" dirty="0">
                <a:solidFill>
                  <a:srgbClr val="FF0000"/>
                </a:solidFill>
              </a:rPr>
              <a:t>包含剩下的任务需求</a:t>
            </a:r>
            <a:r>
              <a:rPr lang="en-US" altLang="zh-CN" sz="2400" dirty="0">
                <a:solidFill>
                  <a:srgbClr val="FF0000"/>
                </a:solidFill>
              </a:rPr>
              <a:t>1, 2, ...,  p(j)</a:t>
            </a:r>
            <a:r>
              <a:rPr lang="zh-CN" altLang="en-US" sz="2400" dirty="0">
                <a:solidFill>
                  <a:srgbClr val="FF0000"/>
                </a:solidFill>
              </a:rPr>
              <a:t>的最优解</a:t>
            </a:r>
            <a:endParaRPr lang="en-US" altLang="zh-CN" sz="2400" dirty="0">
              <a:solidFill>
                <a:srgbClr val="FF0000"/>
              </a:solidFill>
            </a:endParaRPr>
          </a:p>
          <a:p>
            <a:pPr lvl="1" eaLnBrk="1" hangingPunct="1">
              <a:lnSpc>
                <a:spcPct val="150000"/>
              </a:lnSpc>
            </a:pPr>
            <a:r>
              <a:rPr lang="zh-CN" altLang="en-US" sz="3200" dirty="0"/>
              <a:t>情形2:  </a:t>
            </a:r>
            <a:r>
              <a:rPr lang="en-US" altLang="zh-CN" sz="3200" dirty="0"/>
              <a:t>OPT </a:t>
            </a:r>
            <a:r>
              <a:rPr lang="zh-CN" altLang="en-US" sz="3200" dirty="0"/>
              <a:t>不包含任务需求 </a:t>
            </a:r>
            <a:r>
              <a:rPr lang="en-US" altLang="zh-CN" sz="3200" dirty="0"/>
              <a:t>j.</a:t>
            </a:r>
          </a:p>
          <a:p>
            <a:pPr lvl="2" eaLnBrk="1" hangingPunct="1">
              <a:lnSpc>
                <a:spcPct val="150000"/>
              </a:lnSpc>
            </a:pPr>
            <a:r>
              <a:rPr lang="zh-CN" altLang="en-US" sz="2400" dirty="0">
                <a:solidFill>
                  <a:srgbClr val="FF0000"/>
                </a:solidFill>
              </a:rPr>
              <a:t>一定包含任务需求</a:t>
            </a:r>
            <a:r>
              <a:rPr lang="en-US" altLang="zh-CN" sz="2400" dirty="0">
                <a:solidFill>
                  <a:srgbClr val="FF0000"/>
                </a:solidFill>
              </a:rPr>
              <a:t>1, 2, ...,  j-1</a:t>
            </a:r>
            <a:r>
              <a:rPr lang="zh-CN" altLang="en-US" sz="2400" dirty="0">
                <a:solidFill>
                  <a:srgbClr val="FF0000"/>
                </a:solidFill>
              </a:rPr>
              <a:t>的最优解</a:t>
            </a:r>
          </a:p>
          <a:p>
            <a:pPr marL="0" indent="0" eaLnBrk="1" hangingPunct="1">
              <a:lnSpc>
                <a:spcPct val="150000"/>
              </a:lnSpc>
              <a:buNone/>
            </a:pPr>
            <a:r>
              <a:rPr lang="zh-CN" altLang="en-US" sz="3600" dirty="0"/>
              <a:t> </a:t>
            </a:r>
          </a:p>
        </p:txBody>
      </p:sp>
      <p:grpSp>
        <p:nvGrpSpPr>
          <p:cNvPr id="4" name="组合 3">
            <a:extLst>
              <a:ext uri="{FF2B5EF4-FFF2-40B4-BE49-F238E27FC236}">
                <a16:creationId xmlns:a16="http://schemas.microsoft.com/office/drawing/2014/main" id="{9E29E784-2260-4F64-992E-A6F0A528913D}"/>
              </a:ext>
            </a:extLst>
          </p:cNvPr>
          <p:cNvGrpSpPr/>
          <p:nvPr/>
        </p:nvGrpSpPr>
        <p:grpSpPr>
          <a:xfrm>
            <a:off x="666084" y="4694728"/>
            <a:ext cx="8146896" cy="1869262"/>
            <a:chOff x="730888" y="5039594"/>
            <a:chExt cx="6629400" cy="1506917"/>
          </a:xfrm>
        </p:grpSpPr>
        <p:graphicFrame>
          <p:nvGraphicFramePr>
            <p:cNvPr id="17413" name="Object 4">
              <a:extLst>
                <a:ext uri="{FF2B5EF4-FFF2-40B4-BE49-F238E27FC236}">
                  <a16:creationId xmlns:a16="http://schemas.microsoft.com/office/drawing/2014/main" id="{F613415E-FFB9-4395-BE8A-199EADDEA791}"/>
                </a:ext>
              </a:extLst>
            </p:cNvPr>
            <p:cNvGraphicFramePr>
              <a:graphicFrameLocks noChangeAspect="1"/>
            </p:cNvGraphicFramePr>
            <p:nvPr>
              <p:extLst>
                <p:ext uri="{D42A27DB-BD31-4B8C-83A1-F6EECF244321}">
                  <p14:modId xmlns:p14="http://schemas.microsoft.com/office/powerpoint/2010/main" val="2568038650"/>
                </p:ext>
              </p:extLst>
            </p:nvPr>
          </p:nvGraphicFramePr>
          <p:xfrm>
            <a:off x="730888" y="5482886"/>
            <a:ext cx="6629400" cy="1063625"/>
          </p:xfrm>
          <a:graphic>
            <a:graphicData uri="http://schemas.openxmlformats.org/presentationml/2006/ole">
              <mc:AlternateContent xmlns:mc="http://schemas.openxmlformats.org/markup-compatibility/2006">
                <mc:Choice xmlns:v="urn:schemas-microsoft-com:vml" Requires="v">
                  <p:oleObj name="Equation" r:id="rId2" imgW="5588000" imgH="660400" progId="Equation.3">
                    <p:embed/>
                  </p:oleObj>
                </mc:Choice>
                <mc:Fallback>
                  <p:oleObj name="Equation" r:id="rId2" imgW="5588000" imgH="660400" progId="Equation.3">
                    <p:embed/>
                    <p:pic>
                      <p:nvPicPr>
                        <p:cNvPr id="17413" name="Object 4">
                          <a:extLst>
                            <a:ext uri="{FF2B5EF4-FFF2-40B4-BE49-F238E27FC236}">
                              <a16:creationId xmlns:a16="http://schemas.microsoft.com/office/drawing/2014/main" id="{F613415E-FFB9-4395-BE8A-199EADDEA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41" t="-21805" r="-2641" b="-21805"/>
                        <a:stretch>
                          <a:fillRect/>
                        </a:stretch>
                      </p:blipFill>
                      <p:spPr bwMode="auto">
                        <a:xfrm>
                          <a:off x="730888" y="5482886"/>
                          <a:ext cx="6629400" cy="10636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文本框 2">
              <a:extLst>
                <a:ext uri="{FF2B5EF4-FFF2-40B4-BE49-F238E27FC236}">
                  <a16:creationId xmlns:a16="http://schemas.microsoft.com/office/drawing/2014/main" id="{8C4AF844-2C77-4B12-ACB6-CB3B6EAF65FD}"/>
                </a:ext>
              </a:extLst>
            </p:cNvPr>
            <p:cNvSpPr txBox="1"/>
            <p:nvPr/>
          </p:nvSpPr>
          <p:spPr>
            <a:xfrm>
              <a:off x="730888" y="5039594"/>
              <a:ext cx="3133030" cy="421797"/>
            </a:xfrm>
            <a:prstGeom prst="rect">
              <a:avLst/>
            </a:prstGeom>
            <a:noFill/>
          </p:spPr>
          <p:txBody>
            <a:bodyPr wrap="square" rtlCol="0">
              <a:spAutoFit/>
            </a:bodyPr>
            <a:lstStyle/>
            <a:p>
              <a:r>
                <a:rPr lang="zh-CN" altLang="en-US" sz="2800" b="1" dirty="0"/>
                <a:t>定理 6.1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23356BF7-1BA7-43A1-915D-ECE88FCD445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97B9C2E-330D-4351-B242-CA64B5404C36}" type="slidenum">
              <a:rPr kumimoji="0" lang="zh-CN" altLang="en-US" sz="1400" smtClean="0"/>
              <a:pPr>
                <a:spcBef>
                  <a:spcPct val="0"/>
                </a:spcBef>
                <a:buClrTx/>
                <a:buSzTx/>
                <a:buFontTx/>
                <a:buNone/>
              </a:pPr>
              <a:t>38</a:t>
            </a:fld>
            <a:endParaRPr kumimoji="0" lang="en-US" altLang="zh-CN" sz="1400"/>
          </a:p>
        </p:txBody>
      </p:sp>
      <p:sp>
        <p:nvSpPr>
          <p:cNvPr id="18435" name="Rectangle 2">
            <a:extLst>
              <a:ext uri="{FF2B5EF4-FFF2-40B4-BE49-F238E27FC236}">
                <a16:creationId xmlns:a16="http://schemas.microsoft.com/office/drawing/2014/main" id="{6E28BFA3-54A9-4935-951E-F7F8116C08AB}"/>
              </a:ext>
            </a:extLst>
          </p:cNvPr>
          <p:cNvSpPr>
            <a:spLocks noGrp="1" noChangeArrowheads="1"/>
          </p:cNvSpPr>
          <p:nvPr>
            <p:ph type="title" idx="4294967295"/>
          </p:nvPr>
        </p:nvSpPr>
        <p:spPr>
          <a:xfrm>
            <a:off x="628650" y="320675"/>
            <a:ext cx="7886700" cy="1325563"/>
          </a:xfrm>
        </p:spPr>
        <p:txBody>
          <a:bodyPr/>
          <a:lstStyle/>
          <a:p>
            <a:pPr eaLnBrk="1" hangingPunct="1"/>
            <a:r>
              <a:rPr lang="zh-CN" altLang="en-US" dirty="0"/>
              <a:t>带权的区间调度</a:t>
            </a:r>
          </a:p>
        </p:txBody>
      </p:sp>
      <p:sp>
        <p:nvSpPr>
          <p:cNvPr id="18436" name="Rectangle 3">
            <a:extLst>
              <a:ext uri="{FF2B5EF4-FFF2-40B4-BE49-F238E27FC236}">
                <a16:creationId xmlns:a16="http://schemas.microsoft.com/office/drawing/2014/main" id="{7198E5F5-1BF2-4FE6-8819-F7A5B5F10715}"/>
              </a:ext>
            </a:extLst>
          </p:cNvPr>
          <p:cNvSpPr>
            <a:spLocks noGrp="1" noChangeArrowheads="1"/>
          </p:cNvSpPr>
          <p:nvPr>
            <p:ph type="body" idx="4294967295"/>
          </p:nvPr>
        </p:nvSpPr>
        <p:spPr>
          <a:xfrm>
            <a:off x="657383" y="1772816"/>
            <a:ext cx="7886700" cy="4351338"/>
          </a:xfrm>
        </p:spPr>
        <p:txBody>
          <a:bodyPr>
            <a:normAutofit/>
          </a:bodyPr>
          <a:lstStyle/>
          <a:p>
            <a:pPr eaLnBrk="1" hangingPunct="1"/>
            <a:r>
              <a:rPr lang="zh-CN" altLang="en-US" sz="2800" dirty="0"/>
              <a:t>定理6.2 需求</a:t>
            </a:r>
            <a:r>
              <a:rPr lang="en-US" altLang="zh-CN" sz="2800" dirty="0"/>
              <a:t>j</a:t>
            </a:r>
            <a:r>
              <a:rPr lang="zh-CN" altLang="en-US" sz="2800" dirty="0"/>
              <a:t>属于集合{1,2,</a:t>
            </a:r>
            <a:r>
              <a:rPr lang="zh-CN" altLang="en-US" sz="2800" dirty="0">
                <a:latin typeface="Times New Roman" panose="02020603050405020304" pitchFamily="18" charset="0"/>
              </a:rPr>
              <a:t>…</a:t>
            </a:r>
            <a:r>
              <a:rPr lang="zh-CN" altLang="en-US" sz="2800" dirty="0"/>
              <a:t>,</a:t>
            </a:r>
            <a:r>
              <a:rPr lang="en-US" altLang="zh-CN" sz="2800" dirty="0"/>
              <a:t>j} </a:t>
            </a:r>
            <a:r>
              <a:rPr lang="zh-CN" altLang="en-US" sz="2800" dirty="0"/>
              <a:t>上的最优解当且仅当</a:t>
            </a:r>
            <a:endParaRPr lang="en-US" altLang="zh-CN" sz="2800" dirty="0"/>
          </a:p>
        </p:txBody>
      </p:sp>
      <p:graphicFrame>
        <p:nvGraphicFramePr>
          <p:cNvPr id="18437" name="Object 4">
            <a:extLst>
              <a:ext uri="{FF2B5EF4-FFF2-40B4-BE49-F238E27FC236}">
                <a16:creationId xmlns:a16="http://schemas.microsoft.com/office/drawing/2014/main" id="{DA09FE07-44C5-4618-B0A0-A6E7228BD283}"/>
              </a:ext>
            </a:extLst>
          </p:cNvPr>
          <p:cNvGraphicFramePr>
            <a:graphicFrameLocks noChangeAspect="1"/>
          </p:cNvGraphicFramePr>
          <p:nvPr>
            <p:extLst>
              <p:ext uri="{D42A27DB-BD31-4B8C-83A1-F6EECF244321}">
                <p14:modId xmlns:p14="http://schemas.microsoft.com/office/powerpoint/2010/main" val="3823676261"/>
              </p:ext>
            </p:extLst>
          </p:nvPr>
        </p:nvGraphicFramePr>
        <p:xfrm>
          <a:off x="1691680" y="2852936"/>
          <a:ext cx="5298942" cy="699166"/>
        </p:xfrm>
        <a:graphic>
          <a:graphicData uri="http://schemas.openxmlformats.org/presentationml/2006/ole">
            <mc:AlternateContent xmlns:mc="http://schemas.openxmlformats.org/markup-compatibility/2006">
              <mc:Choice xmlns:v="urn:schemas-microsoft-com:vml" Requires="v">
                <p:oleObj name="Equation" r:id="rId2" imgW="1828800" imgH="241300" progId="Equation.3">
                  <p:embed/>
                </p:oleObj>
              </mc:Choice>
              <mc:Fallback>
                <p:oleObj name="Equation" r:id="rId2" imgW="1828800" imgH="241300" progId="Equation.3">
                  <p:embed/>
                  <p:pic>
                    <p:nvPicPr>
                      <p:cNvPr id="18437" name="Object 4">
                        <a:extLst>
                          <a:ext uri="{FF2B5EF4-FFF2-40B4-BE49-F238E27FC236}">
                            <a16:creationId xmlns:a16="http://schemas.microsoft.com/office/drawing/2014/main" id="{DA09FE07-44C5-4618-B0A0-A6E7228BD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852936"/>
                        <a:ext cx="5298942" cy="699166"/>
                      </a:xfrm>
                      <a:prstGeom prst="rect">
                        <a:avLst/>
                      </a:prstGeom>
                      <a:noFill/>
                      <a:ln>
                        <a:noFill/>
                      </a:ln>
                      <a:effectLst/>
                    </p:spPr>
                  </p:pic>
                </p:oleObj>
              </mc:Fallback>
            </mc:AlternateContent>
          </a:graphicData>
        </a:graphic>
      </p:graphicFrame>
      <p:sp>
        <p:nvSpPr>
          <p:cNvPr id="18438" name="Text Box 5">
            <a:extLst>
              <a:ext uri="{FF2B5EF4-FFF2-40B4-BE49-F238E27FC236}">
                <a16:creationId xmlns:a16="http://schemas.microsoft.com/office/drawing/2014/main" id="{05F20148-1B9D-4DEC-8CA6-6D10D8C68B80}"/>
              </a:ext>
            </a:extLst>
          </p:cNvPr>
          <p:cNvSpPr txBox="1">
            <a:spLocks noChangeArrowheads="1"/>
          </p:cNvSpPr>
          <p:nvPr/>
        </p:nvSpPr>
        <p:spPr bwMode="auto">
          <a:xfrm>
            <a:off x="914400" y="4169451"/>
            <a:ext cx="7010400" cy="195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50000"/>
              </a:lnSpc>
              <a:spcBef>
                <a:spcPct val="50000"/>
              </a:spcBef>
              <a:buClrTx/>
              <a:buSzTx/>
              <a:buFontTx/>
              <a:buNone/>
            </a:pPr>
            <a:r>
              <a:rPr lang="zh-CN" altLang="en-US" sz="2800" dirty="0">
                <a:latin typeface="Comic Sans MS" panose="030F0702030302020204" pitchFamily="66" charset="0"/>
              </a:rPr>
              <a:t>上面定理构成了动态规划求解基础的最重要的部分：用</a:t>
            </a:r>
            <a:r>
              <a:rPr lang="zh-CN" altLang="en-US" sz="2800" dirty="0">
                <a:solidFill>
                  <a:schemeClr val="accent1"/>
                </a:solidFill>
                <a:latin typeface="Comic Sans MS" panose="030F0702030302020204" pitchFamily="66" charset="0"/>
              </a:rPr>
              <a:t>较小子问题的最优解</a:t>
            </a:r>
            <a:r>
              <a:rPr lang="zh-CN" altLang="en-US" sz="2800" dirty="0">
                <a:latin typeface="Comic Sans MS" panose="030F0702030302020204" pitchFamily="66" charset="0"/>
              </a:rPr>
              <a:t>来表达更</a:t>
            </a:r>
            <a:r>
              <a:rPr lang="zh-CN" altLang="en-US" sz="2800" dirty="0">
                <a:solidFill>
                  <a:schemeClr val="accent1"/>
                </a:solidFill>
                <a:latin typeface="Comic Sans MS" panose="030F0702030302020204" pitchFamily="66" charset="0"/>
              </a:rPr>
              <a:t>大规模问题的最优解</a:t>
            </a:r>
            <a:r>
              <a:rPr lang="zh-CN" altLang="en-US" sz="2800" dirty="0">
                <a:latin typeface="Comic Sans MS" panose="030F0702030302020204" pitchFamily="66" charset="0"/>
              </a:rPr>
              <a:t>的一个</a:t>
            </a:r>
            <a:r>
              <a:rPr lang="zh-CN" altLang="en-US" sz="2800" dirty="0">
                <a:solidFill>
                  <a:schemeClr val="accent1"/>
                </a:solidFill>
                <a:latin typeface="Comic Sans MS" panose="030F0702030302020204" pitchFamily="66" charset="0"/>
              </a:rPr>
              <a:t>递推</a:t>
            </a:r>
            <a:r>
              <a:rPr lang="zh-CN" altLang="en-US" sz="2800" dirty="0">
                <a:latin typeface="Comic Sans MS" panose="030F0702030302020204" pitchFamily="66" charset="0"/>
              </a:rPr>
              <a:t>的等式。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69EBA2D3-20C7-4FE9-92DE-594BE0D2904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9802568-4213-4E42-96C8-12BC92B7A631}" type="slidenum">
              <a:rPr kumimoji="0" lang="zh-CN" altLang="en-US" sz="1400" smtClean="0"/>
              <a:pPr>
                <a:spcBef>
                  <a:spcPct val="0"/>
                </a:spcBef>
                <a:buClrTx/>
                <a:buSzTx/>
                <a:buFontTx/>
                <a:buNone/>
              </a:pPr>
              <a:t>39</a:t>
            </a:fld>
            <a:endParaRPr kumimoji="0" lang="en-US" altLang="zh-CN" sz="1400"/>
          </a:p>
        </p:txBody>
      </p:sp>
      <p:sp>
        <p:nvSpPr>
          <p:cNvPr id="19459" name="Rectangle 2">
            <a:extLst>
              <a:ext uri="{FF2B5EF4-FFF2-40B4-BE49-F238E27FC236}">
                <a16:creationId xmlns:a16="http://schemas.microsoft.com/office/drawing/2014/main" id="{61998844-8084-4B8C-8ADA-23C97A8F6ED7}"/>
              </a:ext>
            </a:extLst>
          </p:cNvPr>
          <p:cNvSpPr>
            <a:spLocks noGrp="1" noChangeArrowheads="1"/>
          </p:cNvSpPr>
          <p:nvPr>
            <p:ph type="title" idx="4294967295"/>
          </p:nvPr>
        </p:nvSpPr>
        <p:spPr>
          <a:xfrm>
            <a:off x="838200" y="372711"/>
            <a:ext cx="7886700" cy="1325563"/>
          </a:xfrm>
        </p:spPr>
        <p:txBody>
          <a:bodyPr/>
          <a:lstStyle/>
          <a:p>
            <a:pPr eaLnBrk="1" hangingPunct="1"/>
            <a:r>
              <a:rPr lang="zh-CN" altLang="en-US" dirty="0"/>
              <a:t>带权的区间调度</a:t>
            </a:r>
          </a:p>
        </p:txBody>
      </p:sp>
      <p:sp>
        <p:nvSpPr>
          <p:cNvPr id="19460" name="Rectangle 3">
            <a:extLst>
              <a:ext uri="{FF2B5EF4-FFF2-40B4-BE49-F238E27FC236}">
                <a16:creationId xmlns:a16="http://schemas.microsoft.com/office/drawing/2014/main" id="{D4FB4806-8518-4569-AEC2-478419BC8ABA}"/>
              </a:ext>
            </a:extLst>
          </p:cNvPr>
          <p:cNvSpPr>
            <a:spLocks noGrp="1" noChangeArrowheads="1"/>
          </p:cNvSpPr>
          <p:nvPr>
            <p:ph type="body" idx="4294967295"/>
          </p:nvPr>
        </p:nvSpPr>
        <p:spPr>
          <a:xfrm>
            <a:off x="743577" y="1409587"/>
            <a:ext cx="7886700" cy="4351338"/>
          </a:xfrm>
        </p:spPr>
        <p:txBody>
          <a:bodyPr/>
          <a:lstStyle/>
          <a:p>
            <a:pPr eaLnBrk="1" hangingPunct="1"/>
            <a:r>
              <a:rPr lang="zh-CN" altLang="en-US" sz="2800" dirty="0"/>
              <a:t>根据上面的性质，首先我们先写出如下的算法</a:t>
            </a:r>
          </a:p>
        </p:txBody>
      </p:sp>
      <p:sp>
        <p:nvSpPr>
          <p:cNvPr id="19461" name="Text Box 4">
            <a:extLst>
              <a:ext uri="{FF2B5EF4-FFF2-40B4-BE49-F238E27FC236}">
                <a16:creationId xmlns:a16="http://schemas.microsoft.com/office/drawing/2014/main" id="{B76F8F9E-2686-4E11-9E78-A71EF41E11F0}"/>
              </a:ext>
            </a:extLst>
          </p:cNvPr>
          <p:cNvSpPr txBox="1">
            <a:spLocks noChangeArrowheads="1"/>
          </p:cNvSpPr>
          <p:nvPr/>
        </p:nvSpPr>
        <p:spPr bwMode="auto">
          <a:xfrm>
            <a:off x="513723" y="1991751"/>
            <a:ext cx="8179873" cy="4493538"/>
          </a:xfrm>
          <a:prstGeom prst="rect">
            <a:avLst/>
          </a:prstGeom>
          <a:solidFill>
            <a:srgbClr val="C0C0C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2880" tIns="91440" rIns="137160" bIns="9144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2000" b="1" dirty="0">
                <a:solidFill>
                  <a:srgbClr val="003399"/>
                </a:solidFill>
                <a:latin typeface="Courier New" panose="02070309020205020404" pitchFamily="49" charset="0"/>
              </a:rPr>
              <a:t>Input</a:t>
            </a:r>
            <a:r>
              <a:rPr lang="en-US" altLang="zh-CN" sz="2000" b="1" dirty="0">
                <a:latin typeface="Courier New" panose="02070309020205020404" pitchFamily="49" charset="0"/>
              </a:rPr>
              <a:t>: n, s</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s</a:t>
            </a:r>
            <a:r>
              <a:rPr lang="en-US" altLang="zh-CN" sz="2000" b="1" baseline="-25000" dirty="0" err="1">
                <a:latin typeface="Courier New" panose="02070309020205020404" pitchFamily="49" charset="0"/>
              </a:rPr>
              <a:t>n</a:t>
            </a:r>
            <a:r>
              <a:rPr lang="en-US" altLang="zh-CN" sz="2000" b="1" baseline="-25000" dirty="0">
                <a:latin typeface="Courier New" panose="02070309020205020404" pitchFamily="49" charset="0"/>
              </a:rPr>
              <a:t> , </a:t>
            </a:r>
            <a:r>
              <a:rPr lang="en-US" altLang="zh-CN" sz="2000" b="1" dirty="0">
                <a:latin typeface="Courier New" panose="02070309020205020404" pitchFamily="49" charset="0"/>
              </a:rPr>
              <a:t>f</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f</a:t>
            </a:r>
            <a:r>
              <a:rPr lang="en-US" altLang="zh-CN" sz="2000" b="1" baseline="-25000" dirty="0" err="1">
                <a:latin typeface="Courier New" panose="02070309020205020404" pitchFamily="49" charset="0"/>
              </a:rPr>
              <a:t>n</a:t>
            </a:r>
            <a:r>
              <a:rPr lang="en-US" altLang="zh-CN" sz="2000" b="1" baseline="-25000" dirty="0">
                <a:latin typeface="Courier New" panose="02070309020205020404" pitchFamily="49" charset="0"/>
              </a:rPr>
              <a:t> , </a:t>
            </a:r>
            <a:r>
              <a:rPr lang="en-US" altLang="zh-CN" sz="2000" b="1" dirty="0">
                <a:latin typeface="Courier New" panose="02070309020205020404" pitchFamily="49" charset="0"/>
              </a:rPr>
              <a:t>v</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v</a:t>
            </a:r>
            <a:r>
              <a:rPr lang="en-US" altLang="zh-CN" sz="2000" b="1" baseline="-25000" dirty="0" err="1">
                <a:latin typeface="Courier New" panose="02070309020205020404" pitchFamily="49" charset="0"/>
              </a:rPr>
              <a:t>n</a:t>
            </a:r>
            <a:endParaRPr lang="en-US" altLang="zh-CN" sz="2000" b="1" dirty="0">
              <a:latin typeface="Courier New" panose="02070309020205020404" pitchFamily="49" charset="0"/>
            </a:endParaRP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Sort</a:t>
            </a:r>
            <a:r>
              <a:rPr lang="en-US" altLang="zh-CN" sz="2000" b="1" dirty="0">
                <a:latin typeface="Courier New" panose="02070309020205020404" pitchFamily="49" charset="0"/>
              </a:rPr>
              <a:t> jobs by finish times so that f</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f</a:t>
            </a:r>
            <a:r>
              <a:rPr lang="en-US" altLang="zh-CN" sz="2000" b="1" baseline="-25000" dirty="0">
                <a:latin typeface="Courier New" panose="02070309020205020404" pitchFamily="49" charset="0"/>
              </a:rPr>
              <a:t>2</a:t>
            </a:r>
            <a:r>
              <a:rPr lang="en-US" altLang="zh-CN" sz="2000" b="1" dirty="0">
                <a:latin typeface="Courier New" panose="02070309020205020404" pitchFamily="49" charset="0"/>
              </a:rPr>
              <a:t>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f</a:t>
            </a:r>
            <a:r>
              <a:rPr lang="en-US" altLang="zh-CN" sz="2000" b="1" baseline="-25000" dirty="0">
                <a:latin typeface="Courier New" panose="02070309020205020404" pitchFamily="49" charset="0"/>
              </a:rPr>
              <a:t>n</a:t>
            </a:r>
            <a:r>
              <a:rPr lang="en-US" altLang="zh-CN" sz="2000" b="1" dirty="0">
                <a:latin typeface="Courier New" panose="02070309020205020404" pitchFamily="49" charset="0"/>
              </a:rPr>
              <a:t>.</a:t>
            </a:r>
          </a:p>
          <a:p>
            <a:pPr>
              <a:spcBef>
                <a:spcPct val="0"/>
              </a:spcBef>
              <a:buClrTx/>
              <a:buSzTx/>
              <a:buFontTx/>
              <a:buNone/>
            </a:pPr>
            <a:endParaRPr lang="en-US" altLang="zh-CN" sz="2000" b="1" dirty="0">
              <a:solidFill>
                <a:srgbClr val="003399"/>
              </a:solidFill>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Compute</a:t>
            </a:r>
            <a:r>
              <a:rPr lang="en-US" altLang="zh-CN" sz="2000" b="1" dirty="0">
                <a:latin typeface="Courier New" panose="02070309020205020404" pitchFamily="49" charset="0"/>
              </a:rPr>
              <a:t> p(1), p(2), …, p(n)</a:t>
            </a: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solidFill>
                  <a:schemeClr val="hlink"/>
                </a:solidFill>
                <a:latin typeface="Courier New" panose="02070309020205020404" pitchFamily="49" charset="0"/>
              </a:rPr>
              <a:t>Compute-</a:t>
            </a:r>
            <a:r>
              <a:rPr lang="en-US" altLang="zh-CN" sz="2000" b="1" dirty="0" err="1">
                <a:solidFill>
                  <a:schemeClr val="hlink"/>
                </a:solidFill>
                <a:latin typeface="Courier New" panose="02070309020205020404" pitchFamily="49" charset="0"/>
              </a:rPr>
              <a:t>Opt</a:t>
            </a:r>
            <a:r>
              <a:rPr lang="en-US" altLang="zh-CN" sz="2000" b="1" dirty="0">
                <a:solidFill>
                  <a:schemeClr val="hlink"/>
                </a:solidFill>
                <a:latin typeface="Courier New" panose="02070309020205020404" pitchFamily="49" charset="0"/>
              </a:rPr>
              <a:t>(j)</a:t>
            </a:r>
            <a:r>
              <a:rPr lang="en-US" altLang="zh-CN" sz="2000" b="1" dirty="0">
                <a:latin typeface="Courier New" panose="02070309020205020404" pitchFamily="49" charset="0"/>
              </a:rPr>
              <a:t> </a:t>
            </a:r>
          </a:p>
          <a:p>
            <a:pPr>
              <a:spcBef>
                <a:spcPct val="0"/>
              </a:spcBef>
              <a:buClrTx/>
              <a:buSzTx/>
              <a:buFontTx/>
              <a:buNone/>
            </a:pPr>
            <a:r>
              <a:rPr lang="en-US" altLang="zh-CN" sz="2000" b="1" dirty="0">
                <a:latin typeface="Courier New" panose="02070309020205020404" pitchFamily="49" charset="0"/>
              </a:rPr>
              <a:t>{</a:t>
            </a:r>
          </a:p>
          <a:p>
            <a:pPr>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if</a:t>
            </a:r>
            <a:r>
              <a:rPr lang="en-US" altLang="zh-CN" sz="2000" b="1" dirty="0">
                <a:latin typeface="Courier New" panose="02070309020205020404" pitchFamily="49" charset="0"/>
              </a:rPr>
              <a:t> (j = 0)</a:t>
            </a:r>
          </a:p>
          <a:p>
            <a:pPr>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return</a:t>
            </a:r>
            <a:r>
              <a:rPr lang="en-US" altLang="zh-CN" sz="2000" b="1" dirty="0">
                <a:latin typeface="Courier New" panose="02070309020205020404" pitchFamily="49" charset="0"/>
              </a:rPr>
              <a:t> 0</a:t>
            </a:r>
          </a:p>
          <a:p>
            <a:pPr>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else</a:t>
            </a:r>
          </a:p>
          <a:p>
            <a:pPr>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return</a:t>
            </a:r>
            <a:r>
              <a:rPr lang="en-US" altLang="zh-CN" sz="2000" b="1" dirty="0">
                <a:latin typeface="Courier New" panose="02070309020205020404" pitchFamily="49" charset="0"/>
              </a:rPr>
              <a:t> </a:t>
            </a:r>
            <a:r>
              <a:rPr lang="en-US" altLang="zh-CN" sz="2000" b="1" dirty="0">
                <a:solidFill>
                  <a:srgbClr val="FF0000"/>
                </a:solidFill>
                <a:latin typeface="Courier New" panose="02070309020205020404" pitchFamily="49" charset="0"/>
              </a:rPr>
              <a:t>max(</a:t>
            </a:r>
            <a:r>
              <a:rPr lang="en-US" altLang="zh-CN" sz="2000" b="1" dirty="0" err="1">
                <a:solidFill>
                  <a:srgbClr val="FF0000"/>
                </a:solidFill>
                <a:latin typeface="Courier New" panose="02070309020205020404" pitchFamily="49" charset="0"/>
              </a:rPr>
              <a:t>v</a:t>
            </a:r>
            <a:r>
              <a:rPr lang="en-US" altLang="zh-CN" sz="2000" b="1" baseline="-25000" dirty="0" err="1">
                <a:solidFill>
                  <a:srgbClr val="FF0000"/>
                </a:solidFill>
                <a:latin typeface="Courier New" panose="02070309020205020404" pitchFamily="49" charset="0"/>
              </a:rPr>
              <a:t>j</a:t>
            </a:r>
            <a:r>
              <a:rPr lang="en-US" altLang="zh-CN" sz="2000" b="1" dirty="0">
                <a:solidFill>
                  <a:srgbClr val="FF0000"/>
                </a:solidFill>
                <a:latin typeface="Courier New" panose="02070309020205020404" pitchFamily="49" charset="0"/>
              </a:rPr>
              <a:t> + Compute-</a:t>
            </a:r>
            <a:r>
              <a:rPr lang="en-US" altLang="zh-CN" sz="2000" b="1" dirty="0" err="1">
                <a:solidFill>
                  <a:srgbClr val="FF0000"/>
                </a:solidFill>
                <a:latin typeface="Courier New" panose="02070309020205020404" pitchFamily="49" charset="0"/>
              </a:rPr>
              <a:t>Opt</a:t>
            </a:r>
            <a:r>
              <a:rPr lang="en-US" altLang="zh-CN" sz="2000" b="1" dirty="0">
                <a:solidFill>
                  <a:srgbClr val="FF0000"/>
                </a:solidFill>
                <a:latin typeface="Courier New" panose="02070309020205020404" pitchFamily="49" charset="0"/>
              </a:rPr>
              <a:t>(p(j)), Compute-</a:t>
            </a:r>
            <a:r>
              <a:rPr lang="en-US" altLang="zh-CN" sz="2000" b="1" dirty="0" err="1">
                <a:solidFill>
                  <a:srgbClr val="FF0000"/>
                </a:solidFill>
                <a:latin typeface="Courier New" panose="02070309020205020404" pitchFamily="49" charset="0"/>
              </a:rPr>
              <a:t>Opt</a:t>
            </a:r>
            <a:r>
              <a:rPr lang="en-US" altLang="zh-CN" sz="2000" b="1" dirty="0">
                <a:solidFill>
                  <a:srgbClr val="FF0000"/>
                </a:solidFill>
                <a:latin typeface="Courier New" panose="02070309020205020404" pitchFamily="49" charset="0"/>
              </a:rPr>
              <a:t>(j-1))</a:t>
            </a:r>
          </a:p>
          <a:p>
            <a:pPr>
              <a:spcBef>
                <a:spcPct val="0"/>
              </a:spcBef>
              <a:buClrTx/>
              <a:buSzTx/>
              <a:buFontTx/>
              <a:buNone/>
            </a:pPr>
            <a:r>
              <a:rPr lang="en-US" altLang="zh-CN" sz="2000" b="1" dirty="0">
                <a:latin typeface="Courier New" panose="02070309020205020404" pitchFamily="49"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灯片编号占位符 5">
            <a:extLst>
              <a:ext uri="{FF2B5EF4-FFF2-40B4-BE49-F238E27FC236}">
                <a16:creationId xmlns:a16="http://schemas.microsoft.com/office/drawing/2014/main" id="{0F5084C5-08D0-43BE-B972-F498443BCB4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C129906-A09F-4766-9F16-5ED9B624ED14}" type="slidenum">
              <a:rPr kumimoji="0" lang="zh-CN" altLang="en-US" sz="1400" smtClean="0"/>
              <a:pPr>
                <a:spcBef>
                  <a:spcPct val="0"/>
                </a:spcBef>
                <a:buClrTx/>
                <a:buSzTx/>
                <a:buFontTx/>
                <a:buNone/>
              </a:pPr>
              <a:t>4</a:t>
            </a:fld>
            <a:endParaRPr kumimoji="0" lang="en-US" altLang="zh-CN" sz="1400"/>
          </a:p>
        </p:txBody>
      </p:sp>
      <p:sp>
        <p:nvSpPr>
          <p:cNvPr id="5123" name="Rectangle 2">
            <a:extLst>
              <a:ext uri="{FF2B5EF4-FFF2-40B4-BE49-F238E27FC236}">
                <a16:creationId xmlns:a16="http://schemas.microsoft.com/office/drawing/2014/main" id="{EF1BF2CF-A84C-4874-966D-DDE165B8D1EF}"/>
              </a:ext>
            </a:extLst>
          </p:cNvPr>
          <p:cNvSpPr>
            <a:spLocks noGrp="1" noChangeArrowheads="1"/>
          </p:cNvSpPr>
          <p:nvPr>
            <p:ph type="title" idx="4294967295"/>
          </p:nvPr>
        </p:nvSpPr>
        <p:spPr>
          <a:xfrm>
            <a:off x="539552" y="401721"/>
            <a:ext cx="7886700" cy="1325563"/>
          </a:xfrm>
        </p:spPr>
        <p:txBody>
          <a:bodyPr/>
          <a:lstStyle/>
          <a:p>
            <a:pPr eaLnBrk="1" hangingPunct="1"/>
            <a:r>
              <a:rPr lang="zh-CN" altLang="en-US" dirty="0"/>
              <a:t>算法回顾</a:t>
            </a:r>
          </a:p>
        </p:txBody>
      </p:sp>
      <p:sp>
        <p:nvSpPr>
          <p:cNvPr id="8195" name="Rectangle 3">
            <a:extLst>
              <a:ext uri="{FF2B5EF4-FFF2-40B4-BE49-F238E27FC236}">
                <a16:creationId xmlns:a16="http://schemas.microsoft.com/office/drawing/2014/main" id="{F79234B4-38EB-46E9-8CD4-725095F10042}"/>
              </a:ext>
            </a:extLst>
          </p:cNvPr>
          <p:cNvSpPr>
            <a:spLocks noGrp="1" noChangeArrowheads="1"/>
          </p:cNvSpPr>
          <p:nvPr>
            <p:ph type="body" idx="4294967295"/>
          </p:nvPr>
        </p:nvSpPr>
        <p:spPr>
          <a:xfrm>
            <a:off x="539552" y="1866148"/>
            <a:ext cx="7886700" cy="4351338"/>
          </a:xfrm>
        </p:spPr>
        <p:txBody>
          <a:bodyPr>
            <a:normAutofit/>
          </a:bodyPr>
          <a:lstStyle/>
          <a:p>
            <a:pPr eaLnBrk="1" hangingPunct="1">
              <a:lnSpc>
                <a:spcPct val="150000"/>
              </a:lnSpc>
            </a:pPr>
            <a:r>
              <a:rPr lang="zh-CN" altLang="en-US" sz="2800" dirty="0">
                <a:solidFill>
                  <a:schemeClr val="hlink"/>
                </a:solidFill>
              </a:rPr>
              <a:t>贪心算法</a:t>
            </a:r>
            <a:r>
              <a:rPr lang="zh-CN" altLang="en-US" sz="2800" dirty="0"/>
              <a:t> </a:t>
            </a:r>
          </a:p>
          <a:p>
            <a:pPr eaLnBrk="1" hangingPunct="1">
              <a:lnSpc>
                <a:spcPct val="150000"/>
              </a:lnSpc>
            </a:pPr>
            <a:r>
              <a:rPr lang="zh-CN" altLang="en-US" sz="2800" dirty="0"/>
              <a:t>利用局部最优化原理，逐渐建立起完整的最优解</a:t>
            </a:r>
          </a:p>
          <a:p>
            <a:pPr eaLnBrk="1" hangingPunct="1">
              <a:lnSpc>
                <a:spcPct val="150000"/>
              </a:lnSpc>
            </a:pPr>
            <a:r>
              <a:rPr lang="zh-CN" altLang="en-US" sz="2800" dirty="0"/>
              <a:t>构成算法设计最自然的方法；对人们碰到的大多数问题，实际困难不在于确定几个贪心策略中那一个是正确的，而是事实上可能</a:t>
            </a:r>
            <a:r>
              <a:rPr lang="zh-CN" altLang="en-US" sz="2800" b="1" dirty="0"/>
              <a:t>不存在</a:t>
            </a:r>
            <a:r>
              <a:rPr lang="zh-CN" altLang="en-US" sz="2800" dirty="0"/>
              <a:t>有效的贪心算法</a:t>
            </a:r>
          </a:p>
        </p:txBody>
      </p:sp>
    </p:spTree>
    <p:extLst>
      <p:ext uri="{BB962C8B-B14F-4D97-AF65-F5344CB8AC3E}">
        <p14:creationId xmlns:p14="http://schemas.microsoft.com/office/powerpoint/2010/main" val="1653942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950B394E-6384-4EB3-927F-86DF07BD5AB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28AE577-42E1-4E7C-9CB3-417E9C773DA4}" type="slidenum">
              <a:rPr kumimoji="0" lang="zh-CN" altLang="en-US" sz="1400" smtClean="0"/>
              <a:pPr>
                <a:spcBef>
                  <a:spcPct val="0"/>
                </a:spcBef>
                <a:buClrTx/>
                <a:buSzTx/>
                <a:buFontTx/>
                <a:buNone/>
              </a:pPr>
              <a:t>40</a:t>
            </a:fld>
            <a:endParaRPr kumimoji="0" lang="en-US" altLang="zh-CN" sz="1400"/>
          </a:p>
        </p:txBody>
      </p:sp>
      <p:sp>
        <p:nvSpPr>
          <p:cNvPr id="20483" name="Rectangle 2">
            <a:extLst>
              <a:ext uri="{FF2B5EF4-FFF2-40B4-BE49-F238E27FC236}">
                <a16:creationId xmlns:a16="http://schemas.microsoft.com/office/drawing/2014/main" id="{67A9C1A7-CF50-40EA-AB25-FB13000152A0}"/>
              </a:ext>
            </a:extLst>
          </p:cNvPr>
          <p:cNvSpPr>
            <a:spLocks noGrp="1" noChangeArrowheads="1"/>
          </p:cNvSpPr>
          <p:nvPr>
            <p:ph type="title" idx="4294967295"/>
          </p:nvPr>
        </p:nvSpPr>
        <p:spPr>
          <a:xfrm>
            <a:off x="395536" y="410368"/>
            <a:ext cx="7886700" cy="1325563"/>
          </a:xfrm>
        </p:spPr>
        <p:txBody>
          <a:bodyPr/>
          <a:lstStyle/>
          <a:p>
            <a:pPr eaLnBrk="1" hangingPunct="1"/>
            <a:r>
              <a:rPr lang="zh-CN" altLang="en-US" dirty="0"/>
              <a:t>带权的区间调度</a:t>
            </a:r>
          </a:p>
        </p:txBody>
      </p:sp>
      <p:sp>
        <p:nvSpPr>
          <p:cNvPr id="20484" name="Rectangle 3">
            <a:extLst>
              <a:ext uri="{FF2B5EF4-FFF2-40B4-BE49-F238E27FC236}">
                <a16:creationId xmlns:a16="http://schemas.microsoft.com/office/drawing/2014/main" id="{27A04EAD-BA0F-4FBE-A117-2300727E414F}"/>
              </a:ext>
            </a:extLst>
          </p:cNvPr>
          <p:cNvSpPr>
            <a:spLocks noGrp="1" noChangeArrowheads="1"/>
          </p:cNvSpPr>
          <p:nvPr>
            <p:ph type="body" idx="4294967295"/>
          </p:nvPr>
        </p:nvSpPr>
        <p:spPr>
          <a:xfrm>
            <a:off x="457200" y="1639094"/>
            <a:ext cx="7886700" cy="4351338"/>
          </a:xfrm>
        </p:spPr>
        <p:txBody>
          <a:bodyPr>
            <a:normAutofit/>
          </a:bodyPr>
          <a:lstStyle/>
          <a:p>
            <a:pPr eaLnBrk="1" hangingPunct="1">
              <a:lnSpc>
                <a:spcPct val="150000"/>
              </a:lnSpc>
            </a:pPr>
            <a:r>
              <a:rPr lang="zh-CN" altLang="en-US" sz="2800" dirty="0"/>
              <a:t>该算法的正确性：</a:t>
            </a:r>
          </a:p>
          <a:p>
            <a:pPr eaLnBrk="1" hangingPunct="1">
              <a:lnSpc>
                <a:spcPct val="150000"/>
              </a:lnSpc>
            </a:pPr>
            <a:r>
              <a:rPr lang="zh-CN" altLang="en-US" sz="2800" dirty="0"/>
              <a:t>定理6.3 对每个</a:t>
            </a:r>
            <a:r>
              <a:rPr lang="en-US" altLang="zh-CN" sz="2800" dirty="0"/>
              <a:t>j=1,2,</a:t>
            </a:r>
            <a:r>
              <a:rPr lang="en-US" altLang="zh-CN" sz="2800" dirty="0">
                <a:latin typeface="Times New Roman" panose="02020603050405020304" pitchFamily="18" charset="0"/>
              </a:rPr>
              <a:t>…</a:t>
            </a:r>
            <a:r>
              <a:rPr lang="en-US" altLang="zh-CN" sz="2800" dirty="0"/>
              <a:t>,n, Compute-</a:t>
            </a:r>
            <a:r>
              <a:rPr lang="en-US" altLang="zh-CN" sz="2800" dirty="0" err="1"/>
              <a:t>Opt</a:t>
            </a:r>
            <a:r>
              <a:rPr lang="en-US" altLang="zh-CN" sz="2800" dirty="0"/>
              <a:t>(j)</a:t>
            </a:r>
            <a:r>
              <a:rPr lang="zh-CN" altLang="en-US" sz="2800" dirty="0"/>
              <a:t>正确地计算了</a:t>
            </a:r>
            <a:r>
              <a:rPr lang="en-US" altLang="zh-CN" sz="2800" dirty="0"/>
              <a:t>OPT(j). P180 </a:t>
            </a:r>
            <a:r>
              <a:rPr lang="zh-CN" altLang="en-US" sz="2800" dirty="0"/>
              <a:t>归纳法证明。</a:t>
            </a:r>
            <a:endParaRPr lang="en-US" altLang="zh-CN" sz="2800" dirty="0"/>
          </a:p>
          <a:p>
            <a:pPr eaLnBrk="1" hangingPunct="1">
              <a:lnSpc>
                <a:spcPct val="150000"/>
              </a:lnSpc>
              <a:buFont typeface="Wingdings" panose="05000000000000000000" pitchFamily="2" charset="2"/>
              <a:buNone/>
            </a:pPr>
            <a:endParaRPr lang="en-US" altLang="zh-CN" sz="2800" dirty="0"/>
          </a:p>
        </p:txBody>
      </p:sp>
      <p:sp>
        <p:nvSpPr>
          <p:cNvPr id="23556" name="Text Box 4">
            <a:extLst>
              <a:ext uri="{FF2B5EF4-FFF2-40B4-BE49-F238E27FC236}">
                <a16:creationId xmlns:a16="http://schemas.microsoft.com/office/drawing/2014/main" id="{090CDFC2-913A-4295-85CF-1F9CD3D90AAD}"/>
              </a:ext>
            </a:extLst>
          </p:cNvPr>
          <p:cNvSpPr txBox="1">
            <a:spLocks noChangeArrowheads="1"/>
          </p:cNvSpPr>
          <p:nvPr/>
        </p:nvSpPr>
        <p:spPr bwMode="auto">
          <a:xfrm>
            <a:off x="876300" y="4220368"/>
            <a:ext cx="739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dirty="0">
                <a:latin typeface="Comic Sans MS" panose="030F0702030302020204" pitchFamily="66" charset="0"/>
              </a:rPr>
              <a:t>这个算法</a:t>
            </a:r>
            <a:r>
              <a:rPr lang="zh-CN" altLang="en-US" sz="2800" dirty="0">
                <a:solidFill>
                  <a:schemeClr val="accent1"/>
                </a:solidFill>
                <a:latin typeface="Comic Sans MS" panose="030F0702030302020204" pitchFamily="66" charset="0"/>
              </a:rPr>
              <a:t>是不是</a:t>
            </a:r>
            <a:r>
              <a:rPr lang="zh-CN" altLang="en-US" sz="2800" dirty="0">
                <a:latin typeface="Comic Sans MS" panose="030F0702030302020204" pitchFamily="66" charset="0"/>
              </a:rPr>
              <a:t>一个</a:t>
            </a:r>
            <a:r>
              <a:rPr lang="zh-CN" altLang="en-US" sz="2800" dirty="0">
                <a:solidFill>
                  <a:srgbClr val="FF0000"/>
                </a:solidFill>
                <a:latin typeface="Comic Sans MS" panose="030F0702030302020204" pitchFamily="66" charset="0"/>
              </a:rPr>
              <a:t>好</a:t>
            </a:r>
            <a:r>
              <a:rPr lang="zh-CN" altLang="en-US" sz="2800" dirty="0">
                <a:latin typeface="Comic Sans MS" panose="030F0702030302020204" pitchFamily="66" charset="0"/>
              </a:rPr>
              <a:t>的</a:t>
            </a:r>
            <a:r>
              <a:rPr lang="zh-CN" altLang="en-US" sz="2800" b="1" dirty="0">
                <a:latin typeface="Comic Sans MS" panose="030F0702030302020204" pitchFamily="66" charset="0"/>
              </a:rPr>
              <a:t>多项式阶</a:t>
            </a:r>
            <a:r>
              <a:rPr lang="zh-CN" altLang="en-US" sz="2800" dirty="0">
                <a:latin typeface="Comic Sans MS" panose="030F0702030302020204" pitchFamily="66" charset="0"/>
              </a:rPr>
              <a:t>的算法呢？</a:t>
            </a:r>
          </a:p>
        </p:txBody>
      </p:sp>
      <p:sp>
        <p:nvSpPr>
          <p:cNvPr id="23557" name="Text Box 5">
            <a:extLst>
              <a:ext uri="{FF2B5EF4-FFF2-40B4-BE49-F238E27FC236}">
                <a16:creationId xmlns:a16="http://schemas.microsoft.com/office/drawing/2014/main" id="{EBE3670B-4771-4C05-9BF9-A03603721BEC}"/>
              </a:ext>
            </a:extLst>
          </p:cNvPr>
          <p:cNvSpPr txBox="1">
            <a:spLocks noChangeArrowheads="1"/>
          </p:cNvSpPr>
          <p:nvPr/>
        </p:nvSpPr>
        <p:spPr bwMode="auto">
          <a:xfrm>
            <a:off x="1257300" y="5105399"/>
            <a:ext cx="662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dirty="0">
                <a:latin typeface="Comic Sans MS" panose="030F0702030302020204" pitchFamily="66" charset="0"/>
              </a:rPr>
              <a:t>最坏情形下这个算法将以</a:t>
            </a:r>
            <a:r>
              <a:rPr lang="zh-CN" altLang="en-US" sz="2800" dirty="0">
                <a:solidFill>
                  <a:schemeClr val="accent1"/>
                </a:solidFill>
                <a:latin typeface="Comic Sans MS" panose="030F0702030302020204" pitchFamily="66" charset="0"/>
              </a:rPr>
              <a:t>指数时间</a:t>
            </a:r>
            <a:r>
              <a:rPr lang="zh-CN" altLang="en-US" sz="2800" dirty="0">
                <a:latin typeface="Comic Sans MS" panose="030F0702030302020204" pitchFamily="66" charset="0"/>
              </a:rPr>
              <a:t>运行！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additive="base">
                                        <p:cTn id="7" dur="500" fill="hold"/>
                                        <p:tgtEl>
                                          <p:spTgt spid="23556"/>
                                        </p:tgtEl>
                                        <p:attrNameLst>
                                          <p:attrName>ppt_x</p:attrName>
                                        </p:attrNameLst>
                                      </p:cBhvr>
                                      <p:tavLst>
                                        <p:tav tm="0">
                                          <p:val>
                                            <p:strVal val="0-#ppt_w/2"/>
                                          </p:val>
                                        </p:tav>
                                        <p:tav tm="100000">
                                          <p:val>
                                            <p:strVal val="#ppt_x"/>
                                          </p:val>
                                        </p:tav>
                                      </p:tavLst>
                                    </p:anim>
                                    <p:anim calcmode="lin" valueType="num">
                                      <p:cBhvr additive="base">
                                        <p:cTn id="8" dur="500" fill="hold"/>
                                        <p:tgtEl>
                                          <p:spTgt spid="235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7"/>
                                        </p:tgtEl>
                                        <p:attrNameLst>
                                          <p:attrName>style.visibility</p:attrName>
                                        </p:attrNameLst>
                                      </p:cBhvr>
                                      <p:to>
                                        <p:strVal val="visible"/>
                                      </p:to>
                                    </p:set>
                                    <p:anim calcmode="lin" valueType="num">
                                      <p:cBhvr additive="base">
                                        <p:cTn id="13" dur="500" fill="hold"/>
                                        <p:tgtEl>
                                          <p:spTgt spid="23557"/>
                                        </p:tgtEl>
                                        <p:attrNameLst>
                                          <p:attrName>ppt_x</p:attrName>
                                        </p:attrNameLst>
                                      </p:cBhvr>
                                      <p:tavLst>
                                        <p:tav tm="0">
                                          <p:val>
                                            <p:strVal val="0-#ppt_w/2"/>
                                          </p:val>
                                        </p:tav>
                                        <p:tav tm="100000">
                                          <p:val>
                                            <p:strVal val="#ppt_x"/>
                                          </p:val>
                                        </p:tav>
                                      </p:tavLst>
                                    </p:anim>
                                    <p:anim calcmode="lin" valueType="num">
                                      <p:cBhvr additive="base">
                                        <p:cTn id="14" dur="500" fill="hold"/>
                                        <p:tgtEl>
                                          <p:spTgt spid="235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utoUpdateAnimBg="0"/>
      <p:bldP spid="2355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9B7555CB-E446-482D-B90C-0599C468013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E32B124-ABA2-4A22-B515-2FB418227E20}" type="slidenum">
              <a:rPr kumimoji="0" lang="zh-CN" altLang="en-US" sz="1400" smtClean="0"/>
              <a:pPr>
                <a:spcBef>
                  <a:spcPct val="0"/>
                </a:spcBef>
                <a:buClrTx/>
                <a:buSzTx/>
                <a:buFontTx/>
                <a:buNone/>
              </a:pPr>
              <a:t>41</a:t>
            </a:fld>
            <a:endParaRPr kumimoji="0" lang="en-US" altLang="zh-CN" sz="1400"/>
          </a:p>
        </p:txBody>
      </p:sp>
      <p:sp>
        <p:nvSpPr>
          <p:cNvPr id="21507" name="Rectangle 2">
            <a:extLst>
              <a:ext uri="{FF2B5EF4-FFF2-40B4-BE49-F238E27FC236}">
                <a16:creationId xmlns:a16="http://schemas.microsoft.com/office/drawing/2014/main" id="{803AA7F9-8A33-4B03-9411-B209BFD96F20}"/>
              </a:ext>
            </a:extLst>
          </p:cNvPr>
          <p:cNvSpPr>
            <a:spLocks noGrp="1" noChangeArrowheads="1"/>
          </p:cNvSpPr>
          <p:nvPr>
            <p:ph type="title" idx="4294967295"/>
          </p:nvPr>
        </p:nvSpPr>
        <p:spPr>
          <a:xfrm>
            <a:off x="732994" y="184149"/>
            <a:ext cx="7886700" cy="1325563"/>
          </a:xfrm>
        </p:spPr>
        <p:txBody>
          <a:bodyPr/>
          <a:lstStyle/>
          <a:p>
            <a:pPr eaLnBrk="1" hangingPunct="1"/>
            <a:r>
              <a:rPr lang="zh-CN" altLang="en-US" dirty="0"/>
              <a:t>带权的区间调度</a:t>
            </a:r>
          </a:p>
        </p:txBody>
      </p:sp>
      <p:sp>
        <p:nvSpPr>
          <p:cNvPr id="21508" name="Rectangle 3">
            <a:extLst>
              <a:ext uri="{FF2B5EF4-FFF2-40B4-BE49-F238E27FC236}">
                <a16:creationId xmlns:a16="http://schemas.microsoft.com/office/drawing/2014/main" id="{CC15D45B-4881-49BF-B04B-BA73CA774E3B}"/>
              </a:ext>
            </a:extLst>
          </p:cNvPr>
          <p:cNvSpPr>
            <a:spLocks noGrp="1" noChangeArrowheads="1"/>
          </p:cNvSpPr>
          <p:nvPr>
            <p:ph type="body" idx="4294967295"/>
          </p:nvPr>
        </p:nvSpPr>
        <p:spPr>
          <a:xfrm>
            <a:off x="628650" y="1638300"/>
            <a:ext cx="7886700" cy="4351338"/>
          </a:xfrm>
        </p:spPr>
        <p:txBody>
          <a:bodyPr>
            <a:normAutofit/>
          </a:bodyPr>
          <a:lstStyle/>
          <a:p>
            <a:pPr eaLnBrk="1" hangingPunct="1">
              <a:lnSpc>
                <a:spcPct val="150000"/>
              </a:lnSpc>
            </a:pPr>
            <a:r>
              <a:rPr lang="zh-CN" altLang="en-US" sz="2800" dirty="0"/>
              <a:t>观察 </a:t>
            </a:r>
            <a:r>
              <a:rPr lang="en-US" altLang="zh-CN" sz="2800" dirty="0"/>
              <a:t> </a:t>
            </a:r>
            <a:r>
              <a:rPr lang="zh-CN" altLang="en-US" sz="2800" dirty="0"/>
              <a:t>递归算法特别容易产生</a:t>
            </a:r>
            <a:r>
              <a:rPr lang="zh-CN" altLang="en-US" sz="2800" b="1" dirty="0"/>
              <a:t>冗余</a:t>
            </a:r>
            <a:r>
              <a:rPr lang="zh-CN" altLang="en-US" sz="2800" dirty="0"/>
              <a:t>的重复子问题计算</a:t>
            </a:r>
            <a:r>
              <a:rPr lang="zh-CN" altLang="en-US" sz="2800" dirty="0">
                <a:sym typeface="Symbol" panose="05050102010706020507" pitchFamily="18" charset="2"/>
              </a:rPr>
              <a:t>，从而导致了指数阶算法.</a:t>
            </a:r>
            <a:r>
              <a:rPr lang="zh-CN" altLang="en-US" sz="2800" dirty="0"/>
              <a:t> </a:t>
            </a:r>
          </a:p>
          <a:p>
            <a:pPr eaLnBrk="1" hangingPunct="1">
              <a:lnSpc>
                <a:spcPct val="150000"/>
              </a:lnSpc>
            </a:pPr>
            <a:endParaRPr lang="zh-CN" altLang="en-US" sz="2800" dirty="0"/>
          </a:p>
          <a:p>
            <a:pPr eaLnBrk="1" hangingPunct="1">
              <a:lnSpc>
                <a:spcPct val="150000"/>
              </a:lnSpc>
            </a:pPr>
            <a:r>
              <a:rPr lang="en-US" altLang="zh-CN" sz="2800" dirty="0"/>
              <a:t>Ex.</a:t>
            </a:r>
            <a:endParaRPr lang="zh-CN" altLang="en-US" sz="2800" dirty="0"/>
          </a:p>
          <a:p>
            <a:pPr eaLnBrk="1" hangingPunct="1">
              <a:lnSpc>
                <a:spcPct val="150000"/>
              </a:lnSpc>
            </a:pPr>
            <a:endParaRPr lang="zh-CN" altLang="en-US" sz="2800" dirty="0"/>
          </a:p>
        </p:txBody>
      </p:sp>
      <p:sp>
        <p:nvSpPr>
          <p:cNvPr id="21509" name="Line 4">
            <a:extLst>
              <a:ext uri="{FF2B5EF4-FFF2-40B4-BE49-F238E27FC236}">
                <a16:creationId xmlns:a16="http://schemas.microsoft.com/office/drawing/2014/main" id="{A8BC157F-C068-4816-B1D4-AE9A0ADEAF62}"/>
              </a:ext>
            </a:extLst>
          </p:cNvPr>
          <p:cNvSpPr>
            <a:spLocks noChangeShapeType="1"/>
          </p:cNvSpPr>
          <p:nvPr/>
        </p:nvSpPr>
        <p:spPr bwMode="auto">
          <a:xfrm>
            <a:off x="2209800" y="5807199"/>
            <a:ext cx="5791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10" name="Rectangle 5">
            <a:extLst>
              <a:ext uri="{FF2B5EF4-FFF2-40B4-BE49-F238E27FC236}">
                <a16:creationId xmlns:a16="http://schemas.microsoft.com/office/drawing/2014/main" id="{CB970E1B-EDA8-4D32-990D-B6ADD9747225}"/>
              </a:ext>
            </a:extLst>
          </p:cNvPr>
          <p:cNvSpPr>
            <a:spLocks noChangeArrowheads="1"/>
          </p:cNvSpPr>
          <p:nvPr/>
        </p:nvSpPr>
        <p:spPr bwMode="auto">
          <a:xfrm>
            <a:off x="4181475" y="4664199"/>
            <a:ext cx="1485900" cy="28098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3</a:t>
            </a:r>
          </a:p>
        </p:txBody>
      </p:sp>
      <p:sp>
        <p:nvSpPr>
          <p:cNvPr id="21511" name="Rectangle 6">
            <a:extLst>
              <a:ext uri="{FF2B5EF4-FFF2-40B4-BE49-F238E27FC236}">
                <a16:creationId xmlns:a16="http://schemas.microsoft.com/office/drawing/2014/main" id="{1FCD74B2-AE5B-42E2-9AFD-E40EA1623961}"/>
              </a:ext>
            </a:extLst>
          </p:cNvPr>
          <p:cNvSpPr>
            <a:spLocks noChangeArrowheads="1"/>
          </p:cNvSpPr>
          <p:nvPr/>
        </p:nvSpPr>
        <p:spPr bwMode="auto">
          <a:xfrm>
            <a:off x="5173663" y="5089649"/>
            <a:ext cx="1481137" cy="2857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4</a:t>
            </a:r>
          </a:p>
        </p:txBody>
      </p:sp>
      <p:grpSp>
        <p:nvGrpSpPr>
          <p:cNvPr id="21512" name="Group 7">
            <a:extLst>
              <a:ext uri="{FF2B5EF4-FFF2-40B4-BE49-F238E27FC236}">
                <a16:creationId xmlns:a16="http://schemas.microsoft.com/office/drawing/2014/main" id="{3BBF0813-EE93-4BBF-8293-538446B103D0}"/>
              </a:ext>
            </a:extLst>
          </p:cNvPr>
          <p:cNvGrpSpPr>
            <a:grpSpLocks/>
          </p:cNvGrpSpPr>
          <p:nvPr/>
        </p:nvGrpSpPr>
        <p:grpSpPr bwMode="auto">
          <a:xfrm>
            <a:off x="2209800" y="3645024"/>
            <a:ext cx="5426075" cy="2162175"/>
            <a:chOff x="903" y="1920"/>
            <a:chExt cx="3357" cy="2006"/>
          </a:xfrm>
        </p:grpSpPr>
        <p:sp>
          <p:nvSpPr>
            <p:cNvPr id="21517" name="Line 8">
              <a:extLst>
                <a:ext uri="{FF2B5EF4-FFF2-40B4-BE49-F238E27FC236}">
                  <a16:creationId xmlns:a16="http://schemas.microsoft.com/office/drawing/2014/main" id="{3DD5F6C4-6D62-4EE0-A475-5139F65E5683}"/>
                </a:ext>
              </a:extLst>
            </p:cNvPr>
            <p:cNvSpPr>
              <a:spLocks noChangeShapeType="1"/>
            </p:cNvSpPr>
            <p:nvPr/>
          </p:nvSpPr>
          <p:spPr bwMode="auto">
            <a:xfrm rot="-5400000">
              <a:off x="205"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18" name="Line 9">
              <a:extLst>
                <a:ext uri="{FF2B5EF4-FFF2-40B4-BE49-F238E27FC236}">
                  <a16:creationId xmlns:a16="http://schemas.microsoft.com/office/drawing/2014/main" id="{6F76CEB2-2AD1-4EC8-B6D0-11B12FB6F611}"/>
                </a:ext>
              </a:extLst>
            </p:cNvPr>
            <p:cNvSpPr>
              <a:spLocks noChangeShapeType="1"/>
            </p:cNvSpPr>
            <p:nvPr/>
          </p:nvSpPr>
          <p:spPr bwMode="auto">
            <a:xfrm rot="-5400000">
              <a:off x="-100"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19" name="Line 10">
              <a:extLst>
                <a:ext uri="{FF2B5EF4-FFF2-40B4-BE49-F238E27FC236}">
                  <a16:creationId xmlns:a16="http://schemas.microsoft.com/office/drawing/2014/main" id="{CA3C3182-C02E-4266-9F45-8D60CDC23F40}"/>
                </a:ext>
              </a:extLst>
            </p:cNvPr>
            <p:cNvSpPr>
              <a:spLocks noChangeShapeType="1"/>
            </p:cNvSpPr>
            <p:nvPr/>
          </p:nvSpPr>
          <p:spPr bwMode="auto">
            <a:xfrm rot="-5400000">
              <a:off x="816"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20" name="Line 11">
              <a:extLst>
                <a:ext uri="{FF2B5EF4-FFF2-40B4-BE49-F238E27FC236}">
                  <a16:creationId xmlns:a16="http://schemas.microsoft.com/office/drawing/2014/main" id="{ACE7629D-4C73-441C-9EE5-71808C45F372}"/>
                </a:ext>
              </a:extLst>
            </p:cNvPr>
            <p:cNvSpPr>
              <a:spLocks noChangeShapeType="1"/>
            </p:cNvSpPr>
            <p:nvPr/>
          </p:nvSpPr>
          <p:spPr bwMode="auto">
            <a:xfrm rot="-5400000">
              <a:off x="510"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21" name="Line 12">
              <a:extLst>
                <a:ext uri="{FF2B5EF4-FFF2-40B4-BE49-F238E27FC236}">
                  <a16:creationId xmlns:a16="http://schemas.microsoft.com/office/drawing/2014/main" id="{A4574BCC-C52B-48B4-8E1B-2B6AB3C5EE81}"/>
                </a:ext>
              </a:extLst>
            </p:cNvPr>
            <p:cNvSpPr>
              <a:spLocks noChangeShapeType="1"/>
            </p:cNvSpPr>
            <p:nvPr/>
          </p:nvSpPr>
          <p:spPr bwMode="auto">
            <a:xfrm rot="-5400000">
              <a:off x="1121"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22" name="Line 13">
              <a:extLst>
                <a:ext uri="{FF2B5EF4-FFF2-40B4-BE49-F238E27FC236}">
                  <a16:creationId xmlns:a16="http://schemas.microsoft.com/office/drawing/2014/main" id="{7A5036B6-602D-47DA-9E03-6FAC351972CD}"/>
                </a:ext>
              </a:extLst>
            </p:cNvPr>
            <p:cNvSpPr>
              <a:spLocks noChangeShapeType="1"/>
            </p:cNvSpPr>
            <p:nvPr/>
          </p:nvSpPr>
          <p:spPr bwMode="auto">
            <a:xfrm rot="-5400000">
              <a:off x="2036"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23" name="Line 14">
              <a:extLst>
                <a:ext uri="{FF2B5EF4-FFF2-40B4-BE49-F238E27FC236}">
                  <a16:creationId xmlns:a16="http://schemas.microsoft.com/office/drawing/2014/main" id="{787A7D23-01BF-4C2B-BFD2-9E70863B1E34}"/>
                </a:ext>
              </a:extLst>
            </p:cNvPr>
            <p:cNvSpPr>
              <a:spLocks noChangeShapeType="1"/>
            </p:cNvSpPr>
            <p:nvPr/>
          </p:nvSpPr>
          <p:spPr bwMode="auto">
            <a:xfrm rot="-5400000">
              <a:off x="1731"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24" name="Line 15">
              <a:extLst>
                <a:ext uri="{FF2B5EF4-FFF2-40B4-BE49-F238E27FC236}">
                  <a16:creationId xmlns:a16="http://schemas.microsoft.com/office/drawing/2014/main" id="{A6CD8CAE-D754-4DAC-9643-A19E33B82A1D}"/>
                </a:ext>
              </a:extLst>
            </p:cNvPr>
            <p:cNvSpPr>
              <a:spLocks noChangeShapeType="1"/>
            </p:cNvSpPr>
            <p:nvPr/>
          </p:nvSpPr>
          <p:spPr bwMode="auto">
            <a:xfrm rot="-5400000">
              <a:off x="2646"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25" name="Line 16">
              <a:extLst>
                <a:ext uri="{FF2B5EF4-FFF2-40B4-BE49-F238E27FC236}">
                  <a16:creationId xmlns:a16="http://schemas.microsoft.com/office/drawing/2014/main" id="{637AFCFA-3CD2-4D02-A0C3-7F58093925DC}"/>
                </a:ext>
              </a:extLst>
            </p:cNvPr>
            <p:cNvSpPr>
              <a:spLocks noChangeShapeType="1"/>
            </p:cNvSpPr>
            <p:nvPr/>
          </p:nvSpPr>
          <p:spPr bwMode="auto">
            <a:xfrm rot="-5400000">
              <a:off x="2341"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26" name="Line 17">
              <a:extLst>
                <a:ext uri="{FF2B5EF4-FFF2-40B4-BE49-F238E27FC236}">
                  <a16:creationId xmlns:a16="http://schemas.microsoft.com/office/drawing/2014/main" id="{95377CBE-83CC-444B-9809-9CAAD1A724C2}"/>
                </a:ext>
              </a:extLst>
            </p:cNvPr>
            <p:cNvSpPr>
              <a:spLocks noChangeShapeType="1"/>
            </p:cNvSpPr>
            <p:nvPr/>
          </p:nvSpPr>
          <p:spPr bwMode="auto">
            <a:xfrm rot="-5400000">
              <a:off x="3257"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27" name="Line 18">
              <a:extLst>
                <a:ext uri="{FF2B5EF4-FFF2-40B4-BE49-F238E27FC236}">
                  <a16:creationId xmlns:a16="http://schemas.microsoft.com/office/drawing/2014/main" id="{EE5D4703-D1AD-46B2-8E6F-0A715416F508}"/>
                </a:ext>
              </a:extLst>
            </p:cNvPr>
            <p:cNvSpPr>
              <a:spLocks noChangeShapeType="1"/>
            </p:cNvSpPr>
            <p:nvPr/>
          </p:nvSpPr>
          <p:spPr bwMode="auto">
            <a:xfrm rot="-5400000">
              <a:off x="2952"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sp>
          <p:nvSpPr>
            <p:cNvPr id="21528" name="Line 19">
              <a:extLst>
                <a:ext uri="{FF2B5EF4-FFF2-40B4-BE49-F238E27FC236}">
                  <a16:creationId xmlns:a16="http://schemas.microsoft.com/office/drawing/2014/main" id="{46EBD416-FA72-4DF8-B67D-9101D1F80973}"/>
                </a:ext>
              </a:extLst>
            </p:cNvPr>
            <p:cNvSpPr>
              <a:spLocks noChangeShapeType="1"/>
            </p:cNvSpPr>
            <p:nvPr/>
          </p:nvSpPr>
          <p:spPr bwMode="auto">
            <a:xfrm rot="-5400000">
              <a:off x="1426" y="2923"/>
              <a:ext cx="2006"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sz="2800"/>
            </a:p>
          </p:txBody>
        </p:sp>
      </p:grpSp>
      <p:sp>
        <p:nvSpPr>
          <p:cNvPr id="21513" name="Rectangle 20">
            <a:extLst>
              <a:ext uri="{FF2B5EF4-FFF2-40B4-BE49-F238E27FC236}">
                <a16:creationId xmlns:a16="http://schemas.microsoft.com/office/drawing/2014/main" id="{DC29B83F-12BE-4260-AB68-73176FFE9F7F}"/>
              </a:ext>
            </a:extLst>
          </p:cNvPr>
          <p:cNvSpPr>
            <a:spLocks noChangeArrowheads="1"/>
          </p:cNvSpPr>
          <p:nvPr/>
        </p:nvSpPr>
        <p:spPr bwMode="auto">
          <a:xfrm>
            <a:off x="6156325" y="5515099"/>
            <a:ext cx="1479550" cy="28733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5</a:t>
            </a:r>
          </a:p>
        </p:txBody>
      </p:sp>
      <p:sp>
        <p:nvSpPr>
          <p:cNvPr id="21514" name="Rectangle 21">
            <a:extLst>
              <a:ext uri="{FF2B5EF4-FFF2-40B4-BE49-F238E27FC236}">
                <a16:creationId xmlns:a16="http://schemas.microsoft.com/office/drawing/2014/main" id="{0E224E59-0E0C-47E8-A87C-5E2D03F71A99}"/>
              </a:ext>
            </a:extLst>
          </p:cNvPr>
          <p:cNvSpPr>
            <a:spLocks noChangeArrowheads="1"/>
          </p:cNvSpPr>
          <p:nvPr/>
        </p:nvSpPr>
        <p:spPr bwMode="auto">
          <a:xfrm>
            <a:off x="2216150" y="3854574"/>
            <a:ext cx="1479550" cy="2889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1</a:t>
            </a:r>
          </a:p>
        </p:txBody>
      </p:sp>
      <p:sp>
        <p:nvSpPr>
          <p:cNvPr id="21515" name="Rectangle 22">
            <a:extLst>
              <a:ext uri="{FF2B5EF4-FFF2-40B4-BE49-F238E27FC236}">
                <a16:creationId xmlns:a16="http://schemas.microsoft.com/office/drawing/2014/main" id="{68B0DE45-C65C-4BB7-925B-7B2E765BC68A}"/>
              </a:ext>
            </a:extLst>
          </p:cNvPr>
          <p:cNvSpPr>
            <a:spLocks noChangeArrowheads="1"/>
          </p:cNvSpPr>
          <p:nvPr/>
        </p:nvSpPr>
        <p:spPr bwMode="auto">
          <a:xfrm>
            <a:off x="3200400" y="4276849"/>
            <a:ext cx="1476375" cy="28575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2</a:t>
            </a:r>
          </a:p>
        </p:txBody>
      </p:sp>
      <p:sp>
        <p:nvSpPr>
          <p:cNvPr id="21516" name="Rectangle 23">
            <a:extLst>
              <a:ext uri="{FF2B5EF4-FFF2-40B4-BE49-F238E27FC236}">
                <a16:creationId xmlns:a16="http://schemas.microsoft.com/office/drawing/2014/main" id="{D0CFC5BC-9047-4E18-A498-AF8E6DBD9B94}"/>
              </a:ext>
            </a:extLst>
          </p:cNvPr>
          <p:cNvSpPr>
            <a:spLocks noChangeArrowheads="1"/>
          </p:cNvSpPr>
          <p:nvPr/>
        </p:nvSpPr>
        <p:spPr bwMode="auto">
          <a:xfrm>
            <a:off x="3963988" y="6007224"/>
            <a:ext cx="2303516" cy="4007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2000">
                <a:latin typeface="Comic Sans MS" panose="030F0702030302020204" pitchFamily="66" charset="0"/>
              </a:rPr>
              <a:t>p(1) = 0, p(j) = j-2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a:extLst>
              <a:ext uri="{FF2B5EF4-FFF2-40B4-BE49-F238E27FC236}">
                <a16:creationId xmlns:a16="http://schemas.microsoft.com/office/drawing/2014/main" id="{37695FEA-AEB4-45A4-9568-BD7BF2E2DE2B}"/>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F4D32BD-6A9F-4632-93EE-81B11D530044}" type="slidenum">
              <a:rPr kumimoji="0" lang="zh-CN" altLang="en-US" sz="1400" smtClean="0"/>
              <a:pPr>
                <a:spcBef>
                  <a:spcPct val="0"/>
                </a:spcBef>
                <a:buClrTx/>
                <a:buSzTx/>
                <a:buFontTx/>
                <a:buNone/>
              </a:pPr>
              <a:t>42</a:t>
            </a:fld>
            <a:endParaRPr kumimoji="0" lang="en-US" altLang="zh-CN" sz="1400"/>
          </a:p>
        </p:txBody>
      </p:sp>
      <p:sp>
        <p:nvSpPr>
          <p:cNvPr id="22531" name="Rectangle 2">
            <a:extLst>
              <a:ext uri="{FF2B5EF4-FFF2-40B4-BE49-F238E27FC236}">
                <a16:creationId xmlns:a16="http://schemas.microsoft.com/office/drawing/2014/main" id="{A5BAA1DD-D175-4662-B3AD-A3EED3E65052}"/>
              </a:ext>
            </a:extLst>
          </p:cNvPr>
          <p:cNvSpPr>
            <a:spLocks noGrp="1" noChangeArrowheads="1"/>
          </p:cNvSpPr>
          <p:nvPr>
            <p:ph type="title" idx="4294967295"/>
          </p:nvPr>
        </p:nvSpPr>
        <p:spPr>
          <a:xfrm>
            <a:off x="698461" y="273893"/>
            <a:ext cx="7886700" cy="1325563"/>
          </a:xfrm>
        </p:spPr>
        <p:txBody>
          <a:bodyPr/>
          <a:lstStyle/>
          <a:p>
            <a:pPr eaLnBrk="1" hangingPunct="1"/>
            <a:r>
              <a:rPr lang="zh-CN" altLang="en-US" dirty="0"/>
              <a:t>带权的区间调度</a:t>
            </a:r>
          </a:p>
        </p:txBody>
      </p:sp>
      <p:sp>
        <p:nvSpPr>
          <p:cNvPr id="22532" name="Rectangle 3">
            <a:extLst>
              <a:ext uri="{FF2B5EF4-FFF2-40B4-BE49-F238E27FC236}">
                <a16:creationId xmlns:a16="http://schemas.microsoft.com/office/drawing/2014/main" id="{360D0D82-AD42-4E56-AE46-E18F154D9981}"/>
              </a:ext>
            </a:extLst>
          </p:cNvPr>
          <p:cNvSpPr>
            <a:spLocks noGrp="1" noChangeArrowheads="1"/>
          </p:cNvSpPr>
          <p:nvPr>
            <p:ph type="body" idx="4294967295"/>
          </p:nvPr>
        </p:nvSpPr>
        <p:spPr>
          <a:xfrm>
            <a:off x="628650" y="1646237"/>
            <a:ext cx="7886700" cy="4351338"/>
          </a:xfrm>
        </p:spPr>
        <p:txBody>
          <a:bodyPr/>
          <a:lstStyle/>
          <a:p>
            <a:pPr eaLnBrk="1" hangingPunct="1"/>
            <a:r>
              <a:rPr lang="zh-CN" altLang="en-US" b="1" dirty="0"/>
              <a:t>递归调用的次数</a:t>
            </a:r>
            <a:r>
              <a:rPr lang="zh-CN" altLang="en-US" dirty="0"/>
              <a:t>增长就像</a:t>
            </a:r>
            <a:r>
              <a:rPr lang="en-US" altLang="zh-CN" dirty="0"/>
              <a:t>Fibonacci </a:t>
            </a:r>
            <a:r>
              <a:rPr lang="zh-CN" altLang="en-US" dirty="0"/>
              <a:t>序列一样.</a:t>
            </a:r>
          </a:p>
          <a:p>
            <a:pPr eaLnBrk="1" hangingPunct="1"/>
            <a:endParaRPr lang="zh-CN" altLang="en-US" dirty="0"/>
          </a:p>
        </p:txBody>
      </p:sp>
      <p:grpSp>
        <p:nvGrpSpPr>
          <p:cNvPr id="22533" name="Group 4">
            <a:extLst>
              <a:ext uri="{FF2B5EF4-FFF2-40B4-BE49-F238E27FC236}">
                <a16:creationId xmlns:a16="http://schemas.microsoft.com/office/drawing/2014/main" id="{6B9E1403-D0B9-4E6B-9582-D5AFAF63B189}"/>
              </a:ext>
            </a:extLst>
          </p:cNvPr>
          <p:cNvGrpSpPr>
            <a:grpSpLocks/>
          </p:cNvGrpSpPr>
          <p:nvPr/>
        </p:nvGrpSpPr>
        <p:grpSpPr bwMode="auto">
          <a:xfrm>
            <a:off x="791369" y="2560006"/>
            <a:ext cx="4608512" cy="3069704"/>
            <a:chOff x="384" y="1344"/>
            <a:chExt cx="1968" cy="1488"/>
          </a:xfrm>
        </p:grpSpPr>
        <p:sp>
          <p:nvSpPr>
            <p:cNvPr id="22536" name="Oval 5">
              <a:extLst>
                <a:ext uri="{FF2B5EF4-FFF2-40B4-BE49-F238E27FC236}">
                  <a16:creationId xmlns:a16="http://schemas.microsoft.com/office/drawing/2014/main" id="{4A032B93-FB4A-4359-B795-10CB144EF94C}"/>
                </a:ext>
              </a:extLst>
            </p:cNvPr>
            <p:cNvSpPr>
              <a:spLocks noChangeArrowheads="1"/>
            </p:cNvSpPr>
            <p:nvPr/>
          </p:nvSpPr>
          <p:spPr bwMode="auto">
            <a:xfrm>
              <a:off x="1536" y="1344"/>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5</a:t>
              </a:r>
            </a:p>
          </p:txBody>
        </p:sp>
        <p:sp>
          <p:nvSpPr>
            <p:cNvPr id="22537" name="Oval 6">
              <a:extLst>
                <a:ext uri="{FF2B5EF4-FFF2-40B4-BE49-F238E27FC236}">
                  <a16:creationId xmlns:a16="http://schemas.microsoft.com/office/drawing/2014/main" id="{5505CAED-0091-4F7B-BDD2-979464E1819A}"/>
                </a:ext>
              </a:extLst>
            </p:cNvPr>
            <p:cNvSpPr>
              <a:spLocks noChangeArrowheads="1"/>
            </p:cNvSpPr>
            <p:nvPr/>
          </p:nvSpPr>
          <p:spPr bwMode="auto">
            <a:xfrm>
              <a:off x="960" y="1680"/>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4</a:t>
              </a:r>
            </a:p>
          </p:txBody>
        </p:sp>
        <p:cxnSp>
          <p:nvCxnSpPr>
            <p:cNvPr id="22538" name="AutoShape 7">
              <a:extLst>
                <a:ext uri="{FF2B5EF4-FFF2-40B4-BE49-F238E27FC236}">
                  <a16:creationId xmlns:a16="http://schemas.microsoft.com/office/drawing/2014/main" id="{090FFBDD-4846-4852-947B-2454B98C2331}"/>
                </a:ext>
              </a:extLst>
            </p:cNvPr>
            <p:cNvCxnSpPr>
              <a:cxnSpLocks noChangeShapeType="1"/>
              <a:stCxn id="22536" idx="3"/>
              <a:endCxn id="22537" idx="7"/>
            </p:cNvCxnSpPr>
            <p:nvPr/>
          </p:nvCxnSpPr>
          <p:spPr bwMode="auto">
            <a:xfrm flipH="1">
              <a:off x="1083" y="1467"/>
              <a:ext cx="474" cy="234"/>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39" name="Oval 8">
              <a:extLst>
                <a:ext uri="{FF2B5EF4-FFF2-40B4-BE49-F238E27FC236}">
                  <a16:creationId xmlns:a16="http://schemas.microsoft.com/office/drawing/2014/main" id="{9D3D2563-506B-47A8-B68C-D4441B24F72F}"/>
                </a:ext>
              </a:extLst>
            </p:cNvPr>
            <p:cNvSpPr>
              <a:spLocks noChangeArrowheads="1"/>
            </p:cNvSpPr>
            <p:nvPr/>
          </p:nvSpPr>
          <p:spPr bwMode="auto">
            <a:xfrm>
              <a:off x="2016" y="1680"/>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3</a:t>
              </a:r>
            </a:p>
          </p:txBody>
        </p:sp>
        <p:cxnSp>
          <p:nvCxnSpPr>
            <p:cNvPr id="22540" name="AutoShape 9">
              <a:extLst>
                <a:ext uri="{FF2B5EF4-FFF2-40B4-BE49-F238E27FC236}">
                  <a16:creationId xmlns:a16="http://schemas.microsoft.com/office/drawing/2014/main" id="{0C4D12AB-3BE0-4F17-9A0F-716AD823917B}"/>
                </a:ext>
              </a:extLst>
            </p:cNvPr>
            <p:cNvCxnSpPr>
              <a:cxnSpLocks noChangeShapeType="1"/>
              <a:stCxn id="22536" idx="5"/>
              <a:endCxn id="22539" idx="1"/>
            </p:cNvCxnSpPr>
            <p:nvPr/>
          </p:nvCxnSpPr>
          <p:spPr bwMode="auto">
            <a:xfrm>
              <a:off x="1659" y="1467"/>
              <a:ext cx="378" cy="234"/>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41" name="Oval 10">
              <a:extLst>
                <a:ext uri="{FF2B5EF4-FFF2-40B4-BE49-F238E27FC236}">
                  <a16:creationId xmlns:a16="http://schemas.microsoft.com/office/drawing/2014/main" id="{B10F6FC8-7B29-405E-8A0B-A3B9F58EDCDA}"/>
                </a:ext>
              </a:extLst>
            </p:cNvPr>
            <p:cNvSpPr>
              <a:spLocks noChangeArrowheads="1"/>
            </p:cNvSpPr>
            <p:nvPr/>
          </p:nvSpPr>
          <p:spPr bwMode="auto">
            <a:xfrm>
              <a:off x="672" y="2016"/>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3</a:t>
              </a:r>
            </a:p>
          </p:txBody>
        </p:sp>
        <p:cxnSp>
          <p:nvCxnSpPr>
            <p:cNvPr id="22542" name="AutoShape 11">
              <a:extLst>
                <a:ext uri="{FF2B5EF4-FFF2-40B4-BE49-F238E27FC236}">
                  <a16:creationId xmlns:a16="http://schemas.microsoft.com/office/drawing/2014/main" id="{E75B8515-C3A7-45AD-86CD-1B42EE3B0673}"/>
                </a:ext>
              </a:extLst>
            </p:cNvPr>
            <p:cNvCxnSpPr>
              <a:cxnSpLocks noChangeShapeType="1"/>
              <a:stCxn id="22537" idx="3"/>
              <a:endCxn id="22541" idx="0"/>
            </p:cNvCxnSpPr>
            <p:nvPr/>
          </p:nvCxnSpPr>
          <p:spPr bwMode="auto">
            <a:xfrm flipH="1">
              <a:off x="744" y="1803"/>
              <a:ext cx="237"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43" name="Oval 12">
              <a:extLst>
                <a:ext uri="{FF2B5EF4-FFF2-40B4-BE49-F238E27FC236}">
                  <a16:creationId xmlns:a16="http://schemas.microsoft.com/office/drawing/2014/main" id="{042F130E-AE12-4EFD-9FA5-E0C224CDFB53}"/>
                </a:ext>
              </a:extLst>
            </p:cNvPr>
            <p:cNvSpPr>
              <a:spLocks noChangeArrowheads="1"/>
            </p:cNvSpPr>
            <p:nvPr/>
          </p:nvSpPr>
          <p:spPr bwMode="auto">
            <a:xfrm>
              <a:off x="1248" y="2016"/>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2</a:t>
              </a:r>
            </a:p>
          </p:txBody>
        </p:sp>
        <p:cxnSp>
          <p:nvCxnSpPr>
            <p:cNvPr id="22544" name="AutoShape 13">
              <a:extLst>
                <a:ext uri="{FF2B5EF4-FFF2-40B4-BE49-F238E27FC236}">
                  <a16:creationId xmlns:a16="http://schemas.microsoft.com/office/drawing/2014/main" id="{28321FAC-E1E8-4903-A281-67F56AFD45A6}"/>
                </a:ext>
              </a:extLst>
            </p:cNvPr>
            <p:cNvCxnSpPr>
              <a:cxnSpLocks noChangeShapeType="1"/>
              <a:stCxn id="22537" idx="5"/>
              <a:endCxn id="22543" idx="0"/>
            </p:cNvCxnSpPr>
            <p:nvPr/>
          </p:nvCxnSpPr>
          <p:spPr bwMode="auto">
            <a:xfrm>
              <a:off x="1083" y="1803"/>
              <a:ext cx="237"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45" name="Oval 14">
              <a:extLst>
                <a:ext uri="{FF2B5EF4-FFF2-40B4-BE49-F238E27FC236}">
                  <a16:creationId xmlns:a16="http://schemas.microsoft.com/office/drawing/2014/main" id="{D00D3158-05C5-40B6-B56D-177E0D1D414F}"/>
                </a:ext>
              </a:extLst>
            </p:cNvPr>
            <p:cNvSpPr>
              <a:spLocks noChangeArrowheads="1"/>
            </p:cNvSpPr>
            <p:nvPr/>
          </p:nvSpPr>
          <p:spPr bwMode="auto">
            <a:xfrm>
              <a:off x="1824" y="2016"/>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2</a:t>
              </a:r>
            </a:p>
          </p:txBody>
        </p:sp>
        <p:cxnSp>
          <p:nvCxnSpPr>
            <p:cNvPr id="22546" name="AutoShape 15">
              <a:extLst>
                <a:ext uri="{FF2B5EF4-FFF2-40B4-BE49-F238E27FC236}">
                  <a16:creationId xmlns:a16="http://schemas.microsoft.com/office/drawing/2014/main" id="{B92B7563-2CE4-4EA2-932F-D9FE74A05F34}"/>
                </a:ext>
              </a:extLst>
            </p:cNvPr>
            <p:cNvCxnSpPr>
              <a:cxnSpLocks noChangeShapeType="1"/>
              <a:stCxn id="22539" idx="3"/>
              <a:endCxn id="22545" idx="0"/>
            </p:cNvCxnSpPr>
            <p:nvPr/>
          </p:nvCxnSpPr>
          <p:spPr bwMode="auto">
            <a:xfrm flipH="1">
              <a:off x="1896" y="1803"/>
              <a:ext cx="141"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47" name="Oval 16">
              <a:extLst>
                <a:ext uri="{FF2B5EF4-FFF2-40B4-BE49-F238E27FC236}">
                  <a16:creationId xmlns:a16="http://schemas.microsoft.com/office/drawing/2014/main" id="{E4779CDC-0F74-44D3-A99D-AC102F7887BC}"/>
                </a:ext>
              </a:extLst>
            </p:cNvPr>
            <p:cNvSpPr>
              <a:spLocks noChangeArrowheads="1"/>
            </p:cNvSpPr>
            <p:nvPr/>
          </p:nvSpPr>
          <p:spPr bwMode="auto">
            <a:xfrm>
              <a:off x="2208" y="2016"/>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1</a:t>
              </a:r>
            </a:p>
          </p:txBody>
        </p:sp>
        <p:cxnSp>
          <p:nvCxnSpPr>
            <p:cNvPr id="22548" name="AutoShape 17">
              <a:extLst>
                <a:ext uri="{FF2B5EF4-FFF2-40B4-BE49-F238E27FC236}">
                  <a16:creationId xmlns:a16="http://schemas.microsoft.com/office/drawing/2014/main" id="{DBC978D4-578E-4EC4-85A0-2456D9836239}"/>
                </a:ext>
              </a:extLst>
            </p:cNvPr>
            <p:cNvCxnSpPr>
              <a:cxnSpLocks noChangeShapeType="1"/>
              <a:stCxn id="22539" idx="5"/>
              <a:endCxn id="22547" idx="0"/>
            </p:cNvCxnSpPr>
            <p:nvPr/>
          </p:nvCxnSpPr>
          <p:spPr bwMode="auto">
            <a:xfrm>
              <a:off x="2139" y="1803"/>
              <a:ext cx="141"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49" name="Oval 18">
              <a:extLst>
                <a:ext uri="{FF2B5EF4-FFF2-40B4-BE49-F238E27FC236}">
                  <a16:creationId xmlns:a16="http://schemas.microsoft.com/office/drawing/2014/main" id="{D8F84FBD-934A-42D1-BF06-015A421866B0}"/>
                </a:ext>
              </a:extLst>
            </p:cNvPr>
            <p:cNvSpPr>
              <a:spLocks noChangeArrowheads="1"/>
            </p:cNvSpPr>
            <p:nvPr/>
          </p:nvSpPr>
          <p:spPr bwMode="auto">
            <a:xfrm>
              <a:off x="528" y="2352"/>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2</a:t>
              </a:r>
            </a:p>
          </p:txBody>
        </p:sp>
        <p:cxnSp>
          <p:nvCxnSpPr>
            <p:cNvPr id="22550" name="AutoShape 19">
              <a:extLst>
                <a:ext uri="{FF2B5EF4-FFF2-40B4-BE49-F238E27FC236}">
                  <a16:creationId xmlns:a16="http://schemas.microsoft.com/office/drawing/2014/main" id="{2FACF811-4726-4814-A381-77BB1D9C5F07}"/>
                </a:ext>
              </a:extLst>
            </p:cNvPr>
            <p:cNvCxnSpPr>
              <a:cxnSpLocks noChangeShapeType="1"/>
              <a:stCxn id="22541" idx="3"/>
              <a:endCxn id="22549" idx="0"/>
            </p:cNvCxnSpPr>
            <p:nvPr/>
          </p:nvCxnSpPr>
          <p:spPr bwMode="auto">
            <a:xfrm flipH="1">
              <a:off x="600" y="2139"/>
              <a:ext cx="93"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51" name="Oval 20">
              <a:extLst>
                <a:ext uri="{FF2B5EF4-FFF2-40B4-BE49-F238E27FC236}">
                  <a16:creationId xmlns:a16="http://schemas.microsoft.com/office/drawing/2014/main" id="{78A7E8BF-0EA2-41B5-8DC9-99C87748F635}"/>
                </a:ext>
              </a:extLst>
            </p:cNvPr>
            <p:cNvSpPr>
              <a:spLocks noChangeArrowheads="1"/>
            </p:cNvSpPr>
            <p:nvPr/>
          </p:nvSpPr>
          <p:spPr bwMode="auto">
            <a:xfrm>
              <a:off x="816" y="2352"/>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1</a:t>
              </a:r>
            </a:p>
          </p:txBody>
        </p:sp>
        <p:cxnSp>
          <p:nvCxnSpPr>
            <p:cNvPr id="22552" name="AutoShape 21">
              <a:extLst>
                <a:ext uri="{FF2B5EF4-FFF2-40B4-BE49-F238E27FC236}">
                  <a16:creationId xmlns:a16="http://schemas.microsoft.com/office/drawing/2014/main" id="{8BF010A0-3F7F-4B5A-9C11-3EEAA940C931}"/>
                </a:ext>
              </a:extLst>
            </p:cNvPr>
            <p:cNvCxnSpPr>
              <a:cxnSpLocks noChangeShapeType="1"/>
              <a:stCxn id="22541" idx="5"/>
              <a:endCxn id="22551" idx="0"/>
            </p:cNvCxnSpPr>
            <p:nvPr/>
          </p:nvCxnSpPr>
          <p:spPr bwMode="auto">
            <a:xfrm>
              <a:off x="795" y="2139"/>
              <a:ext cx="93"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53" name="Oval 22">
              <a:extLst>
                <a:ext uri="{FF2B5EF4-FFF2-40B4-BE49-F238E27FC236}">
                  <a16:creationId xmlns:a16="http://schemas.microsoft.com/office/drawing/2014/main" id="{CF86DA9F-5712-4F57-88F5-E2718FD61ADF}"/>
                </a:ext>
              </a:extLst>
            </p:cNvPr>
            <p:cNvSpPr>
              <a:spLocks noChangeArrowheads="1"/>
            </p:cNvSpPr>
            <p:nvPr/>
          </p:nvSpPr>
          <p:spPr bwMode="auto">
            <a:xfrm>
              <a:off x="384" y="2688"/>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1</a:t>
              </a:r>
            </a:p>
          </p:txBody>
        </p:sp>
        <p:cxnSp>
          <p:nvCxnSpPr>
            <p:cNvPr id="22554" name="AutoShape 23">
              <a:extLst>
                <a:ext uri="{FF2B5EF4-FFF2-40B4-BE49-F238E27FC236}">
                  <a16:creationId xmlns:a16="http://schemas.microsoft.com/office/drawing/2014/main" id="{6FF6E69B-0365-4033-9B41-C73006E61BF8}"/>
                </a:ext>
              </a:extLst>
            </p:cNvPr>
            <p:cNvCxnSpPr>
              <a:cxnSpLocks noChangeShapeType="1"/>
              <a:stCxn id="22549" idx="3"/>
              <a:endCxn id="22553" idx="0"/>
            </p:cNvCxnSpPr>
            <p:nvPr/>
          </p:nvCxnSpPr>
          <p:spPr bwMode="auto">
            <a:xfrm flipH="1">
              <a:off x="456" y="2475"/>
              <a:ext cx="93"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55" name="Oval 24">
              <a:extLst>
                <a:ext uri="{FF2B5EF4-FFF2-40B4-BE49-F238E27FC236}">
                  <a16:creationId xmlns:a16="http://schemas.microsoft.com/office/drawing/2014/main" id="{B89B740F-29BA-428F-B14F-8166FB097D22}"/>
                </a:ext>
              </a:extLst>
            </p:cNvPr>
            <p:cNvSpPr>
              <a:spLocks noChangeArrowheads="1"/>
            </p:cNvSpPr>
            <p:nvPr/>
          </p:nvSpPr>
          <p:spPr bwMode="auto">
            <a:xfrm>
              <a:off x="672" y="2688"/>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0</a:t>
              </a:r>
            </a:p>
          </p:txBody>
        </p:sp>
        <p:cxnSp>
          <p:nvCxnSpPr>
            <p:cNvPr id="22556" name="AutoShape 25">
              <a:extLst>
                <a:ext uri="{FF2B5EF4-FFF2-40B4-BE49-F238E27FC236}">
                  <a16:creationId xmlns:a16="http://schemas.microsoft.com/office/drawing/2014/main" id="{99DC45A9-1A75-4B5D-8BA6-7B6DCCAC893F}"/>
                </a:ext>
              </a:extLst>
            </p:cNvPr>
            <p:cNvCxnSpPr>
              <a:cxnSpLocks noChangeShapeType="1"/>
              <a:stCxn id="22549" idx="5"/>
              <a:endCxn id="22555" idx="0"/>
            </p:cNvCxnSpPr>
            <p:nvPr/>
          </p:nvCxnSpPr>
          <p:spPr bwMode="auto">
            <a:xfrm>
              <a:off x="651" y="2475"/>
              <a:ext cx="93"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57" name="Oval 26">
              <a:extLst>
                <a:ext uri="{FF2B5EF4-FFF2-40B4-BE49-F238E27FC236}">
                  <a16:creationId xmlns:a16="http://schemas.microsoft.com/office/drawing/2014/main" id="{A1E95943-0F6D-43D1-BD61-BEEBBF62D21B}"/>
                </a:ext>
              </a:extLst>
            </p:cNvPr>
            <p:cNvSpPr>
              <a:spLocks noChangeArrowheads="1"/>
            </p:cNvSpPr>
            <p:nvPr/>
          </p:nvSpPr>
          <p:spPr bwMode="auto">
            <a:xfrm>
              <a:off x="1104" y="2352"/>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1</a:t>
              </a:r>
            </a:p>
          </p:txBody>
        </p:sp>
        <p:cxnSp>
          <p:nvCxnSpPr>
            <p:cNvPr id="22558" name="AutoShape 27">
              <a:extLst>
                <a:ext uri="{FF2B5EF4-FFF2-40B4-BE49-F238E27FC236}">
                  <a16:creationId xmlns:a16="http://schemas.microsoft.com/office/drawing/2014/main" id="{EC13845F-1446-4E22-877C-7625756D8F9A}"/>
                </a:ext>
              </a:extLst>
            </p:cNvPr>
            <p:cNvCxnSpPr>
              <a:cxnSpLocks noChangeShapeType="1"/>
              <a:stCxn id="22543" idx="3"/>
              <a:endCxn id="22557" idx="0"/>
            </p:cNvCxnSpPr>
            <p:nvPr/>
          </p:nvCxnSpPr>
          <p:spPr bwMode="auto">
            <a:xfrm flipH="1">
              <a:off x="1176" y="2139"/>
              <a:ext cx="93"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59" name="Oval 28">
              <a:extLst>
                <a:ext uri="{FF2B5EF4-FFF2-40B4-BE49-F238E27FC236}">
                  <a16:creationId xmlns:a16="http://schemas.microsoft.com/office/drawing/2014/main" id="{25BFAFBF-BCDE-4ECF-B5C4-CAF8DE94AC90}"/>
                </a:ext>
              </a:extLst>
            </p:cNvPr>
            <p:cNvSpPr>
              <a:spLocks noChangeArrowheads="1"/>
            </p:cNvSpPr>
            <p:nvPr/>
          </p:nvSpPr>
          <p:spPr bwMode="auto">
            <a:xfrm>
              <a:off x="1392" y="2352"/>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0</a:t>
              </a:r>
            </a:p>
          </p:txBody>
        </p:sp>
        <p:cxnSp>
          <p:nvCxnSpPr>
            <p:cNvPr id="22560" name="AutoShape 29">
              <a:extLst>
                <a:ext uri="{FF2B5EF4-FFF2-40B4-BE49-F238E27FC236}">
                  <a16:creationId xmlns:a16="http://schemas.microsoft.com/office/drawing/2014/main" id="{A29D9FEB-D999-4101-AADD-60AE58002E50}"/>
                </a:ext>
              </a:extLst>
            </p:cNvPr>
            <p:cNvCxnSpPr>
              <a:cxnSpLocks noChangeShapeType="1"/>
              <a:stCxn id="22543" idx="5"/>
              <a:endCxn id="22559" idx="0"/>
            </p:cNvCxnSpPr>
            <p:nvPr/>
          </p:nvCxnSpPr>
          <p:spPr bwMode="auto">
            <a:xfrm>
              <a:off x="1371" y="2139"/>
              <a:ext cx="93"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61" name="Oval 30">
              <a:extLst>
                <a:ext uri="{FF2B5EF4-FFF2-40B4-BE49-F238E27FC236}">
                  <a16:creationId xmlns:a16="http://schemas.microsoft.com/office/drawing/2014/main" id="{FCB7D423-773B-4781-99FE-B625E83AFC4B}"/>
                </a:ext>
              </a:extLst>
            </p:cNvPr>
            <p:cNvSpPr>
              <a:spLocks noChangeArrowheads="1"/>
            </p:cNvSpPr>
            <p:nvPr/>
          </p:nvSpPr>
          <p:spPr bwMode="auto">
            <a:xfrm>
              <a:off x="1680" y="2352"/>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1</a:t>
              </a:r>
            </a:p>
          </p:txBody>
        </p:sp>
        <p:cxnSp>
          <p:nvCxnSpPr>
            <p:cNvPr id="22562" name="AutoShape 31">
              <a:extLst>
                <a:ext uri="{FF2B5EF4-FFF2-40B4-BE49-F238E27FC236}">
                  <a16:creationId xmlns:a16="http://schemas.microsoft.com/office/drawing/2014/main" id="{6A549E85-8920-436B-AF33-8DF5C8F98B77}"/>
                </a:ext>
              </a:extLst>
            </p:cNvPr>
            <p:cNvCxnSpPr>
              <a:cxnSpLocks noChangeShapeType="1"/>
              <a:stCxn id="22545" idx="3"/>
              <a:endCxn id="22561" idx="0"/>
            </p:cNvCxnSpPr>
            <p:nvPr/>
          </p:nvCxnSpPr>
          <p:spPr bwMode="auto">
            <a:xfrm flipH="1">
              <a:off x="1752" y="2139"/>
              <a:ext cx="93"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63" name="Oval 32">
              <a:extLst>
                <a:ext uri="{FF2B5EF4-FFF2-40B4-BE49-F238E27FC236}">
                  <a16:creationId xmlns:a16="http://schemas.microsoft.com/office/drawing/2014/main" id="{982422B6-1505-437B-A0D7-DDE84A6771A8}"/>
                </a:ext>
              </a:extLst>
            </p:cNvPr>
            <p:cNvSpPr>
              <a:spLocks noChangeArrowheads="1"/>
            </p:cNvSpPr>
            <p:nvPr/>
          </p:nvSpPr>
          <p:spPr bwMode="auto">
            <a:xfrm>
              <a:off x="1968" y="2352"/>
              <a:ext cx="144" cy="144"/>
            </a:xfrm>
            <a:prstGeom prst="ellipse">
              <a:avLst/>
            </a:prstGeom>
            <a:solidFill>
              <a:srgbClr val="C0C0C0"/>
            </a:solidFill>
            <a:ln w="9525">
              <a:solidFill>
                <a:schemeClr val="tx1"/>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200">
                  <a:latin typeface="Comic Sans MS" panose="030F0702030302020204" pitchFamily="66" charset="0"/>
                </a:rPr>
                <a:t>0</a:t>
              </a:r>
            </a:p>
          </p:txBody>
        </p:sp>
        <p:cxnSp>
          <p:nvCxnSpPr>
            <p:cNvPr id="22564" name="AutoShape 33">
              <a:extLst>
                <a:ext uri="{FF2B5EF4-FFF2-40B4-BE49-F238E27FC236}">
                  <a16:creationId xmlns:a16="http://schemas.microsoft.com/office/drawing/2014/main" id="{A6DD82B7-A40A-426E-ADAC-8C34409E8BB8}"/>
                </a:ext>
              </a:extLst>
            </p:cNvPr>
            <p:cNvCxnSpPr>
              <a:cxnSpLocks noChangeShapeType="1"/>
              <a:stCxn id="22545" idx="5"/>
              <a:endCxn id="22563" idx="0"/>
            </p:cNvCxnSpPr>
            <p:nvPr/>
          </p:nvCxnSpPr>
          <p:spPr bwMode="auto">
            <a:xfrm>
              <a:off x="1947" y="2139"/>
              <a:ext cx="93" cy="213"/>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2534" name="Text Box 34">
            <a:extLst>
              <a:ext uri="{FF2B5EF4-FFF2-40B4-BE49-F238E27FC236}">
                <a16:creationId xmlns:a16="http://schemas.microsoft.com/office/drawing/2014/main" id="{BCEAE695-76B1-41DD-88EF-A7208B7FFC79}"/>
              </a:ext>
            </a:extLst>
          </p:cNvPr>
          <p:cNvSpPr txBox="1">
            <a:spLocks noChangeArrowheads="1"/>
          </p:cNvSpPr>
          <p:nvPr/>
        </p:nvSpPr>
        <p:spPr bwMode="auto">
          <a:xfrm>
            <a:off x="5619750" y="2494914"/>
            <a:ext cx="28956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dirty="0">
                <a:latin typeface="Comic Sans MS" panose="030F0702030302020204" pitchFamily="66" charset="0"/>
              </a:rPr>
              <a:t>Fibonacci Sequence:</a:t>
            </a:r>
          </a:p>
          <a:p>
            <a:pPr algn="ctr">
              <a:spcBef>
                <a:spcPct val="50000"/>
              </a:spcBef>
              <a:buClrTx/>
              <a:buSzTx/>
              <a:buFontTx/>
              <a:buNone/>
            </a:pPr>
            <a:r>
              <a:rPr lang="en-US" altLang="zh-CN" sz="1800" dirty="0">
                <a:latin typeface="Comic Sans MS" panose="030F0702030302020204" pitchFamily="66" charset="0"/>
              </a:rPr>
              <a:t>F(1)=F(2)=1,</a:t>
            </a:r>
          </a:p>
          <a:p>
            <a:pPr algn="ctr">
              <a:spcBef>
                <a:spcPct val="50000"/>
              </a:spcBef>
              <a:buClrTx/>
              <a:buSzTx/>
              <a:buFontTx/>
              <a:buNone/>
            </a:pPr>
            <a:r>
              <a:rPr lang="en-US" altLang="zh-CN" sz="1800" dirty="0">
                <a:latin typeface="Comic Sans MS" panose="030F0702030302020204" pitchFamily="66" charset="0"/>
              </a:rPr>
              <a:t>F(n)=F(n-1)+F(n-2)</a:t>
            </a:r>
          </a:p>
        </p:txBody>
      </p:sp>
      <p:graphicFrame>
        <p:nvGraphicFramePr>
          <p:cNvPr id="22535" name="Object 35">
            <a:extLst>
              <a:ext uri="{FF2B5EF4-FFF2-40B4-BE49-F238E27FC236}">
                <a16:creationId xmlns:a16="http://schemas.microsoft.com/office/drawing/2014/main" id="{91486A8E-80B9-4690-AD0D-40B78014C5A3}"/>
              </a:ext>
            </a:extLst>
          </p:cNvPr>
          <p:cNvGraphicFramePr>
            <a:graphicFrameLocks noChangeAspect="1"/>
          </p:cNvGraphicFramePr>
          <p:nvPr>
            <p:extLst>
              <p:ext uri="{D42A27DB-BD31-4B8C-83A1-F6EECF244321}">
                <p14:modId xmlns:p14="http://schemas.microsoft.com/office/powerpoint/2010/main" val="3488678509"/>
              </p:ext>
            </p:extLst>
          </p:nvPr>
        </p:nvGraphicFramePr>
        <p:xfrm>
          <a:off x="5188992" y="4419829"/>
          <a:ext cx="3948112" cy="912813"/>
        </p:xfrm>
        <a:graphic>
          <a:graphicData uri="http://schemas.openxmlformats.org/presentationml/2006/ole">
            <mc:AlternateContent xmlns:mc="http://schemas.openxmlformats.org/markup-compatibility/2006">
              <mc:Choice xmlns:v="urn:schemas-microsoft-com:vml" Requires="v">
                <p:oleObj name="Equation" r:id="rId2" imgW="2527300" imgH="584200" progId="Equation.3">
                  <p:embed/>
                </p:oleObj>
              </mc:Choice>
              <mc:Fallback>
                <p:oleObj name="Equation" r:id="rId2" imgW="2527300" imgH="584200" progId="Equation.3">
                  <p:embed/>
                  <p:pic>
                    <p:nvPicPr>
                      <p:cNvPr id="22535" name="Object 35">
                        <a:extLst>
                          <a:ext uri="{FF2B5EF4-FFF2-40B4-BE49-F238E27FC236}">
                            <a16:creationId xmlns:a16="http://schemas.microsoft.com/office/drawing/2014/main" id="{91486A8E-80B9-4690-AD0D-40B78014C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992" y="4419829"/>
                        <a:ext cx="3948112"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02684CDD-F90E-4833-9495-CE8EB2E4218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2C3C46B-2CA7-4498-AD62-13D578F6D84C}" type="slidenum">
              <a:rPr kumimoji="0" lang="zh-CN" altLang="en-US" sz="1400" smtClean="0"/>
              <a:pPr>
                <a:spcBef>
                  <a:spcPct val="0"/>
                </a:spcBef>
                <a:buClrTx/>
                <a:buSzTx/>
                <a:buFontTx/>
                <a:buNone/>
              </a:pPr>
              <a:t>43</a:t>
            </a:fld>
            <a:endParaRPr kumimoji="0" lang="en-US" altLang="zh-CN" sz="1400"/>
          </a:p>
        </p:txBody>
      </p:sp>
      <p:sp>
        <p:nvSpPr>
          <p:cNvPr id="23555" name="Rectangle 2">
            <a:extLst>
              <a:ext uri="{FF2B5EF4-FFF2-40B4-BE49-F238E27FC236}">
                <a16:creationId xmlns:a16="http://schemas.microsoft.com/office/drawing/2014/main" id="{CF03DD30-E187-41E7-B02A-ACC6133042D6}"/>
              </a:ext>
            </a:extLst>
          </p:cNvPr>
          <p:cNvSpPr>
            <a:spLocks noGrp="1" noChangeArrowheads="1"/>
          </p:cNvSpPr>
          <p:nvPr>
            <p:ph type="title" idx="4294967295"/>
          </p:nvPr>
        </p:nvSpPr>
        <p:spPr>
          <a:xfrm>
            <a:off x="755576" y="332656"/>
            <a:ext cx="7886700" cy="1325563"/>
          </a:xfrm>
        </p:spPr>
        <p:txBody>
          <a:bodyPr/>
          <a:lstStyle/>
          <a:p>
            <a:pPr eaLnBrk="1" hangingPunct="1"/>
            <a:r>
              <a:rPr lang="zh-CN" altLang="en-US"/>
              <a:t>带权的区间调度</a:t>
            </a:r>
          </a:p>
        </p:txBody>
      </p:sp>
      <p:sp>
        <p:nvSpPr>
          <p:cNvPr id="26627" name="Rectangle 3">
            <a:extLst>
              <a:ext uri="{FF2B5EF4-FFF2-40B4-BE49-F238E27FC236}">
                <a16:creationId xmlns:a16="http://schemas.microsoft.com/office/drawing/2014/main" id="{81F3BE2A-E96F-4BE7-A2A4-C467DD2C080C}"/>
              </a:ext>
            </a:extLst>
          </p:cNvPr>
          <p:cNvSpPr>
            <a:spLocks noGrp="1" noChangeArrowheads="1"/>
          </p:cNvSpPr>
          <p:nvPr>
            <p:ph type="body" idx="4294967295"/>
          </p:nvPr>
        </p:nvSpPr>
        <p:spPr>
          <a:xfrm>
            <a:off x="755576" y="1658219"/>
            <a:ext cx="7983537" cy="4114800"/>
          </a:xfrm>
        </p:spPr>
        <p:txBody>
          <a:bodyPr>
            <a:normAutofit/>
          </a:bodyPr>
          <a:lstStyle/>
          <a:p>
            <a:pPr eaLnBrk="1" hangingPunct="1">
              <a:lnSpc>
                <a:spcPct val="150000"/>
              </a:lnSpc>
            </a:pPr>
            <a:r>
              <a:rPr lang="zh-CN" altLang="en-US" sz="2800" b="1" dirty="0"/>
              <a:t>递归的备忘录形式</a:t>
            </a:r>
            <a:r>
              <a:rPr lang="zh-CN" altLang="en-US" sz="2800" dirty="0"/>
              <a:t> </a:t>
            </a:r>
          </a:p>
          <a:p>
            <a:pPr eaLnBrk="1" hangingPunct="1">
              <a:lnSpc>
                <a:spcPct val="150000"/>
              </a:lnSpc>
            </a:pPr>
            <a:endParaRPr lang="zh-CN" altLang="en-US" sz="2800" dirty="0"/>
          </a:p>
          <a:p>
            <a:pPr eaLnBrk="1" hangingPunct="1">
              <a:lnSpc>
                <a:spcPct val="150000"/>
              </a:lnSpc>
            </a:pPr>
            <a:r>
              <a:rPr lang="zh-CN" altLang="en-US" sz="2800" dirty="0"/>
              <a:t>为了避免上面的重复计算，我们把中间计算的结果存储起来，需要的时候先查找是否计算过</a:t>
            </a:r>
          </a:p>
          <a:p>
            <a:pPr eaLnBrk="1" hangingPunct="1">
              <a:lnSpc>
                <a:spcPct val="150000"/>
              </a:lnSpc>
            </a:pPr>
            <a:r>
              <a:rPr lang="zh-CN" altLang="en-US" sz="2800" dirty="0"/>
              <a:t>下面将用到一个</a:t>
            </a:r>
            <a:r>
              <a:rPr lang="zh-CN" altLang="en-US" sz="2800" dirty="0">
                <a:solidFill>
                  <a:srgbClr val="FF0000"/>
                </a:solidFill>
              </a:rPr>
              <a:t>数组</a:t>
            </a:r>
            <a:r>
              <a:rPr lang="en-US" altLang="zh-CN" sz="2800" dirty="0">
                <a:solidFill>
                  <a:srgbClr val="FF0000"/>
                </a:solidFill>
              </a:rPr>
              <a:t>M[0</a:t>
            </a:r>
            <a:r>
              <a:rPr lang="en-US" altLang="zh-CN" sz="2800" dirty="0">
                <a:solidFill>
                  <a:srgbClr val="FF0000"/>
                </a:solidFill>
                <a:latin typeface="Times New Roman" panose="02020603050405020304" pitchFamily="18" charset="0"/>
              </a:rPr>
              <a:t>…</a:t>
            </a:r>
            <a:r>
              <a:rPr lang="en-US" altLang="zh-CN" sz="2800" dirty="0">
                <a:solidFill>
                  <a:srgbClr val="FF0000"/>
                </a:solidFill>
              </a:rPr>
              <a:t>n]</a:t>
            </a:r>
            <a:r>
              <a:rPr lang="zh-CN" altLang="en-US" sz="2800" dirty="0">
                <a:solidFill>
                  <a:srgbClr val="FF0000"/>
                </a:solidFill>
              </a:rPr>
              <a:t>保存中间计算结果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 calcmode="lin" valueType="num">
                                      <p:cBhvr additive="base">
                                        <p:cTn id="7" dur="500" fill="hold"/>
                                        <p:tgtEl>
                                          <p:spTgt spid="266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anim calcmode="lin" valueType="num">
                                      <p:cBhvr additive="base">
                                        <p:cTn id="13" dur="500" fill="hold"/>
                                        <p:tgtEl>
                                          <p:spTgt spid="2662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6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anim calcmode="lin" valueType="num">
                                      <p:cBhvr additive="base">
                                        <p:cTn id="19" dur="500" fill="hold"/>
                                        <p:tgtEl>
                                          <p:spTgt spid="2662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62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6BEF9B18-D569-45A1-B4F9-5D4E75E598B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30B3AA6-605D-4F1A-8400-B39359FCB726}" type="slidenum">
              <a:rPr kumimoji="0" lang="zh-CN" altLang="en-US" sz="1400" smtClean="0"/>
              <a:pPr>
                <a:spcBef>
                  <a:spcPct val="0"/>
                </a:spcBef>
                <a:buClrTx/>
                <a:buSzTx/>
                <a:buFontTx/>
                <a:buNone/>
              </a:pPr>
              <a:t>44</a:t>
            </a:fld>
            <a:endParaRPr kumimoji="0" lang="en-US" altLang="zh-CN" sz="1400"/>
          </a:p>
        </p:txBody>
      </p:sp>
      <p:sp>
        <p:nvSpPr>
          <p:cNvPr id="24579" name="Rectangle 2">
            <a:extLst>
              <a:ext uri="{FF2B5EF4-FFF2-40B4-BE49-F238E27FC236}">
                <a16:creationId xmlns:a16="http://schemas.microsoft.com/office/drawing/2014/main" id="{205CACAD-EF91-4DD4-BE6E-621BD917B4DA}"/>
              </a:ext>
            </a:extLst>
          </p:cNvPr>
          <p:cNvSpPr>
            <a:spLocks noGrp="1" noChangeArrowheads="1"/>
          </p:cNvSpPr>
          <p:nvPr>
            <p:ph type="title" idx="4294967295"/>
          </p:nvPr>
        </p:nvSpPr>
        <p:spPr>
          <a:xfrm>
            <a:off x="804863" y="316889"/>
            <a:ext cx="7886700" cy="1325563"/>
          </a:xfrm>
        </p:spPr>
        <p:txBody>
          <a:bodyPr/>
          <a:lstStyle/>
          <a:p>
            <a:pPr eaLnBrk="1" hangingPunct="1"/>
            <a:r>
              <a:rPr lang="zh-CN" altLang="en-US" dirty="0"/>
              <a:t>带权的区间调度</a:t>
            </a:r>
          </a:p>
        </p:txBody>
      </p:sp>
      <p:sp>
        <p:nvSpPr>
          <p:cNvPr id="24580" name="Text Box 4">
            <a:extLst>
              <a:ext uri="{FF2B5EF4-FFF2-40B4-BE49-F238E27FC236}">
                <a16:creationId xmlns:a16="http://schemas.microsoft.com/office/drawing/2014/main" id="{501EBC40-BC91-4C28-A56C-64FF36A38B96}"/>
              </a:ext>
            </a:extLst>
          </p:cNvPr>
          <p:cNvSpPr>
            <a:spLocks noGrp="1" noChangeArrowheads="1"/>
          </p:cNvSpPr>
          <p:nvPr>
            <p:ph type="body" idx="4294967295"/>
          </p:nvPr>
        </p:nvSpPr>
        <p:spPr>
          <a:xfrm>
            <a:off x="315928" y="1303921"/>
            <a:ext cx="8811798" cy="5052429"/>
          </a:xfrm>
          <a:solidFill>
            <a:srgbClr val="C0C0C0"/>
          </a:solidFill>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Autofit/>
          </a:bodyPr>
          <a:lstStyle/>
          <a:p>
            <a:pPr>
              <a:lnSpc>
                <a:spcPct val="90000"/>
              </a:lnSpc>
              <a:spcBef>
                <a:spcPct val="0"/>
              </a:spcBef>
              <a:buClrTx/>
              <a:buSzTx/>
              <a:buFontTx/>
              <a:buNone/>
            </a:pPr>
            <a:r>
              <a:rPr lang="en-US" altLang="zh-CN" sz="2200" b="1" dirty="0">
                <a:solidFill>
                  <a:srgbClr val="003399"/>
                </a:solidFill>
                <a:latin typeface="Courier New" panose="02070309020205020404" pitchFamily="49" charset="0"/>
              </a:rPr>
              <a:t>Input</a:t>
            </a:r>
            <a:r>
              <a:rPr lang="en-US" altLang="zh-CN" sz="2200" b="1" dirty="0">
                <a:latin typeface="Courier New" panose="02070309020205020404" pitchFamily="49" charset="0"/>
              </a:rPr>
              <a:t>: n, s</a:t>
            </a:r>
            <a:r>
              <a:rPr lang="en-US" altLang="zh-CN" sz="2200" b="1" baseline="-25000" dirty="0">
                <a:latin typeface="Courier New" panose="02070309020205020404" pitchFamily="49" charset="0"/>
              </a:rPr>
              <a:t>1</a:t>
            </a:r>
            <a:r>
              <a:rPr lang="en-US" altLang="zh-CN" sz="2200" b="1" dirty="0">
                <a:latin typeface="Courier New" panose="02070309020205020404" pitchFamily="49" charset="0"/>
              </a:rPr>
              <a:t>,…,</a:t>
            </a:r>
            <a:r>
              <a:rPr lang="en-US" altLang="zh-CN" sz="2200" b="1" dirty="0" err="1">
                <a:latin typeface="Courier New" panose="02070309020205020404" pitchFamily="49" charset="0"/>
              </a:rPr>
              <a:t>s</a:t>
            </a:r>
            <a:r>
              <a:rPr lang="en-US" altLang="zh-CN" sz="2200" b="1" baseline="-25000" dirty="0" err="1">
                <a:latin typeface="Courier New" panose="02070309020205020404" pitchFamily="49" charset="0"/>
              </a:rPr>
              <a:t>n</a:t>
            </a:r>
            <a:r>
              <a:rPr lang="en-US" altLang="zh-CN" sz="2200" b="1" baseline="-25000" dirty="0">
                <a:latin typeface="Courier New" panose="02070309020205020404" pitchFamily="49" charset="0"/>
              </a:rPr>
              <a:t> , </a:t>
            </a:r>
            <a:r>
              <a:rPr lang="en-US" altLang="zh-CN" sz="2200" b="1" dirty="0">
                <a:latin typeface="Courier New" panose="02070309020205020404" pitchFamily="49" charset="0"/>
              </a:rPr>
              <a:t>f</a:t>
            </a:r>
            <a:r>
              <a:rPr lang="en-US" altLang="zh-CN" sz="2200" b="1" baseline="-25000" dirty="0">
                <a:latin typeface="Courier New" panose="02070309020205020404" pitchFamily="49" charset="0"/>
              </a:rPr>
              <a:t>1</a:t>
            </a:r>
            <a:r>
              <a:rPr lang="en-US" altLang="zh-CN" sz="2200" b="1" dirty="0">
                <a:latin typeface="Courier New" panose="02070309020205020404" pitchFamily="49" charset="0"/>
              </a:rPr>
              <a:t>,…,</a:t>
            </a:r>
            <a:r>
              <a:rPr lang="en-US" altLang="zh-CN" sz="2200" b="1" dirty="0" err="1">
                <a:latin typeface="Courier New" panose="02070309020205020404" pitchFamily="49" charset="0"/>
              </a:rPr>
              <a:t>f</a:t>
            </a:r>
            <a:r>
              <a:rPr lang="en-US" altLang="zh-CN" sz="2200" b="1" baseline="-25000" dirty="0" err="1">
                <a:latin typeface="Courier New" panose="02070309020205020404" pitchFamily="49" charset="0"/>
              </a:rPr>
              <a:t>n</a:t>
            </a:r>
            <a:r>
              <a:rPr lang="en-US" altLang="zh-CN" sz="2200" b="1" baseline="-25000" dirty="0">
                <a:latin typeface="Courier New" panose="02070309020205020404" pitchFamily="49" charset="0"/>
              </a:rPr>
              <a:t> , </a:t>
            </a:r>
            <a:r>
              <a:rPr lang="en-US" altLang="zh-CN" sz="2200" b="1" dirty="0">
                <a:latin typeface="Courier New" panose="02070309020205020404" pitchFamily="49" charset="0"/>
              </a:rPr>
              <a:t>v</a:t>
            </a:r>
            <a:r>
              <a:rPr lang="en-US" altLang="zh-CN" sz="2200" b="1" baseline="-25000" dirty="0">
                <a:latin typeface="Courier New" panose="02070309020205020404" pitchFamily="49" charset="0"/>
              </a:rPr>
              <a:t>1</a:t>
            </a:r>
            <a:r>
              <a:rPr lang="en-US" altLang="zh-CN" sz="2200" b="1" dirty="0">
                <a:latin typeface="Courier New" panose="02070309020205020404" pitchFamily="49" charset="0"/>
              </a:rPr>
              <a:t>,…,</a:t>
            </a:r>
            <a:r>
              <a:rPr lang="en-US" altLang="zh-CN" sz="2200" b="1" dirty="0" err="1">
                <a:latin typeface="Courier New" panose="02070309020205020404" pitchFamily="49" charset="0"/>
              </a:rPr>
              <a:t>v</a:t>
            </a:r>
            <a:r>
              <a:rPr lang="en-US" altLang="zh-CN" sz="2200" b="1" baseline="-25000" dirty="0" err="1">
                <a:latin typeface="Courier New" panose="02070309020205020404" pitchFamily="49" charset="0"/>
              </a:rPr>
              <a:t>n</a:t>
            </a:r>
            <a:endParaRPr lang="en-US" altLang="zh-CN" sz="2200" b="1" dirty="0">
              <a:latin typeface="Courier New" panose="02070309020205020404" pitchFamily="49" charset="0"/>
            </a:endParaRPr>
          </a:p>
          <a:p>
            <a:pPr>
              <a:lnSpc>
                <a:spcPct val="90000"/>
              </a:lnSpc>
              <a:spcBef>
                <a:spcPct val="0"/>
              </a:spcBef>
              <a:buClrTx/>
              <a:buSzTx/>
              <a:buFontTx/>
              <a:buNone/>
            </a:pPr>
            <a:endParaRPr lang="en-US" altLang="zh-CN" sz="2200" b="1" dirty="0">
              <a:latin typeface="Courier New" panose="02070309020205020404" pitchFamily="49" charset="0"/>
            </a:endParaRPr>
          </a:p>
          <a:p>
            <a:pPr>
              <a:lnSpc>
                <a:spcPct val="90000"/>
              </a:lnSpc>
              <a:spcBef>
                <a:spcPct val="0"/>
              </a:spcBef>
              <a:buClrTx/>
              <a:buSzTx/>
              <a:buFontTx/>
              <a:buNone/>
            </a:pPr>
            <a:r>
              <a:rPr lang="en-US" altLang="zh-CN" sz="2200" b="1" dirty="0">
                <a:solidFill>
                  <a:srgbClr val="003399"/>
                </a:solidFill>
                <a:latin typeface="Courier New" panose="02070309020205020404" pitchFamily="49" charset="0"/>
              </a:rPr>
              <a:t>Sort</a:t>
            </a:r>
            <a:r>
              <a:rPr lang="en-US" altLang="zh-CN" sz="2200" b="1" dirty="0">
                <a:latin typeface="Courier New" panose="02070309020205020404" pitchFamily="49" charset="0"/>
              </a:rPr>
              <a:t> jobs by finish times so that f</a:t>
            </a:r>
            <a:r>
              <a:rPr lang="en-US" altLang="zh-CN" sz="2200" b="1" baseline="-25000" dirty="0">
                <a:latin typeface="Courier New" panose="02070309020205020404" pitchFamily="49" charset="0"/>
              </a:rPr>
              <a:t>1</a:t>
            </a:r>
            <a:r>
              <a:rPr lang="en-US" altLang="zh-CN" sz="2200" b="1" dirty="0">
                <a:latin typeface="Courier New" panose="02070309020205020404" pitchFamily="49" charset="0"/>
              </a:rPr>
              <a:t> </a:t>
            </a:r>
            <a:r>
              <a:rPr lang="en-US" altLang="zh-CN" sz="2200" b="1" dirty="0">
                <a:latin typeface="Courier New" panose="02070309020205020404" pitchFamily="49" charset="0"/>
                <a:sym typeface="Symbol" panose="05050102010706020507" pitchFamily="18" charset="2"/>
              </a:rPr>
              <a:t></a:t>
            </a:r>
            <a:r>
              <a:rPr lang="en-US" altLang="zh-CN" sz="2200" b="1" dirty="0">
                <a:latin typeface="Courier New" panose="02070309020205020404" pitchFamily="49" charset="0"/>
              </a:rPr>
              <a:t> f</a:t>
            </a:r>
            <a:r>
              <a:rPr lang="en-US" altLang="zh-CN" sz="2200" b="1" baseline="-25000" dirty="0">
                <a:latin typeface="Courier New" panose="02070309020205020404" pitchFamily="49" charset="0"/>
              </a:rPr>
              <a:t>2</a:t>
            </a:r>
            <a:r>
              <a:rPr lang="en-US" altLang="zh-CN" sz="2200" b="1" dirty="0">
                <a:latin typeface="Courier New" panose="02070309020205020404" pitchFamily="49" charset="0"/>
              </a:rPr>
              <a:t> </a:t>
            </a:r>
            <a:r>
              <a:rPr lang="en-US" altLang="zh-CN" sz="2200" b="1" dirty="0">
                <a:latin typeface="Courier New" panose="02070309020205020404" pitchFamily="49" charset="0"/>
                <a:sym typeface="Symbol" panose="05050102010706020507" pitchFamily="18" charset="2"/>
              </a:rPr>
              <a:t></a:t>
            </a:r>
            <a:r>
              <a:rPr lang="en-US" altLang="zh-CN" sz="2200" b="1" dirty="0">
                <a:latin typeface="Courier New" panose="02070309020205020404" pitchFamily="49" charset="0"/>
              </a:rPr>
              <a:t> ... </a:t>
            </a:r>
            <a:r>
              <a:rPr lang="en-US" altLang="zh-CN" sz="2200" b="1" dirty="0">
                <a:latin typeface="Courier New" panose="02070309020205020404" pitchFamily="49" charset="0"/>
                <a:sym typeface="Symbol" panose="05050102010706020507" pitchFamily="18" charset="2"/>
              </a:rPr>
              <a:t></a:t>
            </a:r>
            <a:r>
              <a:rPr lang="en-US" altLang="zh-CN" sz="2200" b="1" dirty="0">
                <a:latin typeface="Courier New" panose="02070309020205020404" pitchFamily="49" charset="0"/>
              </a:rPr>
              <a:t> f</a:t>
            </a:r>
            <a:r>
              <a:rPr lang="en-US" altLang="zh-CN" sz="2200" b="1" baseline="-25000" dirty="0">
                <a:latin typeface="Courier New" panose="02070309020205020404" pitchFamily="49" charset="0"/>
              </a:rPr>
              <a:t>n</a:t>
            </a:r>
            <a:r>
              <a:rPr lang="en-US" altLang="zh-CN" sz="2200" b="1" dirty="0">
                <a:latin typeface="Courier New" panose="02070309020205020404" pitchFamily="49" charset="0"/>
              </a:rPr>
              <a:t>.</a:t>
            </a:r>
          </a:p>
          <a:p>
            <a:pPr>
              <a:lnSpc>
                <a:spcPct val="90000"/>
              </a:lnSpc>
              <a:spcBef>
                <a:spcPct val="0"/>
              </a:spcBef>
              <a:buClrTx/>
              <a:buSzTx/>
              <a:buFontTx/>
              <a:buNone/>
            </a:pPr>
            <a:r>
              <a:rPr lang="en-US" altLang="zh-CN" sz="2200" b="1" dirty="0">
                <a:solidFill>
                  <a:srgbClr val="003399"/>
                </a:solidFill>
                <a:latin typeface="Courier New" panose="02070309020205020404" pitchFamily="49" charset="0"/>
              </a:rPr>
              <a:t>Compute</a:t>
            </a:r>
            <a:r>
              <a:rPr lang="en-US" altLang="zh-CN" sz="2200" b="1" dirty="0">
                <a:latin typeface="Courier New" panose="02070309020205020404" pitchFamily="49" charset="0"/>
              </a:rPr>
              <a:t> p(1), p(2), …, p(n)</a:t>
            </a:r>
          </a:p>
          <a:p>
            <a:pPr>
              <a:lnSpc>
                <a:spcPct val="90000"/>
              </a:lnSpc>
              <a:spcBef>
                <a:spcPct val="0"/>
              </a:spcBef>
              <a:buClrTx/>
              <a:buSzTx/>
              <a:buFontTx/>
              <a:buNone/>
            </a:pPr>
            <a:r>
              <a:rPr lang="en-US" altLang="zh-CN" sz="2200" b="1" dirty="0">
                <a:solidFill>
                  <a:srgbClr val="003399"/>
                </a:solidFill>
                <a:latin typeface="Courier New" panose="02070309020205020404" pitchFamily="49" charset="0"/>
              </a:rPr>
              <a:t>for</a:t>
            </a:r>
            <a:r>
              <a:rPr lang="en-US" altLang="zh-CN" sz="2200" b="1" dirty="0">
                <a:solidFill>
                  <a:schemeClr val="accent1"/>
                </a:solidFill>
                <a:latin typeface="Courier New" panose="02070309020205020404" pitchFamily="49" charset="0"/>
              </a:rPr>
              <a:t> </a:t>
            </a:r>
            <a:r>
              <a:rPr lang="en-US" altLang="zh-CN" sz="2200" b="1" dirty="0">
                <a:latin typeface="Courier New" panose="02070309020205020404" pitchFamily="49" charset="0"/>
              </a:rPr>
              <a:t>j = 1 to n</a:t>
            </a:r>
          </a:p>
          <a:p>
            <a:pPr>
              <a:lnSpc>
                <a:spcPct val="90000"/>
              </a:lnSpc>
              <a:spcBef>
                <a:spcPct val="0"/>
              </a:spcBef>
              <a:buClrTx/>
              <a:buSzTx/>
              <a:buFontTx/>
              <a:buNone/>
            </a:pPr>
            <a:r>
              <a:rPr lang="en-US" altLang="zh-CN" sz="2200" b="1" dirty="0">
                <a:latin typeface="Courier New" panose="02070309020205020404" pitchFamily="49" charset="0"/>
              </a:rPr>
              <a:t>   M[j] = empty</a:t>
            </a:r>
          </a:p>
          <a:p>
            <a:pPr>
              <a:lnSpc>
                <a:spcPct val="90000"/>
              </a:lnSpc>
              <a:spcBef>
                <a:spcPct val="0"/>
              </a:spcBef>
              <a:buClrTx/>
              <a:buSzTx/>
              <a:buFontTx/>
              <a:buNone/>
            </a:pPr>
            <a:r>
              <a:rPr lang="en-US" altLang="zh-CN" sz="2200" b="1" dirty="0">
                <a:latin typeface="Courier New" panose="02070309020205020404" pitchFamily="49" charset="0"/>
              </a:rPr>
              <a:t>M[0] = 0 </a:t>
            </a:r>
          </a:p>
          <a:p>
            <a:pPr>
              <a:lnSpc>
                <a:spcPct val="90000"/>
              </a:lnSpc>
              <a:spcBef>
                <a:spcPct val="0"/>
              </a:spcBef>
              <a:buClrTx/>
              <a:buSzTx/>
              <a:buFontTx/>
              <a:buNone/>
            </a:pPr>
            <a:r>
              <a:rPr lang="en-US" altLang="zh-CN" sz="2200" b="1" dirty="0">
                <a:latin typeface="Courier New" panose="02070309020205020404" pitchFamily="49" charset="0"/>
              </a:rPr>
              <a:t>M-Compute-</a:t>
            </a:r>
            <a:r>
              <a:rPr lang="en-US" altLang="zh-CN" sz="2200" b="1" dirty="0" err="1">
                <a:latin typeface="Courier New" panose="02070309020205020404" pitchFamily="49" charset="0"/>
              </a:rPr>
              <a:t>Opt</a:t>
            </a:r>
            <a:r>
              <a:rPr lang="en-US" altLang="zh-CN" sz="2200" b="1" dirty="0">
                <a:latin typeface="Courier New" panose="02070309020205020404" pitchFamily="49" charset="0"/>
              </a:rPr>
              <a:t>(j) {</a:t>
            </a:r>
          </a:p>
          <a:p>
            <a:pPr>
              <a:lnSpc>
                <a:spcPct val="90000"/>
              </a:lnSpc>
              <a:spcBef>
                <a:spcPct val="0"/>
              </a:spcBef>
              <a:buClrTx/>
              <a:buSzTx/>
              <a:buFontTx/>
              <a:buNone/>
            </a:pPr>
            <a:r>
              <a:rPr lang="en-US" altLang="zh-CN" sz="2200" b="1" dirty="0">
                <a:latin typeface="Courier New" panose="02070309020205020404" pitchFamily="49" charset="0"/>
              </a:rPr>
              <a:t>   </a:t>
            </a:r>
            <a:r>
              <a:rPr lang="en-US" altLang="zh-CN" sz="2200" b="1" dirty="0">
                <a:solidFill>
                  <a:srgbClr val="003399"/>
                </a:solidFill>
                <a:latin typeface="Courier New" panose="02070309020205020404" pitchFamily="49" charset="0"/>
              </a:rPr>
              <a:t>if </a:t>
            </a:r>
            <a:r>
              <a:rPr lang="en-US" altLang="zh-CN" sz="2200" b="1" dirty="0">
                <a:latin typeface="Courier New" panose="02070309020205020404" pitchFamily="49" charset="0"/>
              </a:rPr>
              <a:t>(M[j] is empty)</a:t>
            </a:r>
          </a:p>
          <a:p>
            <a:pPr>
              <a:lnSpc>
                <a:spcPct val="90000"/>
              </a:lnSpc>
              <a:spcBef>
                <a:spcPct val="0"/>
              </a:spcBef>
              <a:buClrTx/>
              <a:buSzTx/>
              <a:buFontTx/>
              <a:buNone/>
            </a:pPr>
            <a:r>
              <a:rPr lang="en-US" altLang="zh-CN" sz="2200" b="1" dirty="0">
                <a:latin typeface="Courier New" panose="02070309020205020404" pitchFamily="49" charset="0"/>
              </a:rPr>
              <a:t>   {</a:t>
            </a:r>
          </a:p>
          <a:p>
            <a:pPr>
              <a:lnSpc>
                <a:spcPct val="90000"/>
              </a:lnSpc>
              <a:spcBef>
                <a:spcPct val="0"/>
              </a:spcBef>
              <a:buClrTx/>
              <a:buSzTx/>
              <a:buFontTx/>
              <a:buNone/>
            </a:pPr>
            <a:r>
              <a:rPr lang="en-US" altLang="zh-CN" sz="2200" b="1" dirty="0">
                <a:latin typeface="Courier New" panose="02070309020205020404" pitchFamily="49" charset="0"/>
              </a:rPr>
              <a:t>    M[j] = </a:t>
            </a:r>
            <a:r>
              <a:rPr lang="en-US" altLang="zh-CN" sz="2200" b="1" dirty="0">
                <a:solidFill>
                  <a:srgbClr val="FF0000"/>
                </a:solidFill>
                <a:latin typeface="Courier New" panose="02070309020205020404" pitchFamily="49" charset="0"/>
              </a:rPr>
              <a:t>max(</a:t>
            </a:r>
            <a:r>
              <a:rPr lang="en-US" altLang="zh-CN" sz="2200" b="1" dirty="0" err="1">
                <a:solidFill>
                  <a:srgbClr val="FF0000"/>
                </a:solidFill>
                <a:latin typeface="Courier New" panose="02070309020205020404" pitchFamily="49" charset="0"/>
              </a:rPr>
              <a:t>w</a:t>
            </a:r>
            <a:r>
              <a:rPr lang="en-US" altLang="zh-CN" sz="2200" b="1" baseline="-25000" dirty="0" err="1">
                <a:solidFill>
                  <a:srgbClr val="FF0000"/>
                </a:solidFill>
                <a:latin typeface="Courier New" panose="02070309020205020404" pitchFamily="49" charset="0"/>
              </a:rPr>
              <a:t>j</a:t>
            </a:r>
            <a:r>
              <a:rPr lang="en-US" altLang="zh-CN" sz="2200" b="1" dirty="0">
                <a:solidFill>
                  <a:srgbClr val="FF0000"/>
                </a:solidFill>
                <a:latin typeface="Courier New" panose="02070309020205020404" pitchFamily="49" charset="0"/>
              </a:rPr>
              <a:t> + M-Compute-</a:t>
            </a:r>
            <a:r>
              <a:rPr lang="en-US" altLang="zh-CN" sz="2200" b="1" dirty="0" err="1">
                <a:solidFill>
                  <a:srgbClr val="FF0000"/>
                </a:solidFill>
                <a:latin typeface="Courier New" panose="02070309020205020404" pitchFamily="49" charset="0"/>
              </a:rPr>
              <a:t>Opt</a:t>
            </a:r>
            <a:r>
              <a:rPr lang="en-US" altLang="zh-CN" sz="2200" b="1" dirty="0">
                <a:solidFill>
                  <a:srgbClr val="FF0000"/>
                </a:solidFill>
                <a:latin typeface="Courier New" panose="02070309020205020404" pitchFamily="49" charset="0"/>
              </a:rPr>
              <a:t>(p(j)), </a:t>
            </a:r>
          </a:p>
          <a:p>
            <a:pPr>
              <a:lnSpc>
                <a:spcPct val="90000"/>
              </a:lnSpc>
              <a:spcBef>
                <a:spcPct val="0"/>
              </a:spcBef>
              <a:buClrTx/>
              <a:buSzTx/>
              <a:buFontTx/>
              <a:buNone/>
            </a:pPr>
            <a:r>
              <a:rPr lang="en-US" altLang="zh-CN" sz="2200" b="1" dirty="0">
                <a:solidFill>
                  <a:srgbClr val="FF0000"/>
                </a:solidFill>
                <a:latin typeface="Courier New" panose="02070309020205020404" pitchFamily="49" charset="0"/>
              </a:rPr>
              <a:t>               M-Compute-</a:t>
            </a:r>
            <a:r>
              <a:rPr lang="en-US" altLang="zh-CN" sz="2200" b="1" dirty="0" err="1">
                <a:solidFill>
                  <a:srgbClr val="FF0000"/>
                </a:solidFill>
                <a:latin typeface="Courier New" panose="02070309020205020404" pitchFamily="49" charset="0"/>
              </a:rPr>
              <a:t>Opt</a:t>
            </a:r>
            <a:r>
              <a:rPr lang="en-US" altLang="zh-CN" sz="2200" b="1" dirty="0">
                <a:solidFill>
                  <a:srgbClr val="FF0000"/>
                </a:solidFill>
                <a:latin typeface="Courier New" panose="02070309020205020404" pitchFamily="49" charset="0"/>
              </a:rPr>
              <a:t>(j-1))</a:t>
            </a:r>
          </a:p>
          <a:p>
            <a:pPr>
              <a:lnSpc>
                <a:spcPct val="90000"/>
              </a:lnSpc>
              <a:spcBef>
                <a:spcPct val="0"/>
              </a:spcBef>
              <a:buClrTx/>
              <a:buSzTx/>
              <a:buFontTx/>
              <a:buNone/>
            </a:pPr>
            <a:r>
              <a:rPr lang="en-US" altLang="zh-CN" sz="2200" b="1" dirty="0">
                <a:latin typeface="Courier New" panose="02070309020205020404" pitchFamily="49" charset="0"/>
              </a:rPr>
              <a:t>    }</a:t>
            </a:r>
          </a:p>
          <a:p>
            <a:pPr>
              <a:lnSpc>
                <a:spcPct val="90000"/>
              </a:lnSpc>
              <a:spcBef>
                <a:spcPct val="0"/>
              </a:spcBef>
              <a:buClrTx/>
              <a:buSzTx/>
              <a:buFontTx/>
              <a:buNone/>
            </a:pPr>
            <a:r>
              <a:rPr lang="en-US" altLang="zh-CN" sz="2200" b="1" dirty="0">
                <a:latin typeface="Courier New" panose="02070309020205020404" pitchFamily="49" charset="0"/>
              </a:rPr>
              <a:t>   </a:t>
            </a:r>
            <a:r>
              <a:rPr lang="en-US" altLang="zh-CN" sz="2200" b="1" dirty="0">
                <a:solidFill>
                  <a:srgbClr val="003399"/>
                </a:solidFill>
                <a:latin typeface="Courier New" panose="02070309020205020404" pitchFamily="49" charset="0"/>
              </a:rPr>
              <a:t>return</a:t>
            </a:r>
            <a:r>
              <a:rPr lang="en-US" altLang="zh-CN" sz="2200" b="1" dirty="0">
                <a:latin typeface="Courier New" panose="02070309020205020404" pitchFamily="49" charset="0"/>
              </a:rPr>
              <a:t> M[j]</a:t>
            </a:r>
          </a:p>
          <a:p>
            <a:pPr>
              <a:lnSpc>
                <a:spcPct val="90000"/>
              </a:lnSpc>
              <a:spcBef>
                <a:spcPct val="0"/>
              </a:spcBef>
              <a:buClrTx/>
              <a:buSzTx/>
              <a:buFontTx/>
              <a:buNone/>
            </a:pPr>
            <a:r>
              <a:rPr lang="en-US" altLang="zh-CN" sz="2200" b="1" dirty="0">
                <a:latin typeface="Courier New" panose="02070309020205020404" pitchFamily="49" charset="0"/>
              </a:rPr>
              <a:t>}</a:t>
            </a:r>
          </a:p>
        </p:txBody>
      </p:sp>
      <p:sp>
        <p:nvSpPr>
          <p:cNvPr id="24581" name="Text Box 5">
            <a:extLst>
              <a:ext uri="{FF2B5EF4-FFF2-40B4-BE49-F238E27FC236}">
                <a16:creationId xmlns:a16="http://schemas.microsoft.com/office/drawing/2014/main" id="{C74C385A-239F-4AB9-A0A8-A19D65B5F079}"/>
              </a:ext>
            </a:extLst>
          </p:cNvPr>
          <p:cNvSpPr txBox="1">
            <a:spLocks noChangeArrowheads="1"/>
          </p:cNvSpPr>
          <p:nvPr/>
        </p:nvSpPr>
        <p:spPr bwMode="auto">
          <a:xfrm>
            <a:off x="4146651" y="3465611"/>
            <a:ext cx="9746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defTabSz="1019175">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defTabSz="1019175">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defTabSz="1019175">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defTabSz="1019175">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defTabSz="1019175">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defTabSz="1019175"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defTabSz="1019175"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defTabSz="1019175"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defTabSz="1019175"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800" dirty="0">
                <a:latin typeface="Comic Sans MS" panose="030F0702030302020204" pitchFamily="66" charset="0"/>
              </a:rPr>
              <a:t>全局</a:t>
            </a:r>
            <a:r>
              <a:rPr lang="zh-CN" altLang="en-US" sz="2000" dirty="0">
                <a:latin typeface="Comic Sans MS" panose="030F0702030302020204" pitchFamily="66" charset="0"/>
              </a:rPr>
              <a:t>数组</a:t>
            </a:r>
            <a:endParaRPr lang="zh-CN" altLang="en-US" sz="1200" dirty="0">
              <a:latin typeface="Comic Sans MS" panose="030F0702030302020204" pitchFamily="66" charset="0"/>
              <a:sym typeface="Symbol" panose="05050102010706020507" pitchFamily="18" charset="2"/>
            </a:endParaRPr>
          </a:p>
        </p:txBody>
      </p:sp>
      <p:sp>
        <p:nvSpPr>
          <p:cNvPr id="24582" name="Line 6">
            <a:extLst>
              <a:ext uri="{FF2B5EF4-FFF2-40B4-BE49-F238E27FC236}">
                <a16:creationId xmlns:a16="http://schemas.microsoft.com/office/drawing/2014/main" id="{3023B6DE-BCFC-446A-ABBA-EB0EAC0867E7}"/>
              </a:ext>
            </a:extLst>
          </p:cNvPr>
          <p:cNvSpPr>
            <a:spLocks noChangeShapeType="1"/>
          </p:cNvSpPr>
          <p:nvPr/>
        </p:nvSpPr>
        <p:spPr bwMode="auto">
          <a:xfrm flipH="1">
            <a:off x="3810000" y="3619500"/>
            <a:ext cx="212725" cy="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E9823AC9-154F-473B-965E-52B667BFE0C3}"/>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BC9C2A6-E1A2-4185-A83E-B6E7C0013E72}" type="slidenum">
              <a:rPr kumimoji="0" lang="zh-CN" altLang="en-US" sz="1400" smtClean="0"/>
              <a:pPr>
                <a:spcBef>
                  <a:spcPct val="0"/>
                </a:spcBef>
                <a:buClrTx/>
                <a:buSzTx/>
                <a:buFontTx/>
                <a:buNone/>
              </a:pPr>
              <a:t>45</a:t>
            </a:fld>
            <a:endParaRPr kumimoji="0" lang="en-US" altLang="zh-CN" sz="1400"/>
          </a:p>
        </p:txBody>
      </p:sp>
      <p:sp>
        <p:nvSpPr>
          <p:cNvPr id="25603" name="Rectangle 2">
            <a:extLst>
              <a:ext uri="{FF2B5EF4-FFF2-40B4-BE49-F238E27FC236}">
                <a16:creationId xmlns:a16="http://schemas.microsoft.com/office/drawing/2014/main" id="{A641C33B-055D-49CD-89BF-656EDAAABCD6}"/>
              </a:ext>
            </a:extLst>
          </p:cNvPr>
          <p:cNvSpPr>
            <a:spLocks noGrp="1" noChangeArrowheads="1"/>
          </p:cNvSpPr>
          <p:nvPr>
            <p:ph type="title" idx="4294967295"/>
          </p:nvPr>
        </p:nvSpPr>
        <p:spPr>
          <a:xfrm>
            <a:off x="819150" y="332656"/>
            <a:ext cx="7886700" cy="1325563"/>
          </a:xfrm>
        </p:spPr>
        <p:txBody>
          <a:bodyPr/>
          <a:lstStyle/>
          <a:p>
            <a:pPr eaLnBrk="1" hangingPunct="1"/>
            <a:r>
              <a:rPr lang="zh-CN" altLang="en-US" dirty="0"/>
              <a:t>带权的区间调度</a:t>
            </a:r>
          </a:p>
        </p:txBody>
      </p:sp>
      <p:sp>
        <p:nvSpPr>
          <p:cNvPr id="25604" name="Rectangle 3">
            <a:extLst>
              <a:ext uri="{FF2B5EF4-FFF2-40B4-BE49-F238E27FC236}">
                <a16:creationId xmlns:a16="http://schemas.microsoft.com/office/drawing/2014/main" id="{437D0414-9F27-4499-BC94-F0326A7F8E27}"/>
              </a:ext>
            </a:extLst>
          </p:cNvPr>
          <p:cNvSpPr>
            <a:spLocks noGrp="1" noChangeArrowheads="1"/>
          </p:cNvSpPr>
          <p:nvPr>
            <p:ph type="body" idx="4294967295"/>
          </p:nvPr>
        </p:nvSpPr>
        <p:spPr>
          <a:xfrm>
            <a:off x="704850" y="1658219"/>
            <a:ext cx="8001000" cy="4114800"/>
          </a:xfrm>
        </p:spPr>
        <p:txBody>
          <a:bodyPr>
            <a:normAutofit/>
          </a:bodyPr>
          <a:lstStyle/>
          <a:p>
            <a:pPr eaLnBrk="1" hangingPunct="1">
              <a:lnSpc>
                <a:spcPct val="150000"/>
              </a:lnSpc>
            </a:pPr>
            <a:r>
              <a:rPr lang="zh-CN" altLang="en-US" sz="2800" dirty="0"/>
              <a:t>分析采用备忘录的算法</a:t>
            </a:r>
          </a:p>
          <a:p>
            <a:pPr lvl="1" eaLnBrk="1" hangingPunct="1">
              <a:lnSpc>
                <a:spcPct val="150000"/>
              </a:lnSpc>
            </a:pPr>
            <a:r>
              <a:rPr lang="zh-CN" altLang="en-US" sz="2400" dirty="0"/>
              <a:t>按照结束时间排序:  </a:t>
            </a:r>
            <a:r>
              <a:rPr lang="en-US" altLang="zh-CN" sz="2400" dirty="0"/>
              <a:t>O(n log n).</a:t>
            </a:r>
          </a:p>
          <a:p>
            <a:pPr lvl="1" eaLnBrk="1" hangingPunct="1">
              <a:lnSpc>
                <a:spcPct val="150000"/>
              </a:lnSpc>
            </a:pPr>
            <a:r>
              <a:rPr lang="zh-CN" altLang="en-US" sz="2400" dirty="0"/>
              <a:t>计算 </a:t>
            </a:r>
            <a:r>
              <a:rPr lang="en-US" altLang="zh-CN" sz="2400" dirty="0"/>
              <a:t>p(</a:t>
            </a:r>
            <a:r>
              <a:rPr lang="en-US" altLang="zh-CN" sz="2400" dirty="0">
                <a:sym typeface="Symbol" panose="05050102010706020507" pitchFamily="18" charset="2"/>
              </a:rPr>
              <a:t></a:t>
            </a:r>
            <a:r>
              <a:rPr lang="en-US" altLang="zh-CN" sz="2400" dirty="0"/>
              <a:t>)</a:t>
            </a:r>
            <a:r>
              <a:rPr lang="en-US" altLang="zh-CN" sz="4000" baseline="-25000" dirty="0"/>
              <a:t> </a:t>
            </a:r>
            <a:r>
              <a:rPr lang="en-US" altLang="zh-CN" sz="2400" dirty="0"/>
              <a:t>:</a:t>
            </a:r>
            <a:r>
              <a:rPr lang="zh-CN" altLang="en-US" sz="2400" dirty="0"/>
              <a:t>如果已对开始时间排序，只需</a:t>
            </a:r>
            <a:r>
              <a:rPr lang="en-US" altLang="zh-CN" sz="2400" dirty="0"/>
              <a:t>O(n)</a:t>
            </a:r>
          </a:p>
          <a:p>
            <a:pPr lvl="1" eaLnBrk="1" hangingPunct="1">
              <a:lnSpc>
                <a:spcPct val="150000"/>
              </a:lnSpc>
            </a:pPr>
            <a:endParaRPr lang="zh-CN" altLang="en-US" sz="2400" dirty="0"/>
          </a:p>
        </p:txBody>
      </p:sp>
      <p:sp>
        <p:nvSpPr>
          <p:cNvPr id="28676" name="Text Box 4">
            <a:extLst>
              <a:ext uri="{FF2B5EF4-FFF2-40B4-BE49-F238E27FC236}">
                <a16:creationId xmlns:a16="http://schemas.microsoft.com/office/drawing/2014/main" id="{624FDE87-E4BE-4705-AC73-A21F26D5707E}"/>
              </a:ext>
            </a:extLst>
          </p:cNvPr>
          <p:cNvSpPr txBox="1">
            <a:spLocks noChangeArrowheads="1"/>
          </p:cNvSpPr>
          <p:nvPr/>
        </p:nvSpPr>
        <p:spPr bwMode="auto">
          <a:xfrm>
            <a:off x="800100" y="4005064"/>
            <a:ext cx="7543800" cy="1066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b="1" dirty="0">
                <a:latin typeface="Courier New" panose="02070309020205020404" pitchFamily="49" charset="0"/>
              </a:rPr>
              <a:t>定理6.4 </a:t>
            </a:r>
            <a:r>
              <a:rPr lang="en-US" altLang="zh-CN" b="1" dirty="0">
                <a:latin typeface="Courier New" panose="02070309020205020404" pitchFamily="49" charset="0"/>
              </a:rPr>
              <a:t>M-Compute-</a:t>
            </a:r>
            <a:r>
              <a:rPr lang="en-US" altLang="zh-CN" b="1" dirty="0" err="1">
                <a:latin typeface="Courier New" panose="02070309020205020404" pitchFamily="49" charset="0"/>
              </a:rPr>
              <a:t>Opt</a:t>
            </a:r>
            <a:r>
              <a:rPr lang="en-US" altLang="zh-CN" b="1" dirty="0">
                <a:latin typeface="Courier New" panose="02070309020205020404" pitchFamily="49" charset="0"/>
              </a:rPr>
              <a:t>(n)</a:t>
            </a:r>
            <a:r>
              <a:rPr lang="zh-CN" altLang="en-US" b="1" dirty="0">
                <a:latin typeface="Courier New" panose="02070309020205020404" pitchFamily="49" charset="0"/>
              </a:rPr>
              <a:t>的运行时间是</a:t>
            </a:r>
            <a:r>
              <a:rPr lang="en-US" altLang="zh-CN" b="1" dirty="0">
                <a:latin typeface="Courier New" panose="02070309020205020404" pitchFamily="49" charset="0"/>
              </a:rPr>
              <a: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0-#ppt_w/2"/>
                                          </p:val>
                                        </p:tav>
                                        <p:tav tm="100000">
                                          <p:val>
                                            <p:strVal val="#ppt_x"/>
                                          </p:val>
                                        </p:tav>
                                      </p:tavLst>
                                    </p:anim>
                                    <p:anim calcmode="lin" valueType="num">
                                      <p:cBhvr additive="base">
                                        <p:cTn id="8" dur="500" fill="hold"/>
                                        <p:tgtEl>
                                          <p:spTgt spid="286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8641D340-E703-4F76-8507-6A8E3496B4F1}"/>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E7D78D2-20B0-452D-B37D-060B7846FF96}" type="slidenum">
              <a:rPr kumimoji="0" lang="zh-CN" altLang="en-US" sz="1400" smtClean="0"/>
              <a:pPr>
                <a:spcBef>
                  <a:spcPct val="0"/>
                </a:spcBef>
                <a:buClrTx/>
                <a:buSzTx/>
                <a:buFontTx/>
                <a:buNone/>
              </a:pPr>
              <a:t>46</a:t>
            </a:fld>
            <a:endParaRPr kumimoji="0" lang="en-US" altLang="zh-CN" sz="1400"/>
          </a:p>
        </p:txBody>
      </p:sp>
      <p:sp>
        <p:nvSpPr>
          <p:cNvPr id="26627" name="Rectangle 2">
            <a:extLst>
              <a:ext uri="{FF2B5EF4-FFF2-40B4-BE49-F238E27FC236}">
                <a16:creationId xmlns:a16="http://schemas.microsoft.com/office/drawing/2014/main" id="{F5051BAC-B6AC-4B45-8AC2-2D4A19382385}"/>
              </a:ext>
            </a:extLst>
          </p:cNvPr>
          <p:cNvSpPr>
            <a:spLocks noGrp="1" noChangeArrowheads="1"/>
          </p:cNvSpPr>
          <p:nvPr>
            <p:ph type="title" idx="4294967295"/>
          </p:nvPr>
        </p:nvSpPr>
        <p:spPr>
          <a:xfrm>
            <a:off x="755576" y="136525"/>
            <a:ext cx="7886700" cy="1325563"/>
          </a:xfrm>
        </p:spPr>
        <p:txBody>
          <a:bodyPr/>
          <a:lstStyle/>
          <a:p>
            <a:pPr eaLnBrk="1" hangingPunct="1"/>
            <a:r>
              <a:rPr lang="zh-CN" altLang="en-US" dirty="0"/>
              <a:t>带权的区间调度</a:t>
            </a:r>
          </a:p>
        </p:txBody>
      </p:sp>
      <p:sp>
        <p:nvSpPr>
          <p:cNvPr id="26628" name="Rectangle 3">
            <a:extLst>
              <a:ext uri="{FF2B5EF4-FFF2-40B4-BE49-F238E27FC236}">
                <a16:creationId xmlns:a16="http://schemas.microsoft.com/office/drawing/2014/main" id="{2A1B5D2C-4562-4049-A4F0-588B063D1892}"/>
              </a:ext>
            </a:extLst>
          </p:cNvPr>
          <p:cNvSpPr>
            <a:spLocks noGrp="1" noChangeArrowheads="1"/>
          </p:cNvSpPr>
          <p:nvPr>
            <p:ph type="body" idx="4294967295"/>
          </p:nvPr>
        </p:nvSpPr>
        <p:spPr>
          <a:xfrm>
            <a:off x="628650" y="1196752"/>
            <a:ext cx="7886700" cy="4980211"/>
          </a:xfrm>
        </p:spPr>
        <p:txBody>
          <a:bodyPr>
            <a:normAutofit fontScale="92500" lnSpcReduction="20000"/>
          </a:bodyPr>
          <a:lstStyle/>
          <a:p>
            <a:pPr eaLnBrk="1" hangingPunct="1">
              <a:lnSpc>
                <a:spcPct val="150000"/>
              </a:lnSpc>
            </a:pPr>
            <a:r>
              <a:rPr lang="zh-CN" altLang="en-US" sz="3200" dirty="0"/>
              <a:t>证明：</a:t>
            </a:r>
            <a:r>
              <a:rPr lang="zh-CN" altLang="en-US" sz="2800" dirty="0"/>
              <a:t>对于</a:t>
            </a:r>
            <a:r>
              <a:rPr lang="en-US" altLang="zh-CN" sz="2800" dirty="0">
                <a:latin typeface="Courier New" panose="02070309020205020404" pitchFamily="49" charset="0"/>
              </a:rPr>
              <a:t>M-Compute-</a:t>
            </a:r>
            <a:r>
              <a:rPr lang="en-US" altLang="zh-CN" sz="2800" dirty="0" err="1">
                <a:latin typeface="Courier New" panose="02070309020205020404" pitchFamily="49" charset="0"/>
              </a:rPr>
              <a:t>Opt</a:t>
            </a:r>
            <a:r>
              <a:rPr lang="en-US" altLang="zh-CN" sz="2800" dirty="0">
                <a:latin typeface="Courier New" panose="02070309020205020404" pitchFamily="49" charset="0"/>
              </a:rPr>
              <a:t>(j)</a:t>
            </a:r>
            <a:r>
              <a:rPr lang="en-US" altLang="zh-CN" sz="2800" dirty="0"/>
              <a:t>:  </a:t>
            </a:r>
            <a:r>
              <a:rPr lang="zh-CN" altLang="en-US" sz="2800" dirty="0"/>
              <a:t>每一次调用所用的时间是</a:t>
            </a:r>
            <a:r>
              <a:rPr lang="en-US" altLang="zh-CN" sz="2800" dirty="0"/>
              <a:t>O(1)</a:t>
            </a:r>
            <a:r>
              <a:rPr lang="zh-CN" altLang="en-US" sz="2800" dirty="0"/>
              <a:t>，每次调用时</a:t>
            </a:r>
          </a:p>
          <a:p>
            <a:pPr lvl="2" eaLnBrk="1" hangingPunct="1">
              <a:lnSpc>
                <a:spcPct val="150000"/>
              </a:lnSpc>
            </a:pPr>
            <a:r>
              <a:rPr lang="en-US" altLang="zh-CN" sz="2600" dirty="0"/>
              <a:t>(</a:t>
            </a:r>
            <a:r>
              <a:rPr lang="en-US" altLang="zh-CN" sz="2600" dirty="0" err="1"/>
              <a:t>i</a:t>
            </a:r>
            <a:r>
              <a:rPr lang="en-US" altLang="zh-CN" sz="2600" dirty="0"/>
              <a:t>) </a:t>
            </a:r>
            <a:r>
              <a:rPr lang="zh-CN" altLang="en-US" sz="2600" dirty="0"/>
              <a:t>或者返回一个已经存在的值 </a:t>
            </a:r>
            <a:r>
              <a:rPr lang="en-US" altLang="zh-CN" sz="2600" dirty="0">
                <a:latin typeface="Courier New" panose="02070309020205020404" pitchFamily="49" charset="0"/>
              </a:rPr>
              <a:t>M[j]</a:t>
            </a:r>
          </a:p>
          <a:p>
            <a:pPr lvl="2" eaLnBrk="1" hangingPunct="1">
              <a:lnSpc>
                <a:spcPct val="150000"/>
              </a:lnSpc>
            </a:pPr>
            <a:r>
              <a:rPr lang="en-US" altLang="zh-CN" sz="2600" dirty="0"/>
              <a:t>(ii)</a:t>
            </a:r>
            <a:r>
              <a:rPr lang="zh-CN" altLang="en-US" sz="2600" dirty="0"/>
              <a:t>或者填入一个新项 </a:t>
            </a:r>
            <a:r>
              <a:rPr lang="en-US" altLang="zh-CN" sz="2600" dirty="0">
                <a:latin typeface="Courier New" panose="02070309020205020404" pitchFamily="49" charset="0"/>
              </a:rPr>
              <a:t>M[j]，</a:t>
            </a:r>
            <a:r>
              <a:rPr lang="zh-CN" altLang="en-US" sz="2600" dirty="0">
                <a:latin typeface="Courier New" panose="02070309020205020404" pitchFamily="49" charset="0"/>
              </a:rPr>
              <a:t>并且有两次递归调用</a:t>
            </a:r>
            <a:endParaRPr lang="en-US" altLang="zh-CN" sz="2600" dirty="0"/>
          </a:p>
          <a:p>
            <a:pPr lvl="1" eaLnBrk="1" hangingPunct="1">
              <a:lnSpc>
                <a:spcPct val="150000"/>
              </a:lnSpc>
            </a:pPr>
            <a:r>
              <a:rPr lang="zh-CN" altLang="en-US" sz="2800" dirty="0"/>
              <a:t>定义</a:t>
            </a:r>
            <a:r>
              <a:rPr lang="zh-CN" altLang="en-US" sz="2800" dirty="0">
                <a:solidFill>
                  <a:schemeClr val="accent1"/>
                </a:solidFill>
              </a:rPr>
              <a:t>进展度量</a:t>
            </a:r>
            <a:r>
              <a:rPr lang="en-US" altLang="zh-CN" sz="2800" dirty="0">
                <a:sym typeface="Symbol" panose="05050102010706020507" pitchFamily="18" charset="2"/>
              </a:rPr>
              <a:t></a:t>
            </a:r>
            <a:r>
              <a:rPr lang="en-US" altLang="zh-CN" sz="2800" dirty="0"/>
              <a:t> </a:t>
            </a:r>
            <a:r>
              <a:rPr lang="zh-CN" altLang="en-US" sz="2800" dirty="0"/>
              <a:t>为</a:t>
            </a:r>
            <a:r>
              <a:rPr lang="en-US" altLang="zh-CN" sz="2800" dirty="0">
                <a:latin typeface="Courier New" panose="02070309020205020404" pitchFamily="49" charset="0"/>
              </a:rPr>
              <a:t>M[]</a:t>
            </a:r>
            <a:r>
              <a:rPr lang="zh-CN" altLang="en-US" sz="2800" dirty="0">
                <a:latin typeface="Courier New" panose="02070309020205020404" pitchFamily="49" charset="0"/>
              </a:rPr>
              <a:t>的非空元素数目</a:t>
            </a:r>
            <a:r>
              <a:rPr lang="zh-CN" altLang="en-US" sz="2800" dirty="0"/>
              <a:t>.</a:t>
            </a:r>
            <a:endParaRPr lang="zh-CN" altLang="en-US" sz="2800" dirty="0">
              <a:latin typeface="Courier New" panose="02070309020205020404" pitchFamily="49" charset="0"/>
            </a:endParaRPr>
          </a:p>
          <a:p>
            <a:pPr lvl="2" eaLnBrk="1" hangingPunct="1">
              <a:lnSpc>
                <a:spcPct val="150000"/>
              </a:lnSpc>
            </a:pPr>
            <a:r>
              <a:rPr lang="zh-CN" altLang="en-US" sz="2600" dirty="0">
                <a:sym typeface="Symbol" panose="05050102010706020507" pitchFamily="18" charset="2"/>
              </a:rPr>
              <a:t>初始</a:t>
            </a:r>
            <a:r>
              <a:rPr lang="zh-CN" altLang="en-US" sz="2600" dirty="0"/>
              <a:t> = 0,  全局中 </a:t>
            </a:r>
            <a:r>
              <a:rPr lang="zh-CN" altLang="en-US" sz="2600" dirty="0">
                <a:sym typeface="Symbol" panose="05050102010706020507" pitchFamily="18" charset="2"/>
              </a:rPr>
              <a:t></a:t>
            </a:r>
            <a:r>
              <a:rPr lang="zh-CN" altLang="en-US" sz="2600" dirty="0"/>
              <a:t> </a:t>
            </a:r>
            <a:r>
              <a:rPr lang="zh-CN" altLang="en-US" sz="2600" dirty="0">
                <a:sym typeface="Symbol" panose="05050102010706020507" pitchFamily="18" charset="2"/>
              </a:rPr>
              <a:t></a:t>
            </a:r>
            <a:r>
              <a:rPr lang="zh-CN" altLang="en-US" sz="2600" dirty="0"/>
              <a:t> </a:t>
            </a:r>
            <a:r>
              <a:rPr lang="en-US" altLang="zh-CN" sz="2600" dirty="0"/>
              <a:t>n；</a:t>
            </a:r>
          </a:p>
          <a:p>
            <a:pPr lvl="2" eaLnBrk="1" hangingPunct="1">
              <a:lnSpc>
                <a:spcPct val="150000"/>
              </a:lnSpc>
            </a:pPr>
            <a:r>
              <a:rPr lang="en-US" altLang="zh-CN" sz="2600" dirty="0">
                <a:sym typeface="Symbol" panose="05050102010706020507" pitchFamily="18" charset="2"/>
              </a:rPr>
              <a:t></a:t>
            </a:r>
            <a:r>
              <a:rPr lang="zh-CN" altLang="en-US" sz="2600" dirty="0">
                <a:sym typeface="Symbol" panose="05050102010706020507" pitchFamily="18" charset="2"/>
              </a:rPr>
              <a:t>每次增加</a:t>
            </a:r>
            <a:r>
              <a:rPr lang="en-US" altLang="zh-CN" sz="2600" dirty="0"/>
              <a:t>1 ； </a:t>
            </a:r>
          </a:p>
          <a:p>
            <a:pPr lvl="2" eaLnBrk="1" hangingPunct="1">
              <a:lnSpc>
                <a:spcPct val="150000"/>
              </a:lnSpc>
              <a:buFont typeface="Wingdings" panose="05000000000000000000" pitchFamily="2" charset="2"/>
              <a:buNone/>
            </a:pPr>
            <a:r>
              <a:rPr lang="zh-CN" altLang="en-US" sz="2600" dirty="0">
                <a:sym typeface="Symbol" panose="05050102010706020507" pitchFamily="18" charset="2"/>
              </a:rPr>
              <a:t>可以推导出至多会有</a:t>
            </a:r>
            <a:r>
              <a:rPr lang="en-US" altLang="zh-CN" sz="2600" dirty="0">
                <a:sym typeface="Symbol" panose="05050102010706020507" pitchFamily="18" charset="2"/>
              </a:rPr>
              <a:t>2n </a:t>
            </a:r>
            <a:r>
              <a:rPr lang="zh-CN" altLang="en-US" sz="2600" dirty="0">
                <a:sym typeface="Symbol" panose="05050102010706020507" pitchFamily="18" charset="2"/>
              </a:rPr>
              <a:t>次递归调用.</a:t>
            </a:r>
            <a:endParaRPr lang="en-US" altLang="zh-CN" sz="2600" dirty="0">
              <a:sym typeface="Symbol" panose="05050102010706020507" pitchFamily="18" charset="2"/>
            </a:endParaRPr>
          </a:p>
          <a:p>
            <a:pPr lvl="1" eaLnBrk="1" hangingPunct="1">
              <a:lnSpc>
                <a:spcPct val="150000"/>
              </a:lnSpc>
            </a:pPr>
            <a:r>
              <a:rPr lang="zh-CN" altLang="en-US" sz="2800" dirty="0">
                <a:sym typeface="Symbol" panose="05050102010706020507" pitchFamily="18" charset="2"/>
              </a:rPr>
              <a:t>所以 </a:t>
            </a:r>
            <a:r>
              <a:rPr lang="en-US" altLang="zh-CN" sz="2800" dirty="0">
                <a:latin typeface="Courier New" panose="02070309020205020404" pitchFamily="49" charset="0"/>
                <a:sym typeface="Symbol" panose="05050102010706020507" pitchFamily="18" charset="2"/>
              </a:rPr>
              <a:t>M-Compute-</a:t>
            </a:r>
            <a:r>
              <a:rPr lang="en-US" altLang="zh-CN" sz="2800" dirty="0" err="1">
                <a:latin typeface="Courier New" panose="02070309020205020404" pitchFamily="49" charset="0"/>
                <a:sym typeface="Symbol" panose="05050102010706020507" pitchFamily="18" charset="2"/>
              </a:rPr>
              <a:t>Opt</a:t>
            </a:r>
            <a:r>
              <a:rPr lang="en-US" altLang="zh-CN" sz="2800" dirty="0">
                <a:latin typeface="Courier New" panose="02070309020205020404" pitchFamily="49" charset="0"/>
                <a:sym typeface="Symbol" panose="05050102010706020507" pitchFamily="18" charset="2"/>
              </a:rPr>
              <a:t>(n)</a:t>
            </a:r>
            <a:r>
              <a:rPr lang="zh-CN" altLang="en-US" sz="2800" dirty="0">
                <a:latin typeface="Courier New" panose="02070309020205020404" pitchFamily="49" charset="0"/>
                <a:sym typeface="Symbol" panose="05050102010706020507" pitchFamily="18" charset="2"/>
              </a:rPr>
              <a:t>总的运行时间是</a:t>
            </a:r>
            <a:r>
              <a:rPr lang="en-US" altLang="zh-CN" sz="2800" dirty="0">
                <a:sym typeface="Symbol" panose="05050102010706020507" pitchFamily="18" charset="2"/>
              </a:rPr>
              <a:t> O(n) </a:t>
            </a:r>
            <a:r>
              <a:rPr lang="en-US" altLang="zh-CN" sz="2800" dirty="0"/>
              <a:t>▪</a:t>
            </a:r>
            <a:endParaRPr lang="zh-CN" altLang="en-US"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835290A8-4240-444B-A9F5-FFD1B78D1AA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31FCF6D-B538-495B-ADEA-D3067897F8F8}" type="slidenum">
              <a:rPr kumimoji="0" lang="zh-CN" altLang="en-US" sz="1400" smtClean="0"/>
              <a:pPr>
                <a:spcBef>
                  <a:spcPct val="0"/>
                </a:spcBef>
                <a:buClrTx/>
                <a:buSzTx/>
                <a:buFontTx/>
                <a:buNone/>
              </a:pPr>
              <a:t>47</a:t>
            </a:fld>
            <a:endParaRPr kumimoji="0" lang="en-US" altLang="zh-CN" sz="1400"/>
          </a:p>
        </p:txBody>
      </p:sp>
      <p:sp>
        <p:nvSpPr>
          <p:cNvPr id="27651" name="Rectangle 2">
            <a:extLst>
              <a:ext uri="{FF2B5EF4-FFF2-40B4-BE49-F238E27FC236}">
                <a16:creationId xmlns:a16="http://schemas.microsoft.com/office/drawing/2014/main" id="{9F6A8D8E-8723-4BD5-9D4B-D0F13888FCA2}"/>
              </a:ext>
            </a:extLst>
          </p:cNvPr>
          <p:cNvSpPr>
            <a:spLocks noGrp="1" noChangeArrowheads="1"/>
          </p:cNvSpPr>
          <p:nvPr>
            <p:ph type="title" idx="4294967295"/>
          </p:nvPr>
        </p:nvSpPr>
        <p:spPr>
          <a:xfrm>
            <a:off x="628650" y="340180"/>
            <a:ext cx="7886700" cy="1325563"/>
          </a:xfrm>
        </p:spPr>
        <p:txBody>
          <a:bodyPr/>
          <a:lstStyle/>
          <a:p>
            <a:pPr eaLnBrk="1" hangingPunct="1"/>
            <a:r>
              <a:rPr lang="zh-CN" altLang="en-US" dirty="0"/>
              <a:t>带权的区间调度</a:t>
            </a:r>
          </a:p>
        </p:txBody>
      </p:sp>
      <p:sp>
        <p:nvSpPr>
          <p:cNvPr id="27652" name="Rectangle 3">
            <a:extLst>
              <a:ext uri="{FF2B5EF4-FFF2-40B4-BE49-F238E27FC236}">
                <a16:creationId xmlns:a16="http://schemas.microsoft.com/office/drawing/2014/main" id="{B586C098-0F7C-47CA-B36A-D5C1846381D1}"/>
              </a:ext>
            </a:extLst>
          </p:cNvPr>
          <p:cNvSpPr>
            <a:spLocks noGrp="1" noChangeArrowheads="1"/>
          </p:cNvSpPr>
          <p:nvPr>
            <p:ph type="body" idx="4294967295"/>
          </p:nvPr>
        </p:nvSpPr>
        <p:spPr>
          <a:xfrm>
            <a:off x="628650" y="1665743"/>
            <a:ext cx="7886700" cy="4351338"/>
          </a:xfrm>
        </p:spPr>
        <p:txBody>
          <a:bodyPr>
            <a:normAutofit/>
          </a:bodyPr>
          <a:lstStyle/>
          <a:p>
            <a:pPr eaLnBrk="1" hangingPunct="1">
              <a:lnSpc>
                <a:spcPct val="150000"/>
              </a:lnSpc>
            </a:pPr>
            <a:r>
              <a:rPr lang="zh-CN" altLang="en-US" sz="2800" dirty="0"/>
              <a:t>预处理：算法实现的过程中</a:t>
            </a:r>
            <a:r>
              <a:rPr lang="zh-CN" altLang="en-US" sz="2800" dirty="0">
                <a:solidFill>
                  <a:schemeClr val="accent1"/>
                </a:solidFill>
              </a:rPr>
              <a:t>先对开始时间和结束时间排序</a:t>
            </a:r>
            <a:r>
              <a:rPr lang="zh-CN" altLang="en-US" sz="2800" dirty="0"/>
              <a:t>，便于后面的处理</a:t>
            </a:r>
          </a:p>
          <a:p>
            <a:pPr eaLnBrk="1" hangingPunct="1">
              <a:lnSpc>
                <a:spcPct val="150000"/>
              </a:lnSpc>
            </a:pPr>
            <a:r>
              <a:rPr lang="zh-CN" altLang="en-US" sz="2800" dirty="0"/>
              <a:t>一些编程语言，如</a:t>
            </a:r>
            <a:r>
              <a:rPr lang="en-US" altLang="zh-CN" sz="2800" dirty="0"/>
              <a:t>Lisp，</a:t>
            </a:r>
            <a:r>
              <a:rPr lang="zh-CN" altLang="en-US" sz="2800" dirty="0"/>
              <a:t>就可以自动实现备忘录的功能(</a:t>
            </a:r>
            <a:r>
              <a:rPr lang="en-US" altLang="zh-CN" sz="2800" dirty="0"/>
              <a:t>built-in support for memorization</a:t>
            </a:r>
            <a:r>
              <a:rPr lang="zh-CN" altLang="en-US" sz="2800" dirty="0"/>
              <a:t>)，因而有好的执行效率；但是在其他的一些语言中，比如</a:t>
            </a:r>
            <a:r>
              <a:rPr lang="en-US" altLang="zh-CN" sz="2800" dirty="0"/>
              <a:t>Java</a:t>
            </a:r>
            <a:r>
              <a:rPr lang="zh-CN" altLang="en-US" sz="2800" dirty="0"/>
              <a:t>，就没有实现这一功能。</a:t>
            </a:r>
          </a:p>
          <a:p>
            <a:pPr eaLnBrk="1" hangingPunct="1">
              <a:lnSpc>
                <a:spcPct val="150000"/>
              </a:lnSpc>
            </a:pPr>
            <a:endParaRPr lang="zh-CN" alt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01D4BAD4-DF6F-4818-901B-A73C0AF8C94E}"/>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1F07B46-B4CE-4843-AC56-67F4DE796758}" type="slidenum">
              <a:rPr kumimoji="0" lang="zh-CN" altLang="en-US" sz="1400" smtClean="0"/>
              <a:pPr>
                <a:spcBef>
                  <a:spcPct val="0"/>
                </a:spcBef>
                <a:buClrTx/>
                <a:buSzTx/>
                <a:buFontTx/>
                <a:buNone/>
              </a:pPr>
              <a:t>48</a:t>
            </a:fld>
            <a:endParaRPr kumimoji="0" lang="en-US" altLang="zh-CN" sz="1400"/>
          </a:p>
        </p:txBody>
      </p:sp>
      <p:sp>
        <p:nvSpPr>
          <p:cNvPr id="28675" name="Rectangle 2">
            <a:extLst>
              <a:ext uri="{FF2B5EF4-FFF2-40B4-BE49-F238E27FC236}">
                <a16:creationId xmlns:a16="http://schemas.microsoft.com/office/drawing/2014/main" id="{7A3B9750-654C-4789-9CD1-D40C6A1EFE59}"/>
              </a:ext>
            </a:extLst>
          </p:cNvPr>
          <p:cNvSpPr>
            <a:spLocks noGrp="1" noChangeArrowheads="1"/>
          </p:cNvSpPr>
          <p:nvPr>
            <p:ph type="title" idx="4294967295"/>
          </p:nvPr>
        </p:nvSpPr>
        <p:spPr>
          <a:xfrm>
            <a:off x="742950" y="351630"/>
            <a:ext cx="7886700" cy="1325563"/>
          </a:xfrm>
        </p:spPr>
        <p:txBody>
          <a:bodyPr/>
          <a:lstStyle/>
          <a:p>
            <a:pPr eaLnBrk="1" hangingPunct="1"/>
            <a:r>
              <a:rPr lang="zh-CN" altLang="en-US" dirty="0"/>
              <a:t>带权的区间调度</a:t>
            </a:r>
          </a:p>
        </p:txBody>
      </p:sp>
      <p:sp>
        <p:nvSpPr>
          <p:cNvPr id="28676" name="Rectangle 3">
            <a:extLst>
              <a:ext uri="{FF2B5EF4-FFF2-40B4-BE49-F238E27FC236}">
                <a16:creationId xmlns:a16="http://schemas.microsoft.com/office/drawing/2014/main" id="{C31F01D7-9D8C-4753-AD1E-14588E684E58}"/>
              </a:ext>
            </a:extLst>
          </p:cNvPr>
          <p:cNvSpPr>
            <a:spLocks noGrp="1" noChangeArrowheads="1"/>
          </p:cNvSpPr>
          <p:nvPr>
            <p:ph type="body" idx="4294967295"/>
          </p:nvPr>
        </p:nvSpPr>
        <p:spPr>
          <a:xfrm>
            <a:off x="742950" y="1847850"/>
            <a:ext cx="7886700" cy="4351338"/>
          </a:xfrm>
        </p:spPr>
        <p:txBody>
          <a:bodyPr>
            <a:normAutofit/>
          </a:bodyPr>
          <a:lstStyle/>
          <a:p>
            <a:pPr eaLnBrk="1" hangingPunct="1">
              <a:lnSpc>
                <a:spcPct val="150000"/>
              </a:lnSpc>
            </a:pPr>
            <a:r>
              <a:rPr lang="zh-CN" altLang="en-US" sz="2800" dirty="0"/>
              <a:t>前面的动态规划算法只计算了一个最优解的值，如果想要输出这组最优的区间的集合，如何处理？</a:t>
            </a:r>
          </a:p>
          <a:p>
            <a:pPr eaLnBrk="1" hangingPunct="1">
              <a:lnSpc>
                <a:spcPct val="150000"/>
              </a:lnSpc>
            </a:pPr>
            <a:endParaRPr lang="zh-CN" altLang="en-US" sz="2800" dirty="0"/>
          </a:p>
        </p:txBody>
      </p:sp>
      <p:sp>
        <p:nvSpPr>
          <p:cNvPr id="31748" name="Text Box 4">
            <a:extLst>
              <a:ext uri="{FF2B5EF4-FFF2-40B4-BE49-F238E27FC236}">
                <a16:creationId xmlns:a16="http://schemas.microsoft.com/office/drawing/2014/main" id="{C2FFF0F8-0686-4081-9D8C-A90DF37E8C05}"/>
              </a:ext>
            </a:extLst>
          </p:cNvPr>
          <p:cNvSpPr txBox="1">
            <a:spLocks noChangeArrowheads="1"/>
          </p:cNvSpPr>
          <p:nvPr/>
        </p:nvSpPr>
        <p:spPr bwMode="auto">
          <a:xfrm>
            <a:off x="742950" y="3669505"/>
            <a:ext cx="6629400" cy="5794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b="1" dirty="0">
                <a:latin typeface="Courier New" panose="02070309020205020404" pitchFamily="49" charset="0"/>
              </a:rPr>
              <a:t>利用存储的</a:t>
            </a:r>
            <a:r>
              <a:rPr lang="en-US" altLang="zh-CN" b="1" dirty="0">
                <a:latin typeface="Courier New" panose="02070309020205020404" pitchFamily="49" charset="0"/>
              </a:rPr>
              <a:t>M[]</a:t>
            </a:r>
            <a:r>
              <a:rPr lang="zh-CN" altLang="en-US" b="1" dirty="0">
                <a:latin typeface="Courier New" panose="02070309020205020404" pitchFamily="49" charset="0"/>
              </a:rPr>
              <a:t>数组进行后期处理</a:t>
            </a:r>
          </a:p>
        </p:txBody>
      </p:sp>
      <p:sp>
        <p:nvSpPr>
          <p:cNvPr id="31750" name="Text Box 6">
            <a:extLst>
              <a:ext uri="{FF2B5EF4-FFF2-40B4-BE49-F238E27FC236}">
                <a16:creationId xmlns:a16="http://schemas.microsoft.com/office/drawing/2014/main" id="{AFC090DD-7D15-4341-8039-16F984C3DD7F}"/>
              </a:ext>
            </a:extLst>
          </p:cNvPr>
          <p:cNvSpPr txBox="1">
            <a:spLocks noChangeArrowheads="1"/>
          </p:cNvSpPr>
          <p:nvPr/>
        </p:nvSpPr>
        <p:spPr bwMode="auto">
          <a:xfrm>
            <a:off x="758824" y="4479925"/>
            <a:ext cx="7391400" cy="9461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dirty="0">
                <a:latin typeface="Courier New" panose="02070309020205020404" pitchFamily="49" charset="0"/>
              </a:rPr>
              <a:t>根据定理6.2，</a:t>
            </a:r>
            <a:r>
              <a:rPr lang="en-US" altLang="zh-CN" sz="2800" b="1" dirty="0">
                <a:latin typeface="Courier New" panose="02070309020205020404" pitchFamily="49" charset="0"/>
              </a:rPr>
              <a:t>j</a:t>
            </a:r>
            <a:r>
              <a:rPr lang="zh-CN" altLang="en-US" sz="2800" b="1" dirty="0">
                <a:latin typeface="Courier New" panose="02070309020205020404" pitchFamily="49" charset="0"/>
              </a:rPr>
              <a:t>属于一个区间集合{1,…,</a:t>
            </a:r>
            <a:r>
              <a:rPr lang="en-US" altLang="zh-CN" sz="2800" b="1" dirty="0">
                <a:latin typeface="Courier New" panose="02070309020205020404" pitchFamily="49" charset="0"/>
              </a:rPr>
              <a:t>j}</a:t>
            </a:r>
            <a:r>
              <a:rPr lang="zh-CN" altLang="en-US" sz="2800" b="1" dirty="0">
                <a:latin typeface="Courier New" panose="02070309020205020404" pitchFamily="49" charset="0"/>
              </a:rPr>
              <a:t>的最优解当且仅当</a:t>
            </a:r>
          </a:p>
        </p:txBody>
      </p:sp>
      <mc:AlternateContent xmlns:mc="http://schemas.openxmlformats.org/markup-compatibility/2006" xmlns:a14="http://schemas.microsoft.com/office/drawing/2010/main">
        <mc:Choice Requires="a14">
          <p:sp>
            <p:nvSpPr>
              <p:cNvPr id="31752" name="Object 8">
                <a:extLst>
                  <a:ext uri="{FF2B5EF4-FFF2-40B4-BE49-F238E27FC236}">
                    <a16:creationId xmlns:a16="http://schemas.microsoft.com/office/drawing/2014/main" id="{50676438-99DF-4A3F-8F03-75BC904DB062}"/>
                  </a:ext>
                </a:extLst>
              </p:cNvPr>
              <p:cNvSpPr txBox="1"/>
              <p:nvPr/>
            </p:nvSpPr>
            <p:spPr bwMode="auto">
              <a:xfrm>
                <a:off x="2195736" y="5495131"/>
                <a:ext cx="5400600" cy="704057"/>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𝑣</m:t>
                          </m:r>
                        </m:e>
                        <m:sub>
                          <m:r>
                            <a:rPr lang="zh-CN" altLang="en-US" sz="2800" i="1">
                              <a:solidFill>
                                <a:srgbClr val="000000"/>
                              </a:solidFill>
                              <a:latin typeface="Cambria Math" panose="02040503050406030204" pitchFamily="18" charset="0"/>
                            </a:rPr>
                            <m:t>𝑗</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𝑂𝑃𝑇</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𝑝</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𝑗</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𝑂𝑃𝑇</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𝑗</m:t>
                      </m:r>
                      <m:r>
                        <a:rPr lang="zh-CN" altLang="en-US" sz="2800" i="1">
                          <a:solidFill>
                            <a:srgbClr val="000000"/>
                          </a:solidFill>
                          <a:latin typeface="Cambria Math" panose="02040503050406030204" pitchFamily="18" charset="0"/>
                        </a:rPr>
                        <m:t>−1)</m:t>
                      </m:r>
                    </m:oMath>
                  </m:oMathPara>
                </a14:m>
                <a:endParaRPr lang="zh-CN" altLang="en-US" sz="2800" dirty="0"/>
              </a:p>
            </p:txBody>
          </p:sp>
        </mc:Choice>
        <mc:Fallback xmlns="">
          <p:sp>
            <p:nvSpPr>
              <p:cNvPr id="31752" name="Object 8">
                <a:extLst>
                  <a:ext uri="{FF2B5EF4-FFF2-40B4-BE49-F238E27FC236}">
                    <a16:creationId xmlns:a16="http://schemas.microsoft.com/office/drawing/2014/main" id="{50676438-99DF-4A3F-8F03-75BC904DB062}"/>
                  </a:ext>
                </a:extLst>
              </p:cNvPr>
              <p:cNvSpPr txBox="1">
                <a:spLocks noRot="1" noChangeAspect="1" noMove="1" noResize="1" noEditPoints="1" noAdjustHandles="1" noChangeArrowheads="1" noChangeShapeType="1" noTextEdit="1"/>
              </p:cNvSpPr>
              <p:nvPr/>
            </p:nvSpPr>
            <p:spPr bwMode="auto">
              <a:xfrm>
                <a:off x="2195736" y="5495131"/>
                <a:ext cx="5400600" cy="704057"/>
              </a:xfrm>
              <a:prstGeom prst="rect">
                <a:avLst/>
              </a:prstGeom>
              <a:blipFill>
                <a:blip r:embed="rId2"/>
                <a:stretch>
                  <a:fillRect/>
                </a:stretch>
              </a:blipFill>
              <a:ln>
                <a:noFill/>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0-#ppt_w/2"/>
                                          </p:val>
                                        </p:tav>
                                        <p:tav tm="100000">
                                          <p:val>
                                            <p:strVal val="#ppt_x"/>
                                          </p:val>
                                        </p:tav>
                                      </p:tavLst>
                                    </p:anim>
                                    <p:anim calcmode="lin" valueType="num">
                                      <p:cBhvr additive="base">
                                        <p:cTn id="8"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750"/>
                                        </p:tgtEl>
                                        <p:attrNameLst>
                                          <p:attrName>style.visibility</p:attrName>
                                        </p:attrNameLst>
                                      </p:cBhvr>
                                      <p:to>
                                        <p:strVal val="visible"/>
                                      </p:to>
                                    </p:set>
                                    <p:anim calcmode="lin" valueType="num">
                                      <p:cBhvr additive="base">
                                        <p:cTn id="13" dur="500" fill="hold"/>
                                        <p:tgtEl>
                                          <p:spTgt spid="31750"/>
                                        </p:tgtEl>
                                        <p:attrNameLst>
                                          <p:attrName>ppt_x</p:attrName>
                                        </p:attrNameLst>
                                      </p:cBhvr>
                                      <p:tavLst>
                                        <p:tav tm="0">
                                          <p:val>
                                            <p:strVal val="0-#ppt_w/2"/>
                                          </p:val>
                                        </p:tav>
                                        <p:tav tm="100000">
                                          <p:val>
                                            <p:strVal val="#ppt_x"/>
                                          </p:val>
                                        </p:tav>
                                      </p:tavLst>
                                    </p:anim>
                                    <p:anim calcmode="lin" valueType="num">
                                      <p:cBhvr additive="base">
                                        <p:cTn id="14" dur="500" fill="hold"/>
                                        <p:tgtEl>
                                          <p:spTgt spid="317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50"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81716050-012D-4D9E-B118-1C8467296F81}"/>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98F3417-8CE1-4A79-8E2E-04EB6E9FEE77}" type="slidenum">
              <a:rPr kumimoji="0" lang="zh-CN" altLang="en-US" sz="1400" smtClean="0"/>
              <a:pPr>
                <a:spcBef>
                  <a:spcPct val="0"/>
                </a:spcBef>
                <a:buClrTx/>
                <a:buSzTx/>
                <a:buFontTx/>
                <a:buNone/>
              </a:pPr>
              <a:t>49</a:t>
            </a:fld>
            <a:endParaRPr kumimoji="0" lang="en-US" altLang="zh-CN" sz="1400"/>
          </a:p>
        </p:txBody>
      </p:sp>
      <p:sp>
        <p:nvSpPr>
          <p:cNvPr id="29699" name="Rectangle 2">
            <a:extLst>
              <a:ext uri="{FF2B5EF4-FFF2-40B4-BE49-F238E27FC236}">
                <a16:creationId xmlns:a16="http://schemas.microsoft.com/office/drawing/2014/main" id="{57329ACE-2924-4E36-B9BE-FCB51EE7BE74}"/>
              </a:ext>
            </a:extLst>
          </p:cNvPr>
          <p:cNvSpPr>
            <a:spLocks noGrp="1" noChangeArrowheads="1"/>
          </p:cNvSpPr>
          <p:nvPr>
            <p:ph type="title" idx="4294967295"/>
          </p:nvPr>
        </p:nvSpPr>
        <p:spPr>
          <a:xfrm>
            <a:off x="827584" y="251307"/>
            <a:ext cx="7886700" cy="1325563"/>
          </a:xfrm>
        </p:spPr>
        <p:txBody>
          <a:bodyPr/>
          <a:lstStyle/>
          <a:p>
            <a:pPr eaLnBrk="1" hangingPunct="1"/>
            <a:r>
              <a:rPr lang="zh-CN" altLang="en-US" dirty="0"/>
              <a:t>带权的区间调度</a:t>
            </a:r>
          </a:p>
        </p:txBody>
      </p:sp>
      <p:sp>
        <p:nvSpPr>
          <p:cNvPr id="29700" name="Text Box 4">
            <a:extLst>
              <a:ext uri="{FF2B5EF4-FFF2-40B4-BE49-F238E27FC236}">
                <a16:creationId xmlns:a16="http://schemas.microsoft.com/office/drawing/2014/main" id="{3F00F7B1-19A0-4352-910A-61CFC09B92B1}"/>
              </a:ext>
            </a:extLst>
          </p:cNvPr>
          <p:cNvSpPr>
            <a:spLocks noGrp="1" noChangeArrowheads="1"/>
          </p:cNvSpPr>
          <p:nvPr>
            <p:ph type="body" idx="4294967295"/>
          </p:nvPr>
        </p:nvSpPr>
        <p:spPr>
          <a:xfrm>
            <a:off x="902970" y="1408237"/>
            <a:ext cx="7033259" cy="4392488"/>
          </a:xfrm>
          <a:solidFill>
            <a:srgbClr val="C0C0C0"/>
          </a:solidFill>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Autofit/>
          </a:bodyPr>
          <a:lstStyle/>
          <a:p>
            <a:pPr>
              <a:lnSpc>
                <a:spcPct val="40000"/>
              </a:lnSpc>
              <a:spcBef>
                <a:spcPct val="50000"/>
              </a:spcBef>
              <a:buClrTx/>
              <a:buSzTx/>
              <a:buFontTx/>
              <a:buNone/>
            </a:pPr>
            <a:endParaRPr kumimoji="0" lang="zh-CN" altLang="en-US" sz="2400" b="1" dirty="0">
              <a:solidFill>
                <a:schemeClr val="bg2"/>
              </a:solidFill>
              <a:latin typeface="Courier New" panose="02070309020205020404" pitchFamily="49" charset="0"/>
            </a:endParaRPr>
          </a:p>
          <a:p>
            <a:pPr>
              <a:spcBef>
                <a:spcPct val="0"/>
              </a:spcBef>
              <a:buClrTx/>
              <a:buSzTx/>
              <a:buFontTx/>
              <a:buNone/>
            </a:pPr>
            <a:r>
              <a:rPr lang="en-US" altLang="zh-CN" sz="2400" b="1" dirty="0">
                <a:solidFill>
                  <a:srgbClr val="003399"/>
                </a:solidFill>
                <a:latin typeface="Courier New" panose="02070309020205020404" pitchFamily="49" charset="0"/>
              </a:rPr>
              <a:t>Run</a:t>
            </a:r>
            <a:r>
              <a:rPr lang="en-US" altLang="zh-CN" sz="2400" b="1" dirty="0">
                <a:latin typeface="Courier New" panose="02070309020205020404" pitchFamily="49" charset="0"/>
              </a:rPr>
              <a:t> M-Compute-</a:t>
            </a:r>
            <a:r>
              <a:rPr lang="en-US" altLang="zh-CN" sz="2400" b="1" dirty="0" err="1">
                <a:latin typeface="Courier New" panose="02070309020205020404" pitchFamily="49" charset="0"/>
              </a:rPr>
              <a:t>Opt</a:t>
            </a:r>
            <a:r>
              <a:rPr lang="en-US" altLang="zh-CN" sz="2400" b="1" dirty="0">
                <a:latin typeface="Courier New" panose="02070309020205020404" pitchFamily="49" charset="0"/>
              </a:rPr>
              <a:t>(n)</a:t>
            </a:r>
          </a:p>
          <a:p>
            <a:pPr>
              <a:spcBef>
                <a:spcPct val="0"/>
              </a:spcBef>
              <a:buClrTx/>
              <a:buSzTx/>
              <a:buFontTx/>
              <a:buNone/>
            </a:pPr>
            <a:r>
              <a:rPr lang="en-US" altLang="zh-CN" sz="2400" b="1" dirty="0">
                <a:solidFill>
                  <a:srgbClr val="003399"/>
                </a:solidFill>
                <a:latin typeface="Courier New" panose="02070309020205020404" pitchFamily="49" charset="0"/>
              </a:rPr>
              <a:t>Run</a:t>
            </a:r>
            <a:r>
              <a:rPr lang="en-US" altLang="zh-CN" sz="2400" b="1" dirty="0">
                <a:latin typeface="Courier New" panose="02070309020205020404" pitchFamily="49" charset="0"/>
              </a:rPr>
              <a:t> Find-Solution(n)</a:t>
            </a:r>
          </a:p>
          <a:p>
            <a:pPr>
              <a:spcBef>
                <a:spcPct val="0"/>
              </a:spcBef>
              <a:buClrTx/>
              <a:buSzTx/>
              <a:buFontTx/>
              <a:buNone/>
            </a:pPr>
            <a:endParaRPr lang="en-US" altLang="zh-CN" sz="2400" b="1" dirty="0">
              <a:latin typeface="Courier New" panose="02070309020205020404" pitchFamily="49" charset="0"/>
            </a:endParaRPr>
          </a:p>
          <a:p>
            <a:pPr>
              <a:spcBef>
                <a:spcPct val="0"/>
              </a:spcBef>
              <a:buClrTx/>
              <a:buSzTx/>
              <a:buFontTx/>
              <a:buNone/>
            </a:pPr>
            <a:r>
              <a:rPr lang="en-US" altLang="zh-CN" sz="2400" b="1" dirty="0">
                <a:latin typeface="Courier New" panose="02070309020205020404" pitchFamily="49" charset="0"/>
              </a:rPr>
              <a:t>Find-Solution(j) {</a:t>
            </a:r>
          </a:p>
          <a:p>
            <a:pPr>
              <a:spcBef>
                <a:spcPct val="0"/>
              </a:spcBef>
              <a:buClrTx/>
              <a:buSzTx/>
              <a:buFontTx/>
              <a:buNone/>
            </a:pPr>
            <a:r>
              <a:rPr lang="en-US" altLang="zh-CN" sz="2400" b="1" dirty="0">
                <a:latin typeface="Courier New" panose="02070309020205020404" pitchFamily="49" charset="0"/>
              </a:rPr>
              <a:t>   </a:t>
            </a:r>
            <a:r>
              <a:rPr lang="en-US" altLang="zh-CN" sz="2400" b="1" dirty="0">
                <a:solidFill>
                  <a:srgbClr val="003399"/>
                </a:solidFill>
                <a:latin typeface="Courier New" panose="02070309020205020404" pitchFamily="49" charset="0"/>
              </a:rPr>
              <a:t>if</a:t>
            </a:r>
            <a:r>
              <a:rPr lang="en-US" altLang="zh-CN" sz="2400" b="1" dirty="0">
                <a:latin typeface="Courier New" panose="02070309020205020404" pitchFamily="49" charset="0"/>
              </a:rPr>
              <a:t> (j = 0)</a:t>
            </a:r>
          </a:p>
          <a:p>
            <a:pPr>
              <a:spcBef>
                <a:spcPct val="0"/>
              </a:spcBef>
              <a:buClrTx/>
              <a:buSzTx/>
              <a:buFontTx/>
              <a:buNone/>
            </a:pPr>
            <a:r>
              <a:rPr lang="en-US" altLang="zh-CN" sz="2400" b="1" dirty="0">
                <a:latin typeface="Courier New" panose="02070309020205020404" pitchFamily="49" charset="0"/>
              </a:rPr>
              <a:t>      output nothing</a:t>
            </a:r>
          </a:p>
          <a:p>
            <a:pPr>
              <a:spcBef>
                <a:spcPct val="0"/>
              </a:spcBef>
              <a:buClrTx/>
              <a:buSzTx/>
              <a:buFontTx/>
              <a:buNone/>
            </a:pPr>
            <a:r>
              <a:rPr lang="en-US" altLang="zh-CN" sz="2400" b="1" dirty="0">
                <a:latin typeface="Courier New" panose="02070309020205020404" pitchFamily="49" charset="0"/>
              </a:rPr>
              <a:t>   </a:t>
            </a:r>
            <a:r>
              <a:rPr lang="en-US" altLang="zh-CN" sz="2400" b="1" dirty="0">
                <a:solidFill>
                  <a:srgbClr val="003399"/>
                </a:solidFill>
                <a:latin typeface="Courier New" panose="02070309020205020404" pitchFamily="49" charset="0"/>
              </a:rPr>
              <a:t>else if </a:t>
            </a:r>
            <a:r>
              <a:rPr lang="en-US" altLang="zh-CN" sz="2400" b="1" dirty="0">
                <a:latin typeface="Courier New" panose="02070309020205020404" pitchFamily="49" charset="0"/>
              </a:rPr>
              <a:t>(</a:t>
            </a:r>
            <a:r>
              <a:rPr lang="en-US" altLang="zh-CN" sz="2400" b="1" dirty="0" err="1">
                <a:latin typeface="Courier New" panose="02070309020205020404" pitchFamily="49" charset="0"/>
              </a:rPr>
              <a:t>v</a:t>
            </a:r>
            <a:r>
              <a:rPr lang="en-US" altLang="zh-CN" sz="2400" b="1" baseline="-25000" dirty="0" err="1">
                <a:latin typeface="Courier New" panose="02070309020205020404" pitchFamily="49" charset="0"/>
              </a:rPr>
              <a:t>j</a:t>
            </a:r>
            <a:r>
              <a:rPr lang="en-US" altLang="zh-CN" sz="2400" b="1" dirty="0">
                <a:latin typeface="Courier New" panose="02070309020205020404" pitchFamily="49" charset="0"/>
              </a:rPr>
              <a:t> + M[p(j)] &gt; M[j-1])</a:t>
            </a:r>
          </a:p>
          <a:p>
            <a:pPr>
              <a:spcBef>
                <a:spcPct val="0"/>
              </a:spcBef>
              <a:buClrTx/>
              <a:buSzTx/>
              <a:buFontTx/>
              <a:buNone/>
            </a:pPr>
            <a:r>
              <a:rPr lang="en-US" altLang="zh-CN" sz="2400" b="1" dirty="0">
                <a:latin typeface="Courier New" panose="02070309020205020404" pitchFamily="49" charset="0"/>
              </a:rPr>
              <a:t>      print j</a:t>
            </a:r>
          </a:p>
          <a:p>
            <a:pPr>
              <a:spcBef>
                <a:spcPct val="0"/>
              </a:spcBef>
              <a:buClrTx/>
              <a:buSzTx/>
              <a:buFontTx/>
              <a:buNone/>
            </a:pPr>
            <a:r>
              <a:rPr lang="en-US" altLang="zh-CN" sz="2400" b="1" dirty="0">
                <a:latin typeface="Courier New" panose="02070309020205020404" pitchFamily="49" charset="0"/>
              </a:rPr>
              <a:t>      Find-Solution(p(j))</a:t>
            </a:r>
          </a:p>
          <a:p>
            <a:pPr>
              <a:spcBef>
                <a:spcPct val="0"/>
              </a:spcBef>
              <a:buClrTx/>
              <a:buSzTx/>
              <a:buFontTx/>
              <a:buNone/>
            </a:pPr>
            <a:r>
              <a:rPr lang="en-US" altLang="zh-CN" sz="2400" b="1" dirty="0">
                <a:latin typeface="Courier New" panose="02070309020205020404" pitchFamily="49" charset="0"/>
              </a:rPr>
              <a:t>   </a:t>
            </a:r>
            <a:r>
              <a:rPr lang="en-US" altLang="zh-CN" sz="2400" b="1" dirty="0">
                <a:solidFill>
                  <a:srgbClr val="003399"/>
                </a:solidFill>
                <a:latin typeface="Courier New" panose="02070309020205020404" pitchFamily="49" charset="0"/>
              </a:rPr>
              <a:t>else</a:t>
            </a:r>
          </a:p>
          <a:p>
            <a:pPr>
              <a:spcBef>
                <a:spcPct val="0"/>
              </a:spcBef>
              <a:buClrTx/>
              <a:buSzTx/>
              <a:buFontTx/>
              <a:buNone/>
            </a:pPr>
            <a:r>
              <a:rPr lang="en-US" altLang="zh-CN" sz="2400" b="1" dirty="0">
                <a:latin typeface="Courier New" panose="02070309020205020404" pitchFamily="49" charset="0"/>
              </a:rPr>
              <a:t>      Find-Solution(j-1)</a:t>
            </a:r>
          </a:p>
          <a:p>
            <a:pPr>
              <a:spcBef>
                <a:spcPct val="0"/>
              </a:spcBef>
              <a:buClrTx/>
              <a:buSzTx/>
              <a:buFontTx/>
              <a:buNone/>
            </a:pPr>
            <a:r>
              <a:rPr lang="en-US" altLang="zh-CN" sz="2400" b="1" dirty="0">
                <a:latin typeface="Courier New" panose="02070309020205020404" pitchFamily="49" charset="0"/>
              </a:rPr>
              <a:t>}</a:t>
            </a:r>
          </a:p>
        </p:txBody>
      </p:sp>
      <p:sp>
        <p:nvSpPr>
          <p:cNvPr id="32773" name="Text Box 5">
            <a:extLst>
              <a:ext uri="{FF2B5EF4-FFF2-40B4-BE49-F238E27FC236}">
                <a16:creationId xmlns:a16="http://schemas.microsoft.com/office/drawing/2014/main" id="{FCE9888F-6528-4293-AE40-58A89EFBDACC}"/>
              </a:ext>
            </a:extLst>
          </p:cNvPr>
          <p:cNvSpPr txBox="1">
            <a:spLocks noChangeArrowheads="1"/>
          </p:cNvSpPr>
          <p:nvPr/>
        </p:nvSpPr>
        <p:spPr bwMode="auto">
          <a:xfrm>
            <a:off x="815324" y="5948210"/>
            <a:ext cx="60960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1">
              <a:lnSpc>
                <a:spcPts val="2600"/>
              </a:lnSpc>
              <a:spcBef>
                <a:spcPct val="0"/>
              </a:spcBef>
              <a:buClr>
                <a:schemeClr val="tx1"/>
              </a:buClr>
              <a:buSzPct val="35000"/>
              <a:buFont typeface="Monotype Sorts" pitchFamily="92" charset="2"/>
              <a:buNone/>
            </a:pPr>
            <a:r>
              <a:rPr lang="zh-CN" altLang="en-US" dirty="0">
                <a:solidFill>
                  <a:schemeClr val="hlink"/>
                </a:solidFill>
                <a:latin typeface="Comic Sans MS" panose="030F0702030302020204" pitchFamily="66" charset="0"/>
              </a:rPr>
              <a:t>算法的复杂度?</a:t>
            </a:r>
            <a:endParaRPr lang="zh-CN" altLang="en-US" b="1" dirty="0">
              <a:solidFill>
                <a:schemeClr val="hlink"/>
              </a:solidFill>
              <a:latin typeface="Courier New" panose="02070309020205020404" pitchFamily="49" charset="0"/>
            </a:endParaRPr>
          </a:p>
        </p:txBody>
      </p:sp>
      <p:sp>
        <p:nvSpPr>
          <p:cNvPr id="32774" name="Text Box 6">
            <a:extLst>
              <a:ext uri="{FF2B5EF4-FFF2-40B4-BE49-F238E27FC236}">
                <a16:creationId xmlns:a16="http://schemas.microsoft.com/office/drawing/2014/main" id="{521CD101-9CDA-4FA6-BF14-3D30F34B7D03}"/>
              </a:ext>
            </a:extLst>
          </p:cNvPr>
          <p:cNvSpPr txBox="1">
            <a:spLocks noChangeArrowheads="1"/>
          </p:cNvSpPr>
          <p:nvPr/>
        </p:nvSpPr>
        <p:spPr bwMode="auto">
          <a:xfrm>
            <a:off x="3563888" y="5948210"/>
            <a:ext cx="15240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1">
              <a:lnSpc>
                <a:spcPts val="2600"/>
              </a:lnSpc>
              <a:spcBef>
                <a:spcPct val="0"/>
              </a:spcBef>
              <a:buClr>
                <a:schemeClr val="tx1"/>
              </a:buClr>
              <a:buSzPct val="35000"/>
              <a:buFont typeface="Monotype Sorts" pitchFamily="92" charset="2"/>
              <a:buNone/>
            </a:pPr>
            <a:r>
              <a:rPr lang="en-US" altLang="zh-CN" dirty="0">
                <a:latin typeface="Comic Sans MS" panose="030F0702030302020204" pitchFamily="66" charset="0"/>
              </a:rPr>
              <a:t>O(n)</a:t>
            </a:r>
            <a:endParaRPr lang="zh-CN" altLang="en-US" b="1"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 calcmode="lin" valueType="num">
                                      <p:cBhvr additive="base">
                                        <p:cTn id="7" dur="500" fill="hold"/>
                                        <p:tgtEl>
                                          <p:spTgt spid="32773"/>
                                        </p:tgtEl>
                                        <p:attrNameLst>
                                          <p:attrName>ppt_x</p:attrName>
                                        </p:attrNameLst>
                                      </p:cBhvr>
                                      <p:tavLst>
                                        <p:tav tm="0">
                                          <p:val>
                                            <p:strVal val="0-#ppt_w/2"/>
                                          </p:val>
                                        </p:tav>
                                        <p:tav tm="100000">
                                          <p:val>
                                            <p:strVal val="#ppt_x"/>
                                          </p:val>
                                        </p:tav>
                                      </p:tavLst>
                                    </p:anim>
                                    <p:anim calcmode="lin" valueType="num">
                                      <p:cBhvr additive="base">
                                        <p:cTn id="8" dur="500" fill="hold"/>
                                        <p:tgtEl>
                                          <p:spTgt spid="3277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2774"/>
                                        </p:tgtEl>
                                        <p:attrNameLst>
                                          <p:attrName>style.visibility</p:attrName>
                                        </p:attrNameLst>
                                      </p:cBhvr>
                                      <p:to>
                                        <p:strVal val="visible"/>
                                      </p:to>
                                    </p:set>
                                    <p:anim calcmode="lin" valueType="num">
                                      <p:cBhvr additive="base">
                                        <p:cTn id="13" dur="500" fill="hold"/>
                                        <p:tgtEl>
                                          <p:spTgt spid="32774"/>
                                        </p:tgtEl>
                                        <p:attrNameLst>
                                          <p:attrName>ppt_x</p:attrName>
                                        </p:attrNameLst>
                                      </p:cBhvr>
                                      <p:tavLst>
                                        <p:tav tm="0">
                                          <p:val>
                                            <p:strVal val="1+#ppt_w/2"/>
                                          </p:val>
                                        </p:tav>
                                        <p:tav tm="100000">
                                          <p:val>
                                            <p:strVal val="#ppt_x"/>
                                          </p:val>
                                        </p:tav>
                                      </p:tavLst>
                                    </p:anim>
                                    <p:anim calcmode="lin" valueType="num">
                                      <p:cBhvr additive="base">
                                        <p:cTn id="14" dur="500" fill="hold"/>
                                        <p:tgtEl>
                                          <p:spTgt spid="327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utoUpdateAnimBg="0"/>
      <p:bldP spid="3277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a:extLst>
              <a:ext uri="{FF2B5EF4-FFF2-40B4-BE49-F238E27FC236}">
                <a16:creationId xmlns:a16="http://schemas.microsoft.com/office/drawing/2014/main" id="{E6F62203-592E-4AE8-A05A-C4147D7FC88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6ABAE75-F36B-48A6-843C-DC24D87B9532}" type="slidenum">
              <a:rPr kumimoji="0" lang="zh-CN" altLang="en-US" sz="1400" smtClean="0"/>
              <a:pPr>
                <a:spcBef>
                  <a:spcPct val="0"/>
                </a:spcBef>
                <a:buClrTx/>
                <a:buSzTx/>
                <a:buFontTx/>
                <a:buNone/>
              </a:pPr>
              <a:t>5</a:t>
            </a:fld>
            <a:endParaRPr kumimoji="0" lang="en-US" altLang="zh-CN" sz="1400"/>
          </a:p>
        </p:txBody>
      </p:sp>
      <p:sp>
        <p:nvSpPr>
          <p:cNvPr id="6147" name="Rectangle 2">
            <a:extLst>
              <a:ext uri="{FF2B5EF4-FFF2-40B4-BE49-F238E27FC236}">
                <a16:creationId xmlns:a16="http://schemas.microsoft.com/office/drawing/2014/main" id="{612BC1FE-3D1F-4750-AC62-B03A34780970}"/>
              </a:ext>
            </a:extLst>
          </p:cNvPr>
          <p:cNvSpPr>
            <a:spLocks noGrp="1" noChangeArrowheads="1"/>
          </p:cNvSpPr>
          <p:nvPr>
            <p:ph type="title" idx="4294967295"/>
          </p:nvPr>
        </p:nvSpPr>
        <p:spPr>
          <a:xfrm>
            <a:off x="395536" y="337062"/>
            <a:ext cx="7886700" cy="1325563"/>
          </a:xfrm>
        </p:spPr>
        <p:txBody>
          <a:bodyPr/>
          <a:lstStyle/>
          <a:p>
            <a:pPr eaLnBrk="1" hangingPunct="1"/>
            <a:r>
              <a:rPr lang="zh-CN" altLang="en-US" dirty="0"/>
              <a:t>算法回顾</a:t>
            </a:r>
          </a:p>
        </p:txBody>
      </p:sp>
      <p:sp>
        <p:nvSpPr>
          <p:cNvPr id="6148" name="Rectangle 3">
            <a:extLst>
              <a:ext uri="{FF2B5EF4-FFF2-40B4-BE49-F238E27FC236}">
                <a16:creationId xmlns:a16="http://schemas.microsoft.com/office/drawing/2014/main" id="{78DCFB80-1D8E-474A-8BDC-15B0CAE2681D}"/>
              </a:ext>
            </a:extLst>
          </p:cNvPr>
          <p:cNvSpPr>
            <a:spLocks noGrp="1" noChangeArrowheads="1"/>
          </p:cNvSpPr>
          <p:nvPr>
            <p:ph type="body" idx="4294967295"/>
          </p:nvPr>
        </p:nvSpPr>
        <p:spPr>
          <a:xfrm>
            <a:off x="395536" y="1814773"/>
            <a:ext cx="7886700" cy="4351338"/>
          </a:xfrm>
        </p:spPr>
        <p:txBody>
          <a:bodyPr>
            <a:normAutofit fontScale="92500"/>
          </a:bodyPr>
          <a:lstStyle/>
          <a:p>
            <a:pPr eaLnBrk="1" hangingPunct="1">
              <a:lnSpc>
                <a:spcPct val="150000"/>
              </a:lnSpc>
            </a:pPr>
            <a:r>
              <a:rPr lang="zh-CN" altLang="en-US" sz="2800" dirty="0">
                <a:solidFill>
                  <a:schemeClr val="hlink"/>
                </a:solidFill>
              </a:rPr>
              <a:t>分治策略</a:t>
            </a:r>
          </a:p>
          <a:p>
            <a:pPr eaLnBrk="1" hangingPunct="1">
              <a:lnSpc>
                <a:spcPct val="150000"/>
              </a:lnSpc>
            </a:pPr>
            <a:r>
              <a:rPr lang="zh-CN" altLang="en-US" sz="2800" dirty="0"/>
              <a:t>把问题递归分解成几个更小规模的子问题；然后通过一个合理的复杂度把子问题的解合并成全局的解</a:t>
            </a:r>
          </a:p>
          <a:p>
            <a:pPr eaLnBrk="1" hangingPunct="1">
              <a:lnSpc>
                <a:spcPct val="150000"/>
              </a:lnSpc>
            </a:pPr>
            <a:r>
              <a:rPr lang="zh-CN" altLang="en-US" sz="2800" dirty="0"/>
              <a:t>分治策略没有强到可以把指数的蛮力搜索减少到多项式时间；倾向于</a:t>
            </a:r>
            <a:r>
              <a:rPr lang="zh-CN" altLang="en-US" sz="2800" i="1" dirty="0"/>
              <a:t>降低已经存在的多项式阶算法的阶数</a:t>
            </a:r>
          </a:p>
        </p:txBody>
      </p:sp>
    </p:spTree>
    <p:extLst>
      <p:ext uri="{BB962C8B-B14F-4D97-AF65-F5344CB8AC3E}">
        <p14:creationId xmlns:p14="http://schemas.microsoft.com/office/powerpoint/2010/main" val="1371900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211C888E-8079-461D-BE41-FBFF69F73ED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4D72E1D-EDF8-4A6F-A87E-69A2D7ABCFD5}" type="slidenum">
              <a:rPr kumimoji="0" lang="zh-CN" altLang="en-US" sz="1400" smtClean="0"/>
              <a:pPr>
                <a:spcBef>
                  <a:spcPct val="0"/>
                </a:spcBef>
                <a:buClrTx/>
                <a:buSzTx/>
                <a:buFontTx/>
                <a:buNone/>
              </a:pPr>
              <a:t>50</a:t>
            </a:fld>
            <a:endParaRPr kumimoji="0" lang="en-US" altLang="zh-CN" sz="1400"/>
          </a:p>
        </p:txBody>
      </p:sp>
      <p:sp>
        <p:nvSpPr>
          <p:cNvPr id="30723" name="Rectangle 2">
            <a:extLst>
              <a:ext uri="{FF2B5EF4-FFF2-40B4-BE49-F238E27FC236}">
                <a16:creationId xmlns:a16="http://schemas.microsoft.com/office/drawing/2014/main" id="{84F2028D-3F28-419B-8119-8332C0DA8B71}"/>
              </a:ext>
            </a:extLst>
          </p:cNvPr>
          <p:cNvSpPr>
            <a:spLocks noGrp="1" noChangeArrowheads="1"/>
          </p:cNvSpPr>
          <p:nvPr>
            <p:ph type="title" idx="4294967295"/>
          </p:nvPr>
        </p:nvSpPr>
        <p:spPr>
          <a:xfrm>
            <a:off x="675481" y="609600"/>
            <a:ext cx="7793037" cy="1143000"/>
          </a:xfrm>
        </p:spPr>
        <p:txBody>
          <a:bodyPr/>
          <a:lstStyle/>
          <a:p>
            <a:pPr eaLnBrk="1" hangingPunct="1"/>
            <a:r>
              <a:rPr lang="zh-CN" altLang="en-US" dirty="0"/>
              <a:t>动态规划原理</a:t>
            </a:r>
          </a:p>
        </p:txBody>
      </p:sp>
      <p:sp>
        <p:nvSpPr>
          <p:cNvPr id="33795" name="Rectangle 3">
            <a:extLst>
              <a:ext uri="{FF2B5EF4-FFF2-40B4-BE49-F238E27FC236}">
                <a16:creationId xmlns:a16="http://schemas.microsoft.com/office/drawing/2014/main" id="{6CC4B5BC-D9D2-4BE3-A956-3CC0F76E7114}"/>
              </a:ext>
            </a:extLst>
          </p:cNvPr>
          <p:cNvSpPr>
            <a:spLocks noGrp="1" noChangeArrowheads="1"/>
          </p:cNvSpPr>
          <p:nvPr>
            <p:ph type="body" idx="4294967295"/>
          </p:nvPr>
        </p:nvSpPr>
        <p:spPr>
          <a:xfrm>
            <a:off x="581818" y="1752600"/>
            <a:ext cx="8022630" cy="4351338"/>
          </a:xfrm>
        </p:spPr>
        <p:txBody>
          <a:bodyPr>
            <a:normAutofit/>
          </a:bodyPr>
          <a:lstStyle/>
          <a:p>
            <a:pPr eaLnBrk="1" hangingPunct="1">
              <a:lnSpc>
                <a:spcPct val="150000"/>
              </a:lnSpc>
            </a:pPr>
            <a:r>
              <a:rPr lang="zh-CN" altLang="en-US" sz="2800" dirty="0"/>
              <a:t>对于带权区间调度问题，我们设计了一个多项式时间的算法：先设计一个（指数时间的)递归算法，然后通过备忘录将其转换成一个有效的递推算法，这个算法利用了全局数组</a:t>
            </a:r>
            <a:r>
              <a:rPr lang="en-US" altLang="zh-CN" sz="2800" dirty="0"/>
              <a:t>M[]</a:t>
            </a:r>
            <a:r>
              <a:rPr lang="zh-CN" altLang="en-US" sz="2800" dirty="0"/>
              <a:t>来记录递归函数值。</a:t>
            </a:r>
          </a:p>
          <a:p>
            <a:pPr eaLnBrk="1" hangingPunct="1">
              <a:lnSpc>
                <a:spcPct val="150000"/>
              </a:lnSpc>
            </a:pPr>
            <a:r>
              <a:rPr lang="zh-CN" altLang="en-US" sz="2800" dirty="0"/>
              <a:t>提出另外一种解决的思路：在</a:t>
            </a:r>
            <a:r>
              <a:rPr lang="zh-CN" altLang="en-US" sz="2800" b="1" dirty="0">
                <a:solidFill>
                  <a:srgbClr val="FF0000"/>
                </a:solidFill>
              </a:rPr>
              <a:t>子问题上迭代</a:t>
            </a:r>
            <a:r>
              <a:rPr lang="zh-CN" altLang="en-US" sz="2800" dirty="0"/>
              <a:t>，而不是递归的计算解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7EFEEDB8-66C6-475A-B7BF-3306C74200A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F83A5A4-00D8-4B44-BD2F-A729C8406B91}" type="slidenum">
              <a:rPr kumimoji="0" lang="zh-CN" altLang="en-US" sz="1400" smtClean="0"/>
              <a:pPr>
                <a:spcBef>
                  <a:spcPct val="0"/>
                </a:spcBef>
                <a:buClrTx/>
                <a:buSzTx/>
                <a:buFontTx/>
                <a:buNone/>
              </a:pPr>
              <a:t>51</a:t>
            </a:fld>
            <a:endParaRPr kumimoji="0" lang="en-US" altLang="zh-CN" sz="1400"/>
          </a:p>
        </p:txBody>
      </p:sp>
      <p:sp>
        <p:nvSpPr>
          <p:cNvPr id="31747" name="Rectangle 2">
            <a:extLst>
              <a:ext uri="{FF2B5EF4-FFF2-40B4-BE49-F238E27FC236}">
                <a16:creationId xmlns:a16="http://schemas.microsoft.com/office/drawing/2014/main" id="{21055023-3353-4BBD-AE22-A163AD10DB44}"/>
              </a:ext>
            </a:extLst>
          </p:cNvPr>
          <p:cNvSpPr>
            <a:spLocks noGrp="1" noChangeArrowheads="1"/>
          </p:cNvSpPr>
          <p:nvPr>
            <p:ph type="title" idx="4294967295"/>
          </p:nvPr>
        </p:nvSpPr>
        <p:spPr>
          <a:xfrm>
            <a:off x="899592" y="216877"/>
            <a:ext cx="7886700" cy="1325563"/>
          </a:xfrm>
        </p:spPr>
        <p:txBody>
          <a:bodyPr/>
          <a:lstStyle/>
          <a:p>
            <a:pPr eaLnBrk="1" hangingPunct="1"/>
            <a:r>
              <a:rPr lang="zh-CN" altLang="en-US" dirty="0"/>
              <a:t>动态规划原理</a:t>
            </a:r>
          </a:p>
        </p:txBody>
      </p:sp>
      <p:sp>
        <p:nvSpPr>
          <p:cNvPr id="31748" name="Rectangle 3">
            <a:extLst>
              <a:ext uri="{FF2B5EF4-FFF2-40B4-BE49-F238E27FC236}">
                <a16:creationId xmlns:a16="http://schemas.microsoft.com/office/drawing/2014/main" id="{0FFEA9D5-B0A7-4A47-A897-B4A78D5F8E0B}"/>
              </a:ext>
            </a:extLst>
          </p:cNvPr>
          <p:cNvSpPr>
            <a:spLocks noGrp="1" noChangeArrowheads="1"/>
          </p:cNvSpPr>
          <p:nvPr>
            <p:ph type="body" idx="4294967295"/>
          </p:nvPr>
        </p:nvSpPr>
        <p:spPr>
          <a:xfrm>
            <a:off x="628650" y="1253331"/>
            <a:ext cx="7886700" cy="4351338"/>
          </a:xfrm>
        </p:spPr>
        <p:txBody>
          <a:bodyPr>
            <a:normAutofit/>
          </a:bodyPr>
          <a:lstStyle/>
          <a:p>
            <a:pPr eaLnBrk="1" hangingPunct="1"/>
            <a:r>
              <a:rPr lang="zh-CN" altLang="en-US" sz="2400" dirty="0"/>
              <a:t>对于带权区间调度问题，我们可以不使用备忘录式的递归方法，而通过</a:t>
            </a:r>
            <a:r>
              <a:rPr lang="zh-CN" altLang="en-US" sz="2400" dirty="0">
                <a:solidFill>
                  <a:schemeClr val="hlink"/>
                </a:solidFill>
              </a:rPr>
              <a:t>迭代算法直接计算</a:t>
            </a:r>
            <a:r>
              <a:rPr lang="en-US" altLang="zh-CN" sz="2400" dirty="0"/>
              <a:t>M</a:t>
            </a:r>
            <a:r>
              <a:rPr lang="en-US" altLang="zh-CN" sz="3200" dirty="0"/>
              <a:t>[]</a:t>
            </a:r>
            <a:r>
              <a:rPr lang="zh-CN" altLang="en-US" sz="2400" dirty="0"/>
              <a:t>中的项。</a:t>
            </a:r>
          </a:p>
        </p:txBody>
      </p:sp>
      <p:sp>
        <p:nvSpPr>
          <p:cNvPr id="31749" name="Text Box 4">
            <a:extLst>
              <a:ext uri="{FF2B5EF4-FFF2-40B4-BE49-F238E27FC236}">
                <a16:creationId xmlns:a16="http://schemas.microsoft.com/office/drawing/2014/main" id="{C7BEC86C-8919-4312-8AF9-B66B40FF6D3A}"/>
              </a:ext>
            </a:extLst>
          </p:cNvPr>
          <p:cNvSpPr txBox="1">
            <a:spLocks noChangeArrowheads="1"/>
          </p:cNvSpPr>
          <p:nvPr/>
        </p:nvSpPr>
        <p:spPr bwMode="auto">
          <a:xfrm>
            <a:off x="573832" y="2276659"/>
            <a:ext cx="8228667" cy="3877985"/>
          </a:xfrm>
          <a:prstGeom prst="rect">
            <a:avLst/>
          </a:prstGeom>
          <a:solidFill>
            <a:srgbClr val="C0C0C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2880" tIns="91440" rIns="137160" bIns="9144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2000" b="1" dirty="0">
                <a:solidFill>
                  <a:srgbClr val="003399"/>
                </a:solidFill>
                <a:latin typeface="Courier New" panose="02070309020205020404" pitchFamily="49" charset="0"/>
              </a:rPr>
              <a:t>Input</a:t>
            </a:r>
            <a:r>
              <a:rPr lang="en-US" altLang="zh-CN" sz="2000" b="1" dirty="0">
                <a:latin typeface="Courier New" panose="02070309020205020404" pitchFamily="49" charset="0"/>
              </a:rPr>
              <a:t>: n, s</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s</a:t>
            </a:r>
            <a:r>
              <a:rPr lang="en-US" altLang="zh-CN" sz="2000" b="1" baseline="-25000" dirty="0" err="1">
                <a:latin typeface="Courier New" panose="02070309020205020404" pitchFamily="49" charset="0"/>
              </a:rPr>
              <a:t>n</a:t>
            </a:r>
            <a:r>
              <a:rPr lang="en-US" altLang="zh-CN" sz="2000" b="1" baseline="-25000" dirty="0">
                <a:latin typeface="Courier New" panose="02070309020205020404" pitchFamily="49" charset="0"/>
              </a:rPr>
              <a:t> , </a:t>
            </a:r>
            <a:r>
              <a:rPr lang="en-US" altLang="zh-CN" sz="2000" b="1" dirty="0">
                <a:latin typeface="Courier New" panose="02070309020205020404" pitchFamily="49" charset="0"/>
              </a:rPr>
              <a:t>f</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f</a:t>
            </a:r>
            <a:r>
              <a:rPr lang="en-US" altLang="zh-CN" sz="2000" b="1" baseline="-25000" dirty="0" err="1">
                <a:latin typeface="Courier New" panose="02070309020205020404" pitchFamily="49" charset="0"/>
              </a:rPr>
              <a:t>n</a:t>
            </a:r>
            <a:r>
              <a:rPr lang="en-US" altLang="zh-CN" sz="2000" b="1" baseline="-25000" dirty="0">
                <a:latin typeface="Courier New" panose="02070309020205020404" pitchFamily="49" charset="0"/>
              </a:rPr>
              <a:t> , </a:t>
            </a:r>
            <a:r>
              <a:rPr lang="en-US" altLang="zh-CN" sz="2000" b="1" dirty="0">
                <a:latin typeface="Courier New" panose="02070309020205020404" pitchFamily="49" charset="0"/>
              </a:rPr>
              <a:t>v</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v</a:t>
            </a:r>
            <a:r>
              <a:rPr lang="en-US" altLang="zh-CN" sz="2000" b="1" baseline="-25000" dirty="0" err="1">
                <a:latin typeface="Courier New" panose="02070309020205020404" pitchFamily="49" charset="0"/>
              </a:rPr>
              <a:t>n</a:t>
            </a:r>
            <a:endParaRPr lang="en-US" altLang="zh-CN" sz="2000" b="1" dirty="0">
              <a:latin typeface="Courier New" panose="02070309020205020404" pitchFamily="49" charset="0"/>
            </a:endParaRP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Sort</a:t>
            </a:r>
            <a:r>
              <a:rPr lang="en-US" altLang="zh-CN" sz="2000" b="1" dirty="0">
                <a:latin typeface="Courier New" panose="02070309020205020404" pitchFamily="49" charset="0"/>
              </a:rPr>
              <a:t> jobs by finish times so that f</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f</a:t>
            </a:r>
            <a:r>
              <a:rPr lang="en-US" altLang="zh-CN" sz="2000" b="1" baseline="-25000" dirty="0">
                <a:latin typeface="Courier New" panose="02070309020205020404" pitchFamily="49" charset="0"/>
              </a:rPr>
              <a:t>2</a:t>
            </a:r>
            <a:r>
              <a:rPr lang="en-US" altLang="zh-CN" sz="2000" b="1" dirty="0">
                <a:latin typeface="Courier New" panose="02070309020205020404" pitchFamily="49" charset="0"/>
              </a:rPr>
              <a:t>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f</a:t>
            </a:r>
            <a:r>
              <a:rPr lang="en-US" altLang="zh-CN" sz="2000" b="1" baseline="-25000" dirty="0">
                <a:latin typeface="Courier New" panose="02070309020205020404" pitchFamily="49" charset="0"/>
              </a:rPr>
              <a:t>n</a:t>
            </a:r>
            <a:r>
              <a:rPr lang="en-US" altLang="zh-CN" sz="2000" b="1" dirty="0">
                <a:latin typeface="Courier New" panose="02070309020205020404" pitchFamily="49" charset="0"/>
              </a:rPr>
              <a:t>.</a:t>
            </a: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Compute</a:t>
            </a:r>
            <a:r>
              <a:rPr lang="en-US" altLang="zh-CN" sz="2000" b="1" dirty="0">
                <a:latin typeface="Courier New" panose="02070309020205020404" pitchFamily="49" charset="0"/>
              </a:rPr>
              <a:t> p(1), p(2), …, p(n)</a:t>
            </a: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latin typeface="Courier New" panose="02070309020205020404" pitchFamily="49" charset="0"/>
              </a:rPr>
              <a:t>Iterative-Compute-</a:t>
            </a:r>
            <a:r>
              <a:rPr lang="en-US" altLang="zh-CN" sz="2000" b="1" dirty="0" err="1">
                <a:latin typeface="Courier New" panose="02070309020205020404" pitchFamily="49" charset="0"/>
              </a:rPr>
              <a:t>Opt</a:t>
            </a:r>
            <a:r>
              <a:rPr lang="en-US" altLang="zh-CN" sz="2000" b="1" dirty="0">
                <a:latin typeface="Courier New" panose="02070309020205020404" pitchFamily="49" charset="0"/>
              </a:rPr>
              <a:t> </a:t>
            </a:r>
          </a:p>
          <a:p>
            <a:pPr>
              <a:spcBef>
                <a:spcPct val="0"/>
              </a:spcBef>
              <a:buClrTx/>
              <a:buSzTx/>
              <a:buFontTx/>
              <a:buNone/>
            </a:pPr>
            <a:r>
              <a:rPr lang="en-US" altLang="zh-CN" sz="2000" b="1" dirty="0">
                <a:latin typeface="Courier New" panose="02070309020205020404" pitchFamily="49" charset="0"/>
              </a:rPr>
              <a:t>{</a:t>
            </a:r>
          </a:p>
          <a:p>
            <a:pPr>
              <a:spcBef>
                <a:spcPct val="0"/>
              </a:spcBef>
              <a:buClrTx/>
              <a:buSzTx/>
              <a:buFontTx/>
              <a:buNone/>
            </a:pPr>
            <a:r>
              <a:rPr lang="en-US" altLang="zh-CN" sz="2000" b="1" dirty="0">
                <a:latin typeface="Courier New" panose="02070309020205020404" pitchFamily="49" charset="0"/>
              </a:rPr>
              <a:t>   M[0] = 0</a:t>
            </a:r>
            <a:endParaRPr lang="en-US" altLang="zh-CN" sz="2000" b="1" dirty="0">
              <a:solidFill>
                <a:schemeClr val="accent1"/>
              </a:solidFill>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   for</a:t>
            </a:r>
            <a:r>
              <a:rPr lang="en-US" altLang="zh-CN" sz="2000" b="1" dirty="0">
                <a:solidFill>
                  <a:schemeClr val="accent1"/>
                </a:solidFill>
                <a:latin typeface="Courier New" panose="02070309020205020404" pitchFamily="49" charset="0"/>
              </a:rPr>
              <a:t> </a:t>
            </a:r>
            <a:r>
              <a:rPr lang="en-US" altLang="zh-CN" sz="2000" b="1" dirty="0">
                <a:latin typeface="Courier New" panose="02070309020205020404" pitchFamily="49" charset="0"/>
              </a:rPr>
              <a:t>j = 1 to n</a:t>
            </a:r>
          </a:p>
          <a:p>
            <a:pPr>
              <a:spcBef>
                <a:spcPct val="0"/>
              </a:spcBef>
              <a:buClrTx/>
              <a:buSzTx/>
              <a:buFontTx/>
              <a:buNone/>
            </a:pPr>
            <a:r>
              <a:rPr lang="en-US" altLang="zh-CN" sz="2000" b="1" dirty="0">
                <a:solidFill>
                  <a:schemeClr val="accent1"/>
                </a:solidFill>
                <a:latin typeface="Courier New" panose="02070309020205020404" pitchFamily="49" charset="0"/>
              </a:rPr>
              <a:t>      </a:t>
            </a:r>
            <a:r>
              <a:rPr lang="en-US" altLang="zh-CN" sz="2000" b="1" dirty="0">
                <a:latin typeface="Courier New" panose="02070309020205020404" pitchFamily="49" charset="0"/>
              </a:rPr>
              <a:t>M[j] = max(</a:t>
            </a:r>
            <a:r>
              <a:rPr lang="en-US" altLang="zh-CN" sz="2000" b="1" dirty="0" err="1">
                <a:latin typeface="Courier New" panose="02070309020205020404" pitchFamily="49" charset="0"/>
              </a:rPr>
              <a:t>v</a:t>
            </a:r>
            <a:r>
              <a:rPr lang="en-US" altLang="zh-CN" sz="2000" b="1" baseline="-25000" dirty="0" err="1">
                <a:latin typeface="Courier New" panose="02070309020205020404" pitchFamily="49" charset="0"/>
              </a:rPr>
              <a:t>j</a:t>
            </a:r>
            <a:r>
              <a:rPr lang="en-US" altLang="zh-CN" sz="2000" b="1" dirty="0">
                <a:latin typeface="Courier New" panose="02070309020205020404" pitchFamily="49" charset="0"/>
              </a:rPr>
              <a:t> + M[p(j)], M[j-1])</a:t>
            </a:r>
          </a:p>
          <a:p>
            <a:pPr>
              <a:spcBef>
                <a:spcPct val="0"/>
              </a:spcBef>
              <a:buClrTx/>
              <a:buSzTx/>
              <a:buFontTx/>
              <a:buNone/>
            </a:pPr>
            <a:r>
              <a:rPr lang="en-US" altLang="zh-CN" sz="2000" b="1" dirty="0">
                <a:latin typeface="Courier New" panose="02070309020205020404" pitchFamily="49" charset="0"/>
              </a:rPr>
              <a:t>}</a:t>
            </a:r>
          </a:p>
        </p:txBody>
      </p:sp>
      <p:sp>
        <p:nvSpPr>
          <p:cNvPr id="31750" name="Text Box 5">
            <a:extLst>
              <a:ext uri="{FF2B5EF4-FFF2-40B4-BE49-F238E27FC236}">
                <a16:creationId xmlns:a16="http://schemas.microsoft.com/office/drawing/2014/main" id="{BF8B1365-4872-41C8-ADBA-21D4EEF54944}"/>
              </a:ext>
            </a:extLst>
          </p:cNvPr>
          <p:cNvSpPr txBox="1">
            <a:spLocks noChangeArrowheads="1"/>
          </p:cNvSpPr>
          <p:nvPr/>
        </p:nvSpPr>
        <p:spPr bwMode="auto">
          <a:xfrm>
            <a:off x="1524000" y="6338888"/>
            <a:ext cx="381000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endParaRPr lang="zh-CN" altLang="en-US" b="1">
              <a:latin typeface="Courier New" panose="02070309020205020404" pitchFamily="49" charset="0"/>
            </a:endParaRPr>
          </a:p>
        </p:txBody>
      </p:sp>
      <p:sp>
        <p:nvSpPr>
          <p:cNvPr id="31751" name="Text Box 6">
            <a:extLst>
              <a:ext uri="{FF2B5EF4-FFF2-40B4-BE49-F238E27FC236}">
                <a16:creationId xmlns:a16="http://schemas.microsoft.com/office/drawing/2014/main" id="{959D82A2-B84C-4346-8992-82EBDB540EF3}"/>
              </a:ext>
            </a:extLst>
          </p:cNvPr>
          <p:cNvSpPr txBox="1">
            <a:spLocks noChangeArrowheads="1"/>
          </p:cNvSpPr>
          <p:nvPr/>
        </p:nvSpPr>
        <p:spPr bwMode="auto">
          <a:xfrm>
            <a:off x="2171700" y="6281912"/>
            <a:ext cx="480060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b="1" dirty="0">
                <a:latin typeface="Courier New" panose="02070309020205020404" pitchFamily="49" charset="0"/>
              </a:rPr>
              <a:t>自底向上</a:t>
            </a:r>
            <a:endParaRPr lang="en-US" altLang="zh-CN" sz="2000" b="1" dirty="0">
              <a:latin typeface="Courier New" panose="02070309020205020404" pitchFamily="49"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04758B16-30C2-4A60-A9EA-C4D47F7FDD92}"/>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6F89E87-8314-484F-862D-91B096E69AEC}" type="slidenum">
              <a:rPr kumimoji="0" lang="zh-CN" altLang="en-US" sz="1400" smtClean="0"/>
              <a:pPr>
                <a:spcBef>
                  <a:spcPct val="0"/>
                </a:spcBef>
                <a:buClrTx/>
                <a:buSzTx/>
                <a:buFontTx/>
                <a:buNone/>
              </a:pPr>
              <a:t>52</a:t>
            </a:fld>
            <a:endParaRPr kumimoji="0" lang="en-US" altLang="zh-CN" sz="1400"/>
          </a:p>
        </p:txBody>
      </p:sp>
      <p:sp>
        <p:nvSpPr>
          <p:cNvPr id="32771" name="Rectangle 2">
            <a:extLst>
              <a:ext uri="{FF2B5EF4-FFF2-40B4-BE49-F238E27FC236}">
                <a16:creationId xmlns:a16="http://schemas.microsoft.com/office/drawing/2014/main" id="{2BD19249-D3CF-4AD0-B2C8-78C4D5191604}"/>
              </a:ext>
            </a:extLst>
          </p:cNvPr>
          <p:cNvSpPr>
            <a:spLocks noGrp="1" noChangeArrowheads="1"/>
          </p:cNvSpPr>
          <p:nvPr>
            <p:ph type="title" idx="4294967295"/>
          </p:nvPr>
        </p:nvSpPr>
        <p:spPr>
          <a:xfrm>
            <a:off x="628650" y="317500"/>
            <a:ext cx="7886700" cy="1325563"/>
          </a:xfrm>
        </p:spPr>
        <p:txBody>
          <a:bodyPr/>
          <a:lstStyle/>
          <a:p>
            <a:pPr eaLnBrk="1" hangingPunct="1"/>
            <a:r>
              <a:rPr lang="zh-CN" altLang="en-US" dirty="0"/>
              <a:t>动态规划原理</a:t>
            </a:r>
          </a:p>
        </p:txBody>
      </p:sp>
      <p:sp>
        <p:nvSpPr>
          <p:cNvPr id="32772" name="Rectangle 3">
            <a:extLst>
              <a:ext uri="{FF2B5EF4-FFF2-40B4-BE49-F238E27FC236}">
                <a16:creationId xmlns:a16="http://schemas.microsoft.com/office/drawing/2014/main" id="{4C3F6370-2FC8-4EDA-AD67-389F421664CF}"/>
              </a:ext>
            </a:extLst>
          </p:cNvPr>
          <p:cNvSpPr>
            <a:spLocks noGrp="1" noChangeArrowheads="1"/>
          </p:cNvSpPr>
          <p:nvPr>
            <p:ph type="body" idx="4294967295"/>
          </p:nvPr>
        </p:nvSpPr>
        <p:spPr>
          <a:xfrm>
            <a:off x="628650" y="1124744"/>
            <a:ext cx="7886700" cy="4351338"/>
          </a:xfrm>
        </p:spPr>
        <p:txBody>
          <a:bodyPr/>
          <a:lstStyle/>
          <a:p>
            <a:pPr eaLnBrk="1" hangingPunct="1">
              <a:lnSpc>
                <a:spcPct val="150000"/>
              </a:lnSpc>
            </a:pPr>
            <a:r>
              <a:rPr lang="en-US" altLang="zh-CN" sz="2800" b="1" dirty="0">
                <a:latin typeface="Courier New" panose="02070309020205020404" pitchFamily="49" charset="0"/>
              </a:rPr>
              <a:t>Iterative-Compute-</a:t>
            </a:r>
            <a:r>
              <a:rPr lang="en-US" altLang="zh-CN" sz="2800" b="1" dirty="0" err="1">
                <a:latin typeface="Courier New" panose="02070309020205020404" pitchFamily="49" charset="0"/>
              </a:rPr>
              <a:t>Opt</a:t>
            </a:r>
            <a:r>
              <a:rPr lang="zh-CN" altLang="en-US" sz="2800" b="1" dirty="0">
                <a:latin typeface="Courier New" panose="02070309020205020404" pitchFamily="49" charset="0"/>
              </a:rPr>
              <a:t>的运行时间是</a:t>
            </a:r>
            <a:r>
              <a:rPr lang="en-US" altLang="zh-CN" sz="2800" b="1" dirty="0">
                <a:latin typeface="Courier New" panose="02070309020205020404" pitchFamily="49" charset="0"/>
              </a:rPr>
              <a:t>O(n),</a:t>
            </a:r>
            <a:r>
              <a:rPr lang="zh-CN" altLang="en-US" sz="2800" b="1" dirty="0">
                <a:latin typeface="Courier New" panose="02070309020205020404" pitchFamily="49" charset="0"/>
              </a:rPr>
              <a:t>上面算法清楚的运行了</a:t>
            </a:r>
            <a:r>
              <a:rPr lang="en-US" altLang="zh-CN" sz="2800" b="1" dirty="0">
                <a:latin typeface="Courier New" panose="02070309020205020404" pitchFamily="49" charset="0"/>
              </a:rPr>
              <a:t>n</a:t>
            </a:r>
            <a:r>
              <a:rPr lang="zh-CN" altLang="en-US" sz="2800" b="1" dirty="0">
                <a:latin typeface="Courier New" panose="02070309020205020404" pitchFamily="49" charset="0"/>
              </a:rPr>
              <a:t>次迭代运算。</a:t>
            </a:r>
          </a:p>
        </p:txBody>
      </p:sp>
      <p:pic>
        <p:nvPicPr>
          <p:cNvPr id="3" name="图片 2">
            <a:extLst>
              <a:ext uri="{FF2B5EF4-FFF2-40B4-BE49-F238E27FC236}">
                <a16:creationId xmlns:a16="http://schemas.microsoft.com/office/drawing/2014/main" id="{56B07E36-CC29-59D0-AB86-E4DECF6B2B62}"/>
              </a:ext>
            </a:extLst>
          </p:cNvPr>
          <p:cNvPicPr>
            <a:picLocks noChangeAspect="1"/>
          </p:cNvPicPr>
          <p:nvPr/>
        </p:nvPicPr>
        <p:blipFill>
          <a:blip r:embed="rId2"/>
          <a:stretch>
            <a:fillRect/>
          </a:stretch>
        </p:blipFill>
        <p:spPr>
          <a:xfrm>
            <a:off x="486618" y="2869378"/>
            <a:ext cx="7888092" cy="3295926"/>
          </a:xfrm>
          <a:prstGeom prst="rect">
            <a:avLst/>
          </a:prstGeom>
        </p:spPr>
      </p:pic>
      <p:sp>
        <p:nvSpPr>
          <p:cNvPr id="4" name="文本框 3">
            <a:extLst>
              <a:ext uri="{FF2B5EF4-FFF2-40B4-BE49-F238E27FC236}">
                <a16:creationId xmlns:a16="http://schemas.microsoft.com/office/drawing/2014/main" id="{82433F03-3EB5-BC54-835A-A5119C1BC25A}"/>
              </a:ext>
            </a:extLst>
          </p:cNvPr>
          <p:cNvSpPr txBox="1"/>
          <p:nvPr/>
        </p:nvSpPr>
        <p:spPr>
          <a:xfrm>
            <a:off x="345978" y="5503342"/>
            <a:ext cx="5314878" cy="400110"/>
          </a:xfrm>
          <a:prstGeom prst="rect">
            <a:avLst/>
          </a:prstGeom>
          <a:noFill/>
        </p:spPr>
        <p:txBody>
          <a:bodyPr wrap="square">
            <a:spAutoFit/>
          </a:bodyPr>
          <a:lstStyle/>
          <a:p>
            <a:r>
              <a:rPr lang="en-US" altLang="zh-CN" sz="2000" b="1" dirty="0">
                <a:solidFill>
                  <a:schemeClr val="accent1"/>
                </a:solidFill>
                <a:latin typeface="Courier New" panose="02070309020205020404" pitchFamily="49" charset="0"/>
              </a:rPr>
              <a:t> </a:t>
            </a:r>
            <a:r>
              <a:rPr lang="en-US" altLang="zh-CN" sz="2000" b="1" dirty="0">
                <a:latin typeface="Courier New" panose="02070309020205020404" pitchFamily="49" charset="0"/>
              </a:rPr>
              <a:t>M[j] = max(</a:t>
            </a:r>
            <a:r>
              <a:rPr lang="en-US" altLang="zh-CN" sz="2000" b="1" dirty="0" err="1">
                <a:latin typeface="Courier New" panose="02070309020205020404" pitchFamily="49" charset="0"/>
              </a:rPr>
              <a:t>v</a:t>
            </a:r>
            <a:r>
              <a:rPr lang="en-US" altLang="zh-CN" sz="2000" b="1" baseline="-25000" dirty="0" err="1">
                <a:latin typeface="Courier New" panose="02070309020205020404" pitchFamily="49" charset="0"/>
              </a:rPr>
              <a:t>j</a:t>
            </a:r>
            <a:r>
              <a:rPr lang="en-US" altLang="zh-CN" sz="2000" b="1" dirty="0">
                <a:latin typeface="Courier New" panose="02070309020205020404" pitchFamily="49" charset="0"/>
              </a:rPr>
              <a:t> + M[p(j)], M[j-1])</a:t>
            </a:r>
            <a:endParaRPr lang="zh-CN" alt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18B49F48-7B7D-47C5-ACE4-F2C6EBF50492}"/>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1162D11-C8B8-48A3-94DE-959D82AC8886}" type="slidenum">
              <a:rPr kumimoji="0" lang="zh-CN" altLang="en-US" sz="1400" smtClean="0"/>
              <a:pPr>
                <a:spcBef>
                  <a:spcPct val="0"/>
                </a:spcBef>
                <a:buClrTx/>
                <a:buSzTx/>
                <a:buFontTx/>
                <a:buNone/>
              </a:pPr>
              <a:t>53</a:t>
            </a:fld>
            <a:endParaRPr kumimoji="0" lang="en-US" altLang="zh-CN" sz="1400"/>
          </a:p>
        </p:txBody>
      </p:sp>
      <p:sp>
        <p:nvSpPr>
          <p:cNvPr id="33795" name="Rectangle 2">
            <a:extLst>
              <a:ext uri="{FF2B5EF4-FFF2-40B4-BE49-F238E27FC236}">
                <a16:creationId xmlns:a16="http://schemas.microsoft.com/office/drawing/2014/main" id="{1B61A243-958A-4736-9B87-39672E1B9E06}"/>
              </a:ext>
            </a:extLst>
          </p:cNvPr>
          <p:cNvSpPr>
            <a:spLocks noGrp="1" noChangeArrowheads="1"/>
          </p:cNvSpPr>
          <p:nvPr>
            <p:ph type="title" idx="4294967295"/>
          </p:nvPr>
        </p:nvSpPr>
        <p:spPr>
          <a:xfrm>
            <a:off x="827584" y="340180"/>
            <a:ext cx="7886700" cy="1325563"/>
          </a:xfrm>
        </p:spPr>
        <p:txBody>
          <a:bodyPr/>
          <a:lstStyle/>
          <a:p>
            <a:pPr eaLnBrk="1" hangingPunct="1"/>
            <a:r>
              <a:rPr lang="zh-CN" altLang="en-US" dirty="0"/>
              <a:t>动态规划原理与分治策略</a:t>
            </a:r>
          </a:p>
        </p:txBody>
      </p:sp>
      <p:sp>
        <p:nvSpPr>
          <p:cNvPr id="33796" name="Rectangle 3">
            <a:extLst>
              <a:ext uri="{FF2B5EF4-FFF2-40B4-BE49-F238E27FC236}">
                <a16:creationId xmlns:a16="http://schemas.microsoft.com/office/drawing/2014/main" id="{05F4D41B-19A8-473E-A0FE-71A7467C4CEC}"/>
              </a:ext>
            </a:extLst>
          </p:cNvPr>
          <p:cNvSpPr>
            <a:spLocks noGrp="1" noChangeArrowheads="1"/>
          </p:cNvSpPr>
          <p:nvPr>
            <p:ph type="body" idx="4294967295"/>
          </p:nvPr>
        </p:nvSpPr>
        <p:spPr>
          <a:xfrm>
            <a:off x="628650" y="1835377"/>
            <a:ext cx="7886700" cy="4351338"/>
          </a:xfrm>
        </p:spPr>
        <p:txBody>
          <a:bodyPr>
            <a:normAutofit/>
          </a:bodyPr>
          <a:lstStyle/>
          <a:p>
            <a:pPr eaLnBrk="1" hangingPunct="1">
              <a:lnSpc>
                <a:spcPct val="150000"/>
              </a:lnSpc>
            </a:pPr>
            <a:r>
              <a:rPr lang="zh-CN" altLang="en-US" sz="2800" b="1" dirty="0">
                <a:solidFill>
                  <a:schemeClr val="hlink"/>
                </a:solidFill>
                <a:latin typeface="Arial" panose="020B0604020202020204" pitchFamily="34" charset="0"/>
              </a:rPr>
              <a:t>相似之处</a:t>
            </a:r>
            <a:endParaRPr lang="zh-CN" altLang="en-US" sz="2800" b="1" dirty="0">
              <a:solidFill>
                <a:srgbClr val="000000"/>
              </a:solidFill>
              <a:latin typeface="Arial" panose="020B0604020202020204" pitchFamily="34" charset="0"/>
            </a:endParaRPr>
          </a:p>
          <a:p>
            <a:pPr eaLnBrk="1" hangingPunct="1">
              <a:lnSpc>
                <a:spcPct val="150000"/>
              </a:lnSpc>
              <a:buFont typeface="Wingdings" panose="05000000000000000000"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通过子问题的解来求出全局问题的解</a:t>
            </a:r>
          </a:p>
          <a:p>
            <a:pPr eaLnBrk="1" hangingPunct="1">
              <a:lnSpc>
                <a:spcPct val="150000"/>
              </a:lnSpc>
            </a:pPr>
            <a:r>
              <a:rPr lang="zh-CN" altLang="en-US" sz="2800" b="1" dirty="0">
                <a:solidFill>
                  <a:schemeClr val="hlink"/>
                </a:solidFill>
                <a:latin typeface="Arial" panose="020B0604020202020204" pitchFamily="34" charset="0"/>
              </a:rPr>
              <a:t>不同之处</a:t>
            </a:r>
          </a:p>
          <a:p>
            <a:pPr eaLnBrk="1" hangingPunct="1">
              <a:lnSpc>
                <a:spcPct val="150000"/>
              </a:lnSpc>
              <a:buFont typeface="Wingdings" panose="05000000000000000000"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子问题</a:t>
            </a:r>
            <a:r>
              <a:rPr lang="zh-CN" altLang="en-US" sz="2800" b="1" i="1" dirty="0">
                <a:solidFill>
                  <a:srgbClr val="000000"/>
                </a:solidFill>
                <a:latin typeface="Arial" panose="020B0604020202020204" pitchFamily="34" charset="0"/>
              </a:rPr>
              <a:t>不独立</a:t>
            </a:r>
          </a:p>
          <a:p>
            <a:pPr eaLnBrk="1" hangingPunct="1">
              <a:lnSpc>
                <a:spcPct val="150000"/>
              </a:lnSpc>
              <a:buFont typeface="Wingdings" panose="05000000000000000000"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把子问题的解存在备忘录中</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a:extLst>
              <a:ext uri="{FF2B5EF4-FFF2-40B4-BE49-F238E27FC236}">
                <a16:creationId xmlns:a16="http://schemas.microsoft.com/office/drawing/2014/main" id="{20E0A0C6-161B-4776-8238-8B05E3CB1F5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AF6EC45-ED7B-494B-A046-AD586C707D5C}" type="slidenum">
              <a:rPr kumimoji="0" lang="zh-CN" altLang="en-US" sz="1400" smtClean="0"/>
              <a:pPr>
                <a:spcBef>
                  <a:spcPct val="0"/>
                </a:spcBef>
                <a:buClrTx/>
                <a:buSzTx/>
                <a:buFontTx/>
                <a:buNone/>
              </a:pPr>
              <a:t>54</a:t>
            </a:fld>
            <a:endParaRPr kumimoji="0" lang="en-US" altLang="zh-CN" sz="1400"/>
          </a:p>
        </p:txBody>
      </p:sp>
      <p:sp>
        <p:nvSpPr>
          <p:cNvPr id="34819" name="Rectangle 2">
            <a:extLst>
              <a:ext uri="{FF2B5EF4-FFF2-40B4-BE49-F238E27FC236}">
                <a16:creationId xmlns:a16="http://schemas.microsoft.com/office/drawing/2014/main" id="{D1FCC9F3-B24C-4D7F-B2E7-35D9AB3149D1}"/>
              </a:ext>
            </a:extLst>
          </p:cNvPr>
          <p:cNvSpPr>
            <a:spLocks noGrp="1" noChangeArrowheads="1"/>
          </p:cNvSpPr>
          <p:nvPr>
            <p:ph type="title" idx="4294967295"/>
          </p:nvPr>
        </p:nvSpPr>
        <p:spPr>
          <a:xfrm>
            <a:off x="628650" y="317943"/>
            <a:ext cx="7886700" cy="1325563"/>
          </a:xfrm>
        </p:spPr>
        <p:txBody>
          <a:bodyPr/>
          <a:lstStyle/>
          <a:p>
            <a:pPr eaLnBrk="1" hangingPunct="1"/>
            <a:r>
              <a:rPr lang="zh-CN" altLang="en-US" dirty="0"/>
              <a:t>动态规划原理</a:t>
            </a:r>
          </a:p>
        </p:txBody>
      </p:sp>
      <p:sp>
        <p:nvSpPr>
          <p:cNvPr id="34820" name="Rectangle 3">
            <a:extLst>
              <a:ext uri="{FF2B5EF4-FFF2-40B4-BE49-F238E27FC236}">
                <a16:creationId xmlns:a16="http://schemas.microsoft.com/office/drawing/2014/main" id="{F26AB658-6D3F-40B4-9252-F34E0C45551A}"/>
              </a:ext>
            </a:extLst>
          </p:cNvPr>
          <p:cNvSpPr>
            <a:spLocks noGrp="1" noChangeArrowheads="1"/>
          </p:cNvSpPr>
          <p:nvPr>
            <p:ph type="body" idx="4294967295"/>
          </p:nvPr>
        </p:nvSpPr>
        <p:spPr>
          <a:xfrm>
            <a:off x="628650" y="1643506"/>
            <a:ext cx="7886700" cy="4515024"/>
          </a:xfrm>
        </p:spPr>
        <p:txBody>
          <a:bodyPr>
            <a:normAutofit fontScale="92500"/>
          </a:bodyPr>
          <a:lstStyle/>
          <a:p>
            <a:pPr marL="609600" indent="-609600" eaLnBrk="1" hangingPunct="1">
              <a:lnSpc>
                <a:spcPct val="150000"/>
              </a:lnSpc>
              <a:buFont typeface="Wingdings" panose="05000000000000000000" pitchFamily="2" charset="2"/>
              <a:buNone/>
            </a:pPr>
            <a:r>
              <a:rPr lang="zh-CN" altLang="en-US" sz="2800" b="1" dirty="0"/>
              <a:t>动态规划类型问题</a:t>
            </a:r>
            <a:r>
              <a:rPr lang="zh-CN" altLang="en-US" sz="2800" dirty="0"/>
              <a:t>：</a:t>
            </a:r>
          </a:p>
          <a:p>
            <a:pPr marL="609600" indent="-609600" eaLnBrk="1" hangingPunct="1">
              <a:lnSpc>
                <a:spcPct val="150000"/>
              </a:lnSpc>
              <a:buClr>
                <a:schemeClr val="hlink"/>
              </a:buClr>
              <a:buFont typeface="Wingdings" panose="05000000000000000000" pitchFamily="2" charset="2"/>
              <a:buAutoNum type="arabicPeriod"/>
            </a:pPr>
            <a:r>
              <a:rPr lang="zh-CN" altLang="en-US" sz="2800" dirty="0"/>
              <a:t>只存在多项式个子问题；</a:t>
            </a:r>
          </a:p>
          <a:p>
            <a:pPr marL="609600" indent="-609600" eaLnBrk="1" hangingPunct="1">
              <a:lnSpc>
                <a:spcPct val="150000"/>
              </a:lnSpc>
              <a:buClr>
                <a:schemeClr val="hlink"/>
              </a:buClr>
              <a:buFont typeface="Wingdings" panose="05000000000000000000" pitchFamily="2" charset="2"/>
              <a:buAutoNum type="arabicPeriod"/>
            </a:pPr>
            <a:r>
              <a:rPr lang="zh-CN" altLang="en-US" sz="2800" dirty="0"/>
              <a:t>容易从子问题的解计算初始问题的解；</a:t>
            </a:r>
          </a:p>
          <a:p>
            <a:pPr marL="609600" indent="-609600" eaLnBrk="1" hangingPunct="1">
              <a:lnSpc>
                <a:spcPct val="150000"/>
              </a:lnSpc>
              <a:buClr>
                <a:schemeClr val="hlink"/>
              </a:buClr>
              <a:buFont typeface="Wingdings" panose="05000000000000000000" pitchFamily="2" charset="2"/>
              <a:buAutoNum type="arabicPeriod"/>
            </a:pPr>
            <a:r>
              <a:rPr lang="zh-CN" altLang="en-US" sz="2800" dirty="0"/>
              <a:t>在子问题从</a:t>
            </a:r>
            <a:r>
              <a:rPr lang="zh-CN" altLang="en-US" sz="2800" dirty="0">
                <a:latin typeface="Times New Roman" panose="02020603050405020304" pitchFamily="18" charset="0"/>
              </a:rPr>
              <a:t>“</a:t>
            </a:r>
            <a:r>
              <a:rPr lang="zh-CN" altLang="en-US" sz="2800" dirty="0"/>
              <a:t>最小</a:t>
            </a:r>
            <a:r>
              <a:rPr lang="zh-CN" altLang="en-US" sz="2800" dirty="0">
                <a:latin typeface="Times New Roman" panose="02020603050405020304" pitchFamily="18" charset="0"/>
              </a:rPr>
              <a:t>”</a:t>
            </a:r>
            <a:r>
              <a:rPr lang="zh-CN" altLang="en-US" sz="2800" dirty="0"/>
              <a:t>到</a:t>
            </a:r>
            <a:r>
              <a:rPr lang="zh-CN" altLang="en-US" sz="2800" dirty="0">
                <a:latin typeface="Times New Roman" panose="02020603050405020304" pitchFamily="18" charset="0"/>
              </a:rPr>
              <a:t>“</a:t>
            </a:r>
            <a:r>
              <a:rPr lang="zh-CN" altLang="en-US" sz="2800" dirty="0"/>
              <a:t>最大</a:t>
            </a:r>
            <a:r>
              <a:rPr lang="zh-CN" altLang="en-US" sz="2800" dirty="0">
                <a:latin typeface="Times New Roman" panose="02020603050405020304" pitchFamily="18" charset="0"/>
              </a:rPr>
              <a:t>”</a:t>
            </a:r>
            <a:r>
              <a:rPr lang="zh-CN" altLang="en-US" sz="2800" dirty="0"/>
              <a:t>存在一种自然的顺序，与一个容易计算的</a:t>
            </a:r>
            <a:r>
              <a:rPr lang="zh-CN" altLang="en-US" sz="2800" b="1" dirty="0"/>
              <a:t>递推式</a:t>
            </a:r>
            <a:r>
              <a:rPr lang="zh-CN" altLang="en-US" sz="2800" dirty="0"/>
              <a:t>相联系，这个递推式允许从某些更小的子问题来确定一个子问题的解。</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43D3242D-0A89-40CC-840A-F921F6462D4C}"/>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24AEFF-910E-4D12-8AA1-1914559F47C1}" type="slidenum">
              <a:rPr kumimoji="0" lang="zh-CN" altLang="en-US" sz="1400" smtClean="0"/>
              <a:pPr>
                <a:spcBef>
                  <a:spcPct val="0"/>
                </a:spcBef>
                <a:buClrTx/>
                <a:buSzTx/>
                <a:buFontTx/>
                <a:buNone/>
              </a:pPr>
              <a:t>55</a:t>
            </a:fld>
            <a:endParaRPr kumimoji="0" lang="en-US" altLang="zh-CN" sz="1400"/>
          </a:p>
        </p:txBody>
      </p:sp>
      <p:sp>
        <p:nvSpPr>
          <p:cNvPr id="35843" name="Rectangle 2">
            <a:extLst>
              <a:ext uri="{FF2B5EF4-FFF2-40B4-BE49-F238E27FC236}">
                <a16:creationId xmlns:a16="http://schemas.microsoft.com/office/drawing/2014/main" id="{A260CF52-1D1D-448F-94D8-01D0708BBF3A}"/>
              </a:ext>
            </a:extLst>
          </p:cNvPr>
          <p:cNvSpPr>
            <a:spLocks noGrp="1" noChangeArrowheads="1"/>
          </p:cNvSpPr>
          <p:nvPr>
            <p:ph type="title" idx="4294967295"/>
          </p:nvPr>
        </p:nvSpPr>
        <p:spPr>
          <a:xfrm>
            <a:off x="628650" y="410368"/>
            <a:ext cx="7886700" cy="1325563"/>
          </a:xfrm>
        </p:spPr>
        <p:txBody>
          <a:bodyPr/>
          <a:lstStyle/>
          <a:p>
            <a:pPr eaLnBrk="1" hangingPunct="1"/>
            <a:r>
              <a:rPr lang="zh-CN" altLang="en-US" dirty="0"/>
              <a:t>动态规划原理</a:t>
            </a:r>
            <a:endParaRPr lang="en-US" altLang="zh-CN" dirty="0"/>
          </a:p>
        </p:txBody>
      </p:sp>
      <p:sp>
        <p:nvSpPr>
          <p:cNvPr id="35844" name="Rectangle 3">
            <a:extLst>
              <a:ext uri="{FF2B5EF4-FFF2-40B4-BE49-F238E27FC236}">
                <a16:creationId xmlns:a16="http://schemas.microsoft.com/office/drawing/2014/main" id="{1B89EB4B-51FA-4945-B40B-0D863CB8C832}"/>
              </a:ext>
            </a:extLst>
          </p:cNvPr>
          <p:cNvSpPr>
            <a:spLocks noGrp="1" noChangeArrowheads="1"/>
          </p:cNvSpPr>
          <p:nvPr>
            <p:ph type="body" idx="4294967295"/>
          </p:nvPr>
        </p:nvSpPr>
        <p:spPr>
          <a:xfrm>
            <a:off x="628650" y="1628800"/>
            <a:ext cx="7886700" cy="4351338"/>
          </a:xfrm>
        </p:spPr>
        <p:txBody>
          <a:bodyPr>
            <a:normAutofit/>
          </a:bodyPr>
          <a:lstStyle/>
          <a:p>
            <a:pPr marL="609600" indent="-609600" eaLnBrk="1" hangingPunct="1">
              <a:lnSpc>
                <a:spcPct val="150000"/>
              </a:lnSpc>
              <a:buFont typeface="Wingdings" panose="05000000000000000000" pitchFamily="2" charset="2"/>
              <a:buNone/>
            </a:pPr>
            <a:r>
              <a:rPr lang="zh-CN" altLang="en-US" sz="2800" dirty="0"/>
              <a:t>动态规划的</a:t>
            </a:r>
            <a:r>
              <a:rPr lang="zh-CN" altLang="en-US" sz="2800" b="1" dirty="0"/>
              <a:t>过程</a:t>
            </a:r>
          </a:p>
          <a:p>
            <a:pPr marL="609600" indent="-609600" eaLnBrk="1" hangingPunct="1">
              <a:lnSpc>
                <a:spcPct val="150000"/>
              </a:lnSpc>
              <a:buClr>
                <a:schemeClr val="hlink"/>
              </a:buClr>
              <a:buFont typeface="Wingdings" panose="05000000000000000000" pitchFamily="2" charset="2"/>
              <a:buAutoNum type="arabicPeriod"/>
            </a:pPr>
            <a:r>
              <a:rPr lang="zh-CN" altLang="en-US" sz="2800" dirty="0"/>
              <a:t>刻划最优解的结构；</a:t>
            </a:r>
          </a:p>
          <a:p>
            <a:pPr marL="609600" indent="-609600" eaLnBrk="1" hangingPunct="1">
              <a:lnSpc>
                <a:spcPct val="150000"/>
              </a:lnSpc>
              <a:buClr>
                <a:schemeClr val="hlink"/>
              </a:buClr>
              <a:buFont typeface="Wingdings" panose="05000000000000000000" pitchFamily="2" charset="2"/>
              <a:buAutoNum type="arabicPeriod"/>
            </a:pPr>
            <a:r>
              <a:rPr lang="zh-CN" altLang="en-US" sz="2800" dirty="0"/>
              <a:t>递归定义最优解的值；</a:t>
            </a:r>
          </a:p>
          <a:p>
            <a:pPr marL="609600" indent="-609600" eaLnBrk="1" hangingPunct="1">
              <a:lnSpc>
                <a:spcPct val="150000"/>
              </a:lnSpc>
              <a:buClr>
                <a:schemeClr val="hlink"/>
              </a:buClr>
              <a:buFont typeface="Wingdings" panose="05000000000000000000" pitchFamily="2" charset="2"/>
              <a:buAutoNum type="arabicPeriod"/>
            </a:pPr>
            <a:r>
              <a:rPr lang="zh-CN" altLang="en-US" sz="2800" dirty="0"/>
              <a:t>按照</a:t>
            </a:r>
            <a:r>
              <a:rPr lang="zh-CN" altLang="en-US" sz="2800" b="1" dirty="0"/>
              <a:t>自底向上</a:t>
            </a:r>
            <a:r>
              <a:rPr lang="zh-CN" altLang="en-US" sz="2800" dirty="0"/>
              <a:t>的方式或自顶向下记忆化的方式计算最优解的值并记录下求解的途径；</a:t>
            </a:r>
          </a:p>
          <a:p>
            <a:pPr marL="609600" indent="-609600" eaLnBrk="1" hangingPunct="1">
              <a:lnSpc>
                <a:spcPct val="150000"/>
              </a:lnSpc>
              <a:buClr>
                <a:schemeClr val="hlink"/>
              </a:buClr>
              <a:buFont typeface="Wingdings" panose="05000000000000000000" pitchFamily="2" charset="2"/>
              <a:buAutoNum type="arabicPeriod"/>
            </a:pPr>
            <a:r>
              <a:rPr lang="zh-CN" altLang="en-US" sz="2800" dirty="0"/>
              <a:t>按照求解途径给出最优解的形成过程</a:t>
            </a:r>
            <a:endParaRPr lang="en-US" altLang="zh-CN" sz="2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a:extLst>
              <a:ext uri="{FF2B5EF4-FFF2-40B4-BE49-F238E27FC236}">
                <a16:creationId xmlns:a16="http://schemas.microsoft.com/office/drawing/2014/main" id="{49309413-BB18-4CAB-A618-78FF64F208DB}"/>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F2CB09-C7DB-4829-9C1E-390EC13C8790}" type="slidenum">
              <a:rPr kumimoji="0" lang="zh-CN" altLang="en-US" sz="1400" smtClean="0"/>
              <a:pPr>
                <a:spcBef>
                  <a:spcPct val="0"/>
                </a:spcBef>
                <a:buClrTx/>
                <a:buSzTx/>
                <a:buFontTx/>
                <a:buNone/>
              </a:pPr>
              <a:t>56</a:t>
            </a:fld>
            <a:endParaRPr kumimoji="0" lang="en-US" altLang="zh-CN" sz="1400"/>
          </a:p>
        </p:txBody>
      </p:sp>
      <p:sp>
        <p:nvSpPr>
          <p:cNvPr id="36867" name="Rectangle 2">
            <a:extLst>
              <a:ext uri="{FF2B5EF4-FFF2-40B4-BE49-F238E27FC236}">
                <a16:creationId xmlns:a16="http://schemas.microsoft.com/office/drawing/2014/main" id="{C4DC7B68-5331-4C3D-9EFC-150C2B0AC30E}"/>
              </a:ext>
            </a:extLst>
          </p:cNvPr>
          <p:cNvSpPr>
            <a:spLocks noGrp="1" noChangeArrowheads="1"/>
          </p:cNvSpPr>
          <p:nvPr>
            <p:ph type="title" idx="4294967295"/>
          </p:nvPr>
        </p:nvSpPr>
        <p:spPr>
          <a:xfrm>
            <a:off x="628650" y="320675"/>
            <a:ext cx="7886700" cy="1325563"/>
          </a:xfrm>
        </p:spPr>
        <p:txBody>
          <a:bodyPr/>
          <a:lstStyle/>
          <a:p>
            <a:pPr eaLnBrk="1" hangingPunct="1"/>
            <a:r>
              <a:rPr lang="zh-CN" altLang="en-US" dirty="0"/>
              <a:t>6.2 分段的最小二乘</a:t>
            </a:r>
            <a:endParaRPr lang="en-US" altLang="zh-CN" dirty="0"/>
          </a:p>
        </p:txBody>
      </p:sp>
      <p:sp>
        <p:nvSpPr>
          <p:cNvPr id="36868" name="Rectangle 3">
            <a:extLst>
              <a:ext uri="{FF2B5EF4-FFF2-40B4-BE49-F238E27FC236}">
                <a16:creationId xmlns:a16="http://schemas.microsoft.com/office/drawing/2014/main" id="{5B074FC3-7F44-425D-88CB-0CEA307F9E3F}"/>
              </a:ext>
            </a:extLst>
          </p:cNvPr>
          <p:cNvSpPr>
            <a:spLocks noGrp="1" noChangeArrowheads="1"/>
          </p:cNvSpPr>
          <p:nvPr>
            <p:ph type="body" idx="4294967295"/>
          </p:nvPr>
        </p:nvSpPr>
        <p:spPr>
          <a:xfrm>
            <a:off x="657583" y="1825625"/>
            <a:ext cx="7886700" cy="4351338"/>
          </a:xfrm>
        </p:spPr>
        <p:txBody>
          <a:bodyPr>
            <a:normAutofit/>
          </a:bodyPr>
          <a:lstStyle/>
          <a:p>
            <a:pPr eaLnBrk="1" hangingPunct="1"/>
            <a:r>
              <a:rPr lang="zh-CN" altLang="en-US" sz="2800" dirty="0"/>
              <a:t>问题的提出</a:t>
            </a:r>
          </a:p>
          <a:p>
            <a:pPr eaLnBrk="1" hangingPunct="1"/>
            <a:endParaRPr lang="zh-CN" altLang="en-US" sz="2800" dirty="0"/>
          </a:p>
          <a:p>
            <a:pPr eaLnBrk="1" hangingPunct="1"/>
            <a:r>
              <a:rPr lang="zh-CN" altLang="en-US" sz="2800" dirty="0"/>
              <a:t>绘制在一组二维数轴上的科学统计数据，试图用一条</a:t>
            </a:r>
            <a:r>
              <a:rPr lang="zh-CN" altLang="en-US" sz="2800" dirty="0">
                <a:latin typeface="Times New Roman" panose="02020603050405020304" pitchFamily="18" charset="0"/>
              </a:rPr>
              <a:t>“</a:t>
            </a:r>
            <a:r>
              <a:rPr lang="zh-CN" altLang="en-US" sz="2800" dirty="0">
                <a:solidFill>
                  <a:schemeClr val="hlink"/>
                </a:solidFill>
              </a:rPr>
              <a:t>最佳拟合</a:t>
            </a:r>
            <a:r>
              <a:rPr lang="zh-CN" altLang="en-US" sz="2800" dirty="0">
                <a:latin typeface="Times New Roman" panose="02020603050405020304" pitchFamily="18" charset="0"/>
              </a:rPr>
              <a:t>”</a:t>
            </a:r>
            <a:r>
              <a:rPr lang="zh-CN" altLang="en-US" sz="2800" dirty="0"/>
              <a:t>的线穿过这些数据</a:t>
            </a:r>
          </a:p>
          <a:p>
            <a:pPr eaLnBrk="1" hangingPunct="1"/>
            <a:endParaRPr lang="zh-CN" altLang="en-US" sz="2800" dirty="0"/>
          </a:p>
          <a:p>
            <a:pPr eaLnBrk="1" hangingPunct="1"/>
            <a:r>
              <a:rPr lang="zh-CN" altLang="en-US" sz="2800" dirty="0"/>
              <a:t>统计学与数值分析中的基本问题</a:t>
            </a:r>
            <a:endParaRPr lang="en-US" altLang="zh-CN" sz="2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a:extLst>
              <a:ext uri="{FF2B5EF4-FFF2-40B4-BE49-F238E27FC236}">
                <a16:creationId xmlns:a16="http://schemas.microsoft.com/office/drawing/2014/main" id="{1D2F43D0-CC4E-48D8-9FE9-82625B2A4C7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89C80E-FEE1-46D0-AC98-9709900773DC}" type="slidenum">
              <a:rPr kumimoji="0" lang="zh-CN" altLang="en-US" sz="1400" smtClean="0"/>
              <a:pPr>
                <a:spcBef>
                  <a:spcPct val="0"/>
                </a:spcBef>
                <a:buClrTx/>
                <a:buSzTx/>
                <a:buFontTx/>
                <a:buNone/>
              </a:pPr>
              <a:t>57</a:t>
            </a:fld>
            <a:endParaRPr kumimoji="0" lang="en-US" altLang="zh-CN" sz="1400"/>
          </a:p>
        </p:txBody>
      </p:sp>
      <p:sp>
        <p:nvSpPr>
          <p:cNvPr id="37891" name="Rectangle 2">
            <a:extLst>
              <a:ext uri="{FF2B5EF4-FFF2-40B4-BE49-F238E27FC236}">
                <a16:creationId xmlns:a16="http://schemas.microsoft.com/office/drawing/2014/main" id="{90632D27-4C90-4B5F-AC7E-B2461AF7701F}"/>
              </a:ext>
            </a:extLst>
          </p:cNvPr>
          <p:cNvSpPr>
            <a:spLocks noGrp="1" noChangeArrowheads="1"/>
          </p:cNvSpPr>
          <p:nvPr>
            <p:ph type="title" idx="4294967295"/>
          </p:nvPr>
        </p:nvSpPr>
        <p:spPr>
          <a:xfrm>
            <a:off x="628650" y="410368"/>
            <a:ext cx="7886700" cy="1325563"/>
          </a:xfrm>
        </p:spPr>
        <p:txBody>
          <a:bodyPr/>
          <a:lstStyle/>
          <a:p>
            <a:pPr eaLnBrk="1" hangingPunct="1"/>
            <a:r>
              <a:rPr lang="zh-CN" altLang="en-US" dirty="0"/>
              <a:t>分段的最小二乘</a:t>
            </a:r>
            <a:endParaRPr lang="en-US" altLang="zh-CN" dirty="0"/>
          </a:p>
        </p:txBody>
      </p:sp>
      <p:sp>
        <p:nvSpPr>
          <p:cNvPr id="37892" name="Rectangle 3">
            <a:extLst>
              <a:ext uri="{FF2B5EF4-FFF2-40B4-BE49-F238E27FC236}">
                <a16:creationId xmlns:a16="http://schemas.microsoft.com/office/drawing/2014/main" id="{B6E705CC-F71C-41AD-9433-FD120E483EFE}"/>
              </a:ext>
            </a:extLst>
          </p:cNvPr>
          <p:cNvSpPr>
            <a:spLocks noGrp="1" noChangeArrowheads="1"/>
          </p:cNvSpPr>
          <p:nvPr>
            <p:ph type="body" idx="4294967295"/>
          </p:nvPr>
        </p:nvSpPr>
        <p:spPr>
          <a:xfrm>
            <a:off x="628650" y="1556792"/>
            <a:ext cx="7886700" cy="4351338"/>
          </a:xfrm>
        </p:spPr>
        <p:txBody>
          <a:bodyPr>
            <a:normAutofit/>
          </a:bodyPr>
          <a:lstStyle/>
          <a:p>
            <a:pPr eaLnBrk="1" hangingPunct="1">
              <a:lnSpc>
                <a:spcPct val="150000"/>
              </a:lnSpc>
            </a:pPr>
            <a:r>
              <a:rPr lang="zh-CN" altLang="en-US" sz="2800" dirty="0"/>
              <a:t>给定平面上的由</a:t>
            </a:r>
            <a:r>
              <a:rPr lang="en-US" altLang="zh-CN" sz="2800" dirty="0"/>
              <a:t>n</a:t>
            </a:r>
            <a:r>
              <a:rPr lang="zh-CN" altLang="en-US" sz="2800" dirty="0"/>
              <a:t>个点组成的集合</a:t>
            </a:r>
            <a:r>
              <a:rPr lang="en-US" altLang="zh-CN" sz="2800" dirty="0"/>
              <a:t>P:(x</a:t>
            </a:r>
            <a:r>
              <a:rPr lang="en-US" altLang="zh-CN" sz="4400" baseline="-25000" dirty="0"/>
              <a:t>1</a:t>
            </a:r>
            <a:r>
              <a:rPr lang="en-US" altLang="zh-CN" sz="2800" dirty="0"/>
              <a:t>, y</a:t>
            </a:r>
            <a:r>
              <a:rPr lang="en-US" altLang="zh-CN" sz="4400" baseline="-25000" dirty="0"/>
              <a:t>1</a:t>
            </a:r>
            <a:r>
              <a:rPr lang="en-US" altLang="zh-CN" sz="2800" dirty="0"/>
              <a:t>), (x</a:t>
            </a:r>
            <a:r>
              <a:rPr lang="en-US" altLang="zh-CN" sz="4400" baseline="-25000" dirty="0"/>
              <a:t>2</a:t>
            </a:r>
            <a:r>
              <a:rPr lang="en-US" altLang="zh-CN" sz="2800" dirty="0"/>
              <a:t>, y</a:t>
            </a:r>
            <a:r>
              <a:rPr lang="en-US" altLang="zh-CN" sz="4400" baseline="-25000" dirty="0"/>
              <a:t>2</a:t>
            </a:r>
            <a:r>
              <a:rPr lang="en-US" altLang="zh-CN" sz="2800" dirty="0"/>
              <a:t>) , . . . , (</a:t>
            </a:r>
            <a:r>
              <a:rPr lang="en-US" altLang="zh-CN" sz="2800" dirty="0" err="1"/>
              <a:t>x</a:t>
            </a:r>
            <a:r>
              <a:rPr lang="en-US" altLang="zh-CN" sz="4400" baseline="-25000" dirty="0" err="1"/>
              <a:t>n</a:t>
            </a:r>
            <a:r>
              <a:rPr lang="en-US" altLang="zh-CN" sz="2800" dirty="0"/>
              <a:t>, </a:t>
            </a:r>
            <a:r>
              <a:rPr lang="en-US" altLang="zh-CN" sz="2800" dirty="0" err="1"/>
              <a:t>y</a:t>
            </a:r>
            <a:r>
              <a:rPr lang="en-US" altLang="zh-CN" sz="4400" baseline="-25000" dirty="0" err="1"/>
              <a:t>n</a:t>
            </a:r>
            <a:r>
              <a:rPr lang="en-US" altLang="zh-CN" sz="2800" dirty="0"/>
              <a:t>).</a:t>
            </a:r>
            <a:endParaRPr lang="zh-CN" altLang="en-US" sz="2800" dirty="0"/>
          </a:p>
          <a:p>
            <a:pPr eaLnBrk="1" hangingPunct="1">
              <a:lnSpc>
                <a:spcPct val="150000"/>
              </a:lnSpc>
            </a:pPr>
            <a:r>
              <a:rPr lang="zh-CN" altLang="en-US" sz="2800" dirty="0"/>
              <a:t>假设</a:t>
            </a:r>
            <a:r>
              <a:rPr lang="en-US" altLang="zh-CN" sz="2800" dirty="0"/>
              <a:t>x</a:t>
            </a:r>
            <a:r>
              <a:rPr lang="en-US" altLang="zh-CN" sz="4400" baseline="-25000" dirty="0"/>
              <a:t>1 </a:t>
            </a:r>
            <a:r>
              <a:rPr lang="en-US" altLang="zh-CN" sz="2800" dirty="0"/>
              <a:t>&lt;</a:t>
            </a:r>
            <a:r>
              <a:rPr lang="en-US" altLang="zh-CN" sz="4400" baseline="-25000" dirty="0"/>
              <a:t> </a:t>
            </a:r>
            <a:r>
              <a:rPr lang="en-US" altLang="zh-CN" sz="2800" dirty="0"/>
              <a:t>x</a:t>
            </a:r>
            <a:r>
              <a:rPr lang="en-US" altLang="zh-CN" sz="4400" baseline="-25000" dirty="0"/>
              <a:t>2 </a:t>
            </a:r>
            <a:r>
              <a:rPr lang="en-US" altLang="zh-CN" sz="2800" dirty="0"/>
              <a:t>&lt;</a:t>
            </a:r>
            <a:r>
              <a:rPr lang="en-US" altLang="zh-CN" sz="2800" dirty="0">
                <a:latin typeface="Comic Sans MS" panose="030F0702030302020204" pitchFamily="66" charset="0"/>
              </a:rPr>
              <a:t>…</a:t>
            </a:r>
            <a:r>
              <a:rPr lang="en-US" altLang="zh-CN" sz="2800" dirty="0"/>
              <a:t> &lt;</a:t>
            </a:r>
            <a:r>
              <a:rPr lang="en-US" altLang="zh-CN" sz="4400" baseline="-25000" dirty="0"/>
              <a:t> </a:t>
            </a:r>
            <a:r>
              <a:rPr lang="en-US" altLang="zh-CN" sz="2800" dirty="0" err="1"/>
              <a:t>x</a:t>
            </a:r>
            <a:r>
              <a:rPr lang="en-US" altLang="zh-CN" sz="4400" baseline="-25000" dirty="0" err="1"/>
              <a:t>n</a:t>
            </a:r>
            <a:r>
              <a:rPr lang="en-US" altLang="zh-CN" sz="4400" baseline="-25000" dirty="0"/>
              <a:t> </a:t>
            </a:r>
          </a:p>
          <a:p>
            <a:pPr eaLnBrk="1" hangingPunct="1">
              <a:lnSpc>
                <a:spcPct val="150000"/>
              </a:lnSpc>
            </a:pPr>
            <a:r>
              <a:rPr lang="zh-CN" altLang="en-US" sz="2800" dirty="0"/>
              <a:t>给定由方程</a:t>
            </a:r>
            <a:r>
              <a:rPr lang="en-US" altLang="zh-CN" sz="2800" dirty="0">
                <a:solidFill>
                  <a:schemeClr val="accent1"/>
                </a:solidFill>
              </a:rPr>
              <a:t>y=</a:t>
            </a:r>
            <a:r>
              <a:rPr lang="en-US" altLang="zh-CN" sz="2800" dirty="0" err="1">
                <a:solidFill>
                  <a:schemeClr val="accent1"/>
                </a:solidFill>
              </a:rPr>
              <a:t>ax+b</a:t>
            </a:r>
            <a:r>
              <a:rPr lang="zh-CN" altLang="en-US" sz="2800" dirty="0"/>
              <a:t>定义的直线</a:t>
            </a:r>
            <a:r>
              <a:rPr lang="en-US" altLang="zh-CN" sz="2800" dirty="0"/>
              <a:t>L, </a:t>
            </a:r>
            <a:r>
              <a:rPr lang="zh-CN" altLang="en-US" sz="2800" dirty="0"/>
              <a:t>我们说</a:t>
            </a:r>
            <a:r>
              <a:rPr lang="en-US" altLang="zh-CN" sz="2800" dirty="0">
                <a:solidFill>
                  <a:schemeClr val="accent1"/>
                </a:solidFill>
              </a:rPr>
              <a:t>L</a:t>
            </a:r>
            <a:r>
              <a:rPr lang="zh-CN" altLang="en-US" sz="2800" dirty="0">
                <a:solidFill>
                  <a:schemeClr val="accent1"/>
                </a:solidFill>
              </a:rPr>
              <a:t>相对于</a:t>
            </a:r>
            <a:r>
              <a:rPr lang="en-US" altLang="zh-CN" sz="2800" dirty="0">
                <a:solidFill>
                  <a:schemeClr val="accent1"/>
                </a:solidFill>
              </a:rPr>
              <a:t>P</a:t>
            </a:r>
            <a:r>
              <a:rPr lang="zh-CN" altLang="en-US" sz="2800" dirty="0">
                <a:solidFill>
                  <a:schemeClr val="accent1"/>
                </a:solidFill>
              </a:rPr>
              <a:t>的误差是它对于</a:t>
            </a:r>
            <a:r>
              <a:rPr lang="en-US" altLang="zh-CN" sz="2800" dirty="0">
                <a:solidFill>
                  <a:schemeClr val="accent1"/>
                </a:solidFill>
              </a:rPr>
              <a:t>P</a:t>
            </a:r>
            <a:r>
              <a:rPr lang="zh-CN" altLang="en-US" sz="2800" dirty="0">
                <a:solidFill>
                  <a:schemeClr val="accent1"/>
                </a:solidFill>
              </a:rPr>
              <a:t>中的点的</a:t>
            </a:r>
            <a:r>
              <a:rPr lang="zh-CN" altLang="en-US" sz="2800" dirty="0">
                <a:solidFill>
                  <a:schemeClr val="accent1"/>
                </a:solidFill>
                <a:latin typeface="Comic Sans MS" panose="030F0702030302020204" pitchFamily="66" charset="0"/>
              </a:rPr>
              <a:t>“</a:t>
            </a:r>
            <a:r>
              <a:rPr lang="zh-CN" altLang="en-US" sz="2800" b="1" dirty="0">
                <a:solidFill>
                  <a:schemeClr val="accent1"/>
                </a:solidFill>
              </a:rPr>
              <a:t>距离</a:t>
            </a:r>
            <a:r>
              <a:rPr lang="zh-CN" altLang="en-US" sz="2800" dirty="0">
                <a:solidFill>
                  <a:schemeClr val="accent1"/>
                </a:solidFill>
                <a:latin typeface="Comic Sans MS" panose="030F0702030302020204" pitchFamily="66" charset="0"/>
              </a:rPr>
              <a:t>”</a:t>
            </a:r>
            <a:r>
              <a:rPr lang="zh-CN" altLang="en-US" sz="2800" dirty="0">
                <a:solidFill>
                  <a:schemeClr val="accent1"/>
                </a:solidFill>
              </a:rPr>
              <a:t>的平方和</a:t>
            </a:r>
            <a:r>
              <a:rPr lang="zh-CN" altLang="en-US" sz="2800" dirty="0"/>
              <a:t>;</a:t>
            </a:r>
          </a:p>
          <a:p>
            <a:pPr eaLnBrk="1" hangingPunct="1">
              <a:lnSpc>
                <a:spcPct val="150000"/>
              </a:lnSpc>
            </a:pPr>
            <a:r>
              <a:rPr lang="zh-CN" altLang="en-US" sz="2800" dirty="0"/>
              <a:t>自然的目标是寻找具有最小误差的直线</a:t>
            </a:r>
            <a:endParaRPr lang="en-US" altLang="zh-CN" sz="4400" baseline="-25000" dirty="0"/>
          </a:p>
          <a:p>
            <a:pPr eaLnBrk="1" hangingPunct="1">
              <a:lnSpc>
                <a:spcPct val="150000"/>
              </a:lnSpc>
            </a:pPr>
            <a:endParaRPr lang="en-US" altLang="zh-CN" sz="4400" baseline="-25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a:extLst>
              <a:ext uri="{FF2B5EF4-FFF2-40B4-BE49-F238E27FC236}">
                <a16:creationId xmlns:a16="http://schemas.microsoft.com/office/drawing/2014/main" id="{21B599C7-05FD-4B4F-A4AB-626EAEF3301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2CAC2D4-6862-4C6A-BA86-2B2E903D8F8F}" type="slidenum">
              <a:rPr kumimoji="0" lang="zh-CN" altLang="en-US" sz="1400" smtClean="0"/>
              <a:pPr>
                <a:spcBef>
                  <a:spcPct val="0"/>
                </a:spcBef>
                <a:buClrTx/>
                <a:buSzTx/>
                <a:buFontTx/>
                <a:buNone/>
              </a:pPr>
              <a:t>58</a:t>
            </a:fld>
            <a:endParaRPr kumimoji="0" lang="en-US" altLang="zh-CN" sz="1400"/>
          </a:p>
        </p:txBody>
      </p:sp>
      <p:sp>
        <p:nvSpPr>
          <p:cNvPr id="38915" name="Rectangle 2">
            <a:extLst>
              <a:ext uri="{FF2B5EF4-FFF2-40B4-BE49-F238E27FC236}">
                <a16:creationId xmlns:a16="http://schemas.microsoft.com/office/drawing/2014/main" id="{DF6EAF9F-9462-4F17-A62C-8CFCE1D34139}"/>
              </a:ext>
            </a:extLst>
          </p:cNvPr>
          <p:cNvSpPr>
            <a:spLocks noGrp="1" noChangeArrowheads="1"/>
          </p:cNvSpPr>
          <p:nvPr>
            <p:ph type="title" idx="4294967295"/>
          </p:nvPr>
        </p:nvSpPr>
        <p:spPr>
          <a:xfrm>
            <a:off x="554038" y="231774"/>
            <a:ext cx="7886700" cy="1325563"/>
          </a:xfrm>
        </p:spPr>
        <p:txBody>
          <a:bodyPr/>
          <a:lstStyle/>
          <a:p>
            <a:pPr eaLnBrk="1" hangingPunct="1"/>
            <a:r>
              <a:rPr lang="zh-CN" altLang="en-US" dirty="0"/>
              <a:t>分段的最小二乘</a:t>
            </a:r>
            <a:endParaRPr lang="en-US" altLang="zh-CN" dirty="0"/>
          </a:p>
        </p:txBody>
      </p:sp>
      <p:sp>
        <p:nvSpPr>
          <p:cNvPr id="38916" name="Rectangle 3">
            <a:extLst>
              <a:ext uri="{FF2B5EF4-FFF2-40B4-BE49-F238E27FC236}">
                <a16:creationId xmlns:a16="http://schemas.microsoft.com/office/drawing/2014/main" id="{F6A39268-2462-462D-861C-56E0CC2434E9}"/>
              </a:ext>
            </a:extLst>
          </p:cNvPr>
          <p:cNvSpPr>
            <a:spLocks noGrp="1" noChangeArrowheads="1"/>
          </p:cNvSpPr>
          <p:nvPr>
            <p:ph type="body" idx="4294967295"/>
          </p:nvPr>
        </p:nvSpPr>
        <p:spPr>
          <a:xfrm>
            <a:off x="1371600" y="1828800"/>
            <a:ext cx="7772400" cy="4114800"/>
          </a:xfrm>
        </p:spPr>
        <p:txBody>
          <a:bodyPr/>
          <a:lstStyle/>
          <a:p>
            <a:pPr eaLnBrk="1" hangingPunct="1">
              <a:buFont typeface="Wingdings" panose="05000000000000000000" pitchFamily="2" charset="2"/>
              <a:buNone/>
            </a:pPr>
            <a:r>
              <a:rPr lang="zh-CN" altLang="en-US"/>
              <a:t> </a:t>
            </a:r>
          </a:p>
        </p:txBody>
      </p:sp>
      <p:graphicFrame>
        <p:nvGraphicFramePr>
          <p:cNvPr id="38917" name="Object 4">
            <a:extLst>
              <a:ext uri="{FF2B5EF4-FFF2-40B4-BE49-F238E27FC236}">
                <a16:creationId xmlns:a16="http://schemas.microsoft.com/office/drawing/2014/main" id="{337910D2-6081-4682-82EB-134A02175048}"/>
              </a:ext>
            </a:extLst>
          </p:cNvPr>
          <p:cNvGraphicFramePr>
            <a:graphicFrameLocks noChangeAspect="1"/>
          </p:cNvGraphicFramePr>
          <p:nvPr>
            <p:extLst>
              <p:ext uri="{D42A27DB-BD31-4B8C-83A1-F6EECF244321}">
                <p14:modId xmlns:p14="http://schemas.microsoft.com/office/powerpoint/2010/main" val="861089324"/>
              </p:ext>
            </p:extLst>
          </p:nvPr>
        </p:nvGraphicFramePr>
        <p:xfrm>
          <a:off x="899592" y="2033376"/>
          <a:ext cx="3352800" cy="1111250"/>
        </p:xfrm>
        <a:graphic>
          <a:graphicData uri="http://schemas.openxmlformats.org/presentationml/2006/ole">
            <mc:AlternateContent xmlns:mc="http://schemas.openxmlformats.org/markup-compatibility/2006">
              <mc:Choice xmlns:v="urn:schemas-microsoft-com:vml" Requires="v">
                <p:oleObj name="Equation" r:id="rId2" imgW="2273300" imgH="558800" progId="Equation.3">
                  <p:embed/>
                </p:oleObj>
              </mc:Choice>
              <mc:Fallback>
                <p:oleObj name="Equation" r:id="rId2" imgW="2273300" imgH="558800" progId="Equation.3">
                  <p:embed/>
                  <p:pic>
                    <p:nvPicPr>
                      <p:cNvPr id="38917" name="Object 4">
                        <a:extLst>
                          <a:ext uri="{FF2B5EF4-FFF2-40B4-BE49-F238E27FC236}">
                            <a16:creationId xmlns:a16="http://schemas.microsoft.com/office/drawing/2014/main" id="{337910D2-6081-4682-82EB-134A02175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77" t="-25769" r="-6177" b="-25769"/>
                      <a:stretch>
                        <a:fillRect/>
                      </a:stretch>
                    </p:blipFill>
                    <p:spPr bwMode="auto">
                      <a:xfrm>
                        <a:off x="899592" y="2033376"/>
                        <a:ext cx="3352800" cy="1111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8" name="Line 6">
            <a:extLst>
              <a:ext uri="{FF2B5EF4-FFF2-40B4-BE49-F238E27FC236}">
                <a16:creationId xmlns:a16="http://schemas.microsoft.com/office/drawing/2014/main" id="{646E4D8D-7AAA-4F6B-A8E4-B009972E53C2}"/>
              </a:ext>
            </a:extLst>
          </p:cNvPr>
          <p:cNvSpPr>
            <a:spLocks noChangeShapeType="1"/>
          </p:cNvSpPr>
          <p:nvPr/>
        </p:nvSpPr>
        <p:spPr bwMode="auto">
          <a:xfrm>
            <a:off x="1313930" y="3252576"/>
            <a:ext cx="0" cy="2708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38919" name="Line 7">
            <a:extLst>
              <a:ext uri="{FF2B5EF4-FFF2-40B4-BE49-F238E27FC236}">
                <a16:creationId xmlns:a16="http://schemas.microsoft.com/office/drawing/2014/main" id="{40C3E9CC-3EAB-4C2E-AE36-4F73786DD305}"/>
              </a:ext>
            </a:extLst>
          </p:cNvPr>
          <p:cNvSpPr>
            <a:spLocks noChangeShapeType="1"/>
          </p:cNvSpPr>
          <p:nvPr/>
        </p:nvSpPr>
        <p:spPr bwMode="auto">
          <a:xfrm>
            <a:off x="899592" y="5689389"/>
            <a:ext cx="47355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38920" name="Oval 8">
            <a:extLst>
              <a:ext uri="{FF2B5EF4-FFF2-40B4-BE49-F238E27FC236}">
                <a16:creationId xmlns:a16="http://schemas.microsoft.com/office/drawing/2014/main" id="{4E6E2D91-E4D8-4481-97C5-304F4077B109}"/>
              </a:ext>
            </a:extLst>
          </p:cNvPr>
          <p:cNvSpPr>
            <a:spLocks noChangeArrowheads="1"/>
          </p:cNvSpPr>
          <p:nvPr/>
        </p:nvSpPr>
        <p:spPr bwMode="auto">
          <a:xfrm>
            <a:off x="2260080" y="4714664"/>
            <a:ext cx="119062" cy="107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21" name="Oval 9">
            <a:extLst>
              <a:ext uri="{FF2B5EF4-FFF2-40B4-BE49-F238E27FC236}">
                <a16:creationId xmlns:a16="http://schemas.microsoft.com/office/drawing/2014/main" id="{E1FB1572-AF3B-4D45-9BDC-E0AE579DA000}"/>
              </a:ext>
            </a:extLst>
          </p:cNvPr>
          <p:cNvSpPr>
            <a:spLocks noChangeArrowheads="1"/>
          </p:cNvSpPr>
          <p:nvPr/>
        </p:nvSpPr>
        <p:spPr bwMode="auto">
          <a:xfrm>
            <a:off x="2734742" y="4227301"/>
            <a:ext cx="119063" cy="107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22" name="Oval 10">
            <a:extLst>
              <a:ext uri="{FF2B5EF4-FFF2-40B4-BE49-F238E27FC236}">
                <a16:creationId xmlns:a16="http://schemas.microsoft.com/office/drawing/2014/main" id="{610F3902-0285-4B0C-B0F6-126F41D6C0BF}"/>
              </a:ext>
            </a:extLst>
          </p:cNvPr>
          <p:cNvSpPr>
            <a:spLocks noChangeArrowheads="1"/>
          </p:cNvSpPr>
          <p:nvPr/>
        </p:nvSpPr>
        <p:spPr bwMode="auto">
          <a:xfrm>
            <a:off x="3503092" y="4173326"/>
            <a:ext cx="120650" cy="107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23" name="Oval 11">
            <a:extLst>
              <a:ext uri="{FF2B5EF4-FFF2-40B4-BE49-F238E27FC236}">
                <a16:creationId xmlns:a16="http://schemas.microsoft.com/office/drawing/2014/main" id="{82798D23-E425-4D1F-AFDE-8A3A82430AF6}"/>
              </a:ext>
            </a:extLst>
          </p:cNvPr>
          <p:cNvSpPr>
            <a:spLocks noChangeArrowheads="1"/>
          </p:cNvSpPr>
          <p:nvPr/>
        </p:nvSpPr>
        <p:spPr bwMode="auto">
          <a:xfrm>
            <a:off x="1964805" y="5040101"/>
            <a:ext cx="117475" cy="107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24" name="Oval 12">
            <a:extLst>
              <a:ext uri="{FF2B5EF4-FFF2-40B4-BE49-F238E27FC236}">
                <a16:creationId xmlns:a16="http://schemas.microsoft.com/office/drawing/2014/main" id="{248339D6-FCCA-4021-B87F-55F5541B614B}"/>
              </a:ext>
            </a:extLst>
          </p:cNvPr>
          <p:cNvSpPr>
            <a:spLocks noChangeArrowheads="1"/>
          </p:cNvSpPr>
          <p:nvPr/>
        </p:nvSpPr>
        <p:spPr bwMode="auto">
          <a:xfrm>
            <a:off x="2617267" y="4606714"/>
            <a:ext cx="117475" cy="107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25" name="Oval 13">
            <a:extLst>
              <a:ext uri="{FF2B5EF4-FFF2-40B4-BE49-F238E27FC236}">
                <a16:creationId xmlns:a16="http://schemas.microsoft.com/office/drawing/2014/main" id="{13175AD4-2410-4BD3-BC8E-669B75090494}"/>
              </a:ext>
            </a:extLst>
          </p:cNvPr>
          <p:cNvSpPr>
            <a:spLocks noChangeArrowheads="1"/>
          </p:cNvSpPr>
          <p:nvPr/>
        </p:nvSpPr>
        <p:spPr bwMode="auto">
          <a:xfrm>
            <a:off x="4038080" y="3901864"/>
            <a:ext cx="117475" cy="1095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26" name="Oval 14">
            <a:extLst>
              <a:ext uri="{FF2B5EF4-FFF2-40B4-BE49-F238E27FC236}">
                <a16:creationId xmlns:a16="http://schemas.microsoft.com/office/drawing/2014/main" id="{9B76F0AE-9950-4442-BCEE-DF597DBD33BB}"/>
              </a:ext>
            </a:extLst>
          </p:cNvPr>
          <p:cNvSpPr>
            <a:spLocks noChangeArrowheads="1"/>
          </p:cNvSpPr>
          <p:nvPr/>
        </p:nvSpPr>
        <p:spPr bwMode="auto">
          <a:xfrm>
            <a:off x="2971280" y="4498764"/>
            <a:ext cx="117475" cy="107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27" name="Oval 15">
            <a:extLst>
              <a:ext uri="{FF2B5EF4-FFF2-40B4-BE49-F238E27FC236}">
                <a16:creationId xmlns:a16="http://schemas.microsoft.com/office/drawing/2014/main" id="{35380A4F-D7C7-40EB-8E2C-ED2474102DAC}"/>
              </a:ext>
            </a:extLst>
          </p:cNvPr>
          <p:cNvSpPr>
            <a:spLocks noChangeArrowheads="1"/>
          </p:cNvSpPr>
          <p:nvPr/>
        </p:nvSpPr>
        <p:spPr bwMode="auto">
          <a:xfrm>
            <a:off x="4509567" y="3739939"/>
            <a:ext cx="119063" cy="107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28" name="Oval 16">
            <a:extLst>
              <a:ext uri="{FF2B5EF4-FFF2-40B4-BE49-F238E27FC236}">
                <a16:creationId xmlns:a16="http://schemas.microsoft.com/office/drawing/2014/main" id="{FEC54BBE-BE60-4413-B0A3-81B84C36E5CE}"/>
              </a:ext>
            </a:extLst>
          </p:cNvPr>
          <p:cNvSpPr>
            <a:spLocks noChangeArrowheads="1"/>
          </p:cNvSpPr>
          <p:nvPr/>
        </p:nvSpPr>
        <p:spPr bwMode="auto">
          <a:xfrm>
            <a:off x="3217342" y="3911389"/>
            <a:ext cx="117475" cy="107950"/>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29" name="Oval 17">
            <a:extLst>
              <a:ext uri="{FF2B5EF4-FFF2-40B4-BE49-F238E27FC236}">
                <a16:creationId xmlns:a16="http://schemas.microsoft.com/office/drawing/2014/main" id="{4F689916-EADF-41AE-97E0-D24857C0ABD1}"/>
              </a:ext>
            </a:extLst>
          </p:cNvPr>
          <p:cNvSpPr>
            <a:spLocks noChangeArrowheads="1"/>
          </p:cNvSpPr>
          <p:nvPr/>
        </p:nvSpPr>
        <p:spPr bwMode="auto">
          <a:xfrm>
            <a:off x="4274617" y="3578014"/>
            <a:ext cx="117475" cy="107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30" name="Line 18">
            <a:extLst>
              <a:ext uri="{FF2B5EF4-FFF2-40B4-BE49-F238E27FC236}">
                <a16:creationId xmlns:a16="http://schemas.microsoft.com/office/drawing/2014/main" id="{2105C1B0-3169-4827-BF13-3EE4AD662359}"/>
              </a:ext>
            </a:extLst>
          </p:cNvPr>
          <p:cNvSpPr>
            <a:spLocks noChangeShapeType="1"/>
          </p:cNvSpPr>
          <p:nvPr/>
        </p:nvSpPr>
        <p:spPr bwMode="auto">
          <a:xfrm flipV="1">
            <a:off x="959917" y="3252576"/>
            <a:ext cx="4378325" cy="2220913"/>
          </a:xfrm>
          <a:prstGeom prst="line">
            <a:avLst/>
          </a:prstGeom>
          <a:noFill/>
          <a:ln w="9525">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38931" name="Line 19">
            <a:extLst>
              <a:ext uri="{FF2B5EF4-FFF2-40B4-BE49-F238E27FC236}">
                <a16:creationId xmlns:a16="http://schemas.microsoft.com/office/drawing/2014/main" id="{B520BDAA-EA1D-4EBE-A55A-BD2A0349DDE5}"/>
              </a:ext>
            </a:extLst>
          </p:cNvPr>
          <p:cNvSpPr>
            <a:spLocks noChangeShapeType="1"/>
          </p:cNvSpPr>
          <p:nvPr/>
        </p:nvSpPr>
        <p:spPr bwMode="auto">
          <a:xfrm>
            <a:off x="3284017" y="4012989"/>
            <a:ext cx="4763" cy="27305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38932" name="Oval 20">
            <a:extLst>
              <a:ext uri="{FF2B5EF4-FFF2-40B4-BE49-F238E27FC236}">
                <a16:creationId xmlns:a16="http://schemas.microsoft.com/office/drawing/2014/main" id="{435454F5-56C0-44AC-8E32-C9D03A61BCA5}"/>
              </a:ext>
            </a:extLst>
          </p:cNvPr>
          <p:cNvSpPr>
            <a:spLocks noChangeArrowheads="1"/>
          </p:cNvSpPr>
          <p:nvPr/>
        </p:nvSpPr>
        <p:spPr bwMode="auto">
          <a:xfrm>
            <a:off x="3753917" y="3981239"/>
            <a:ext cx="119063" cy="1095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33" name="Oval 21">
            <a:extLst>
              <a:ext uri="{FF2B5EF4-FFF2-40B4-BE49-F238E27FC236}">
                <a16:creationId xmlns:a16="http://schemas.microsoft.com/office/drawing/2014/main" id="{44590D50-8C29-48AC-AE30-79C060B42D4F}"/>
              </a:ext>
            </a:extLst>
          </p:cNvPr>
          <p:cNvSpPr>
            <a:spLocks noChangeArrowheads="1"/>
          </p:cNvSpPr>
          <p:nvPr/>
        </p:nvSpPr>
        <p:spPr bwMode="auto">
          <a:xfrm>
            <a:off x="4744517" y="3406564"/>
            <a:ext cx="119063" cy="107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38934" name="Rectangle 22">
            <a:extLst>
              <a:ext uri="{FF2B5EF4-FFF2-40B4-BE49-F238E27FC236}">
                <a16:creationId xmlns:a16="http://schemas.microsoft.com/office/drawing/2014/main" id="{C13AF6AF-7BF5-45FF-8413-845215137372}"/>
              </a:ext>
            </a:extLst>
          </p:cNvPr>
          <p:cNvSpPr>
            <a:spLocks noChangeArrowheads="1"/>
          </p:cNvSpPr>
          <p:nvPr/>
        </p:nvSpPr>
        <p:spPr bwMode="auto">
          <a:xfrm>
            <a:off x="4542905" y="5773526"/>
            <a:ext cx="3048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x</a:t>
            </a:r>
          </a:p>
        </p:txBody>
      </p:sp>
      <p:sp>
        <p:nvSpPr>
          <p:cNvPr id="38935" name="Rectangle 23">
            <a:extLst>
              <a:ext uri="{FF2B5EF4-FFF2-40B4-BE49-F238E27FC236}">
                <a16:creationId xmlns:a16="http://schemas.microsoft.com/office/drawing/2014/main" id="{502394BF-B549-4292-9F46-386AEE7ACAEE}"/>
              </a:ext>
            </a:extLst>
          </p:cNvPr>
          <p:cNvSpPr>
            <a:spLocks noChangeArrowheads="1"/>
          </p:cNvSpPr>
          <p:nvPr/>
        </p:nvSpPr>
        <p:spPr bwMode="auto">
          <a:xfrm>
            <a:off x="899592" y="3519276"/>
            <a:ext cx="290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y</a:t>
            </a:r>
          </a:p>
        </p:txBody>
      </p:sp>
      <p:sp>
        <p:nvSpPr>
          <p:cNvPr id="38936" name="Text Box 24">
            <a:extLst>
              <a:ext uri="{FF2B5EF4-FFF2-40B4-BE49-F238E27FC236}">
                <a16:creationId xmlns:a16="http://schemas.microsoft.com/office/drawing/2014/main" id="{780BE461-A072-4179-ACE4-FECCC9499A13}"/>
              </a:ext>
            </a:extLst>
          </p:cNvPr>
          <p:cNvSpPr txBox="1">
            <a:spLocks noChangeArrowheads="1"/>
          </p:cNvSpPr>
          <p:nvPr/>
        </p:nvSpPr>
        <p:spPr bwMode="auto">
          <a:xfrm>
            <a:off x="959917" y="1580144"/>
            <a:ext cx="1004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dirty="0">
                <a:latin typeface="Courier New" panose="02070309020205020404" pitchFamily="49" charset="0"/>
              </a:rPr>
              <a:t>误差</a:t>
            </a:r>
          </a:p>
        </p:txBody>
      </p:sp>
      <p:pic>
        <p:nvPicPr>
          <p:cNvPr id="38937" name="Picture 26" descr="Gauss">
            <a:extLst>
              <a:ext uri="{FF2B5EF4-FFF2-40B4-BE49-F238E27FC236}">
                <a16:creationId xmlns:a16="http://schemas.microsoft.com/office/drawing/2014/main" id="{09AE8497-98E7-4C0C-A8D9-C8F2E1B9E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592" y="2338176"/>
            <a:ext cx="23256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96D97D6C-499F-4A08-9DED-95DC7A2020F6}"/>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E51382B-331D-43FB-8CE1-03E774D6BAA6}" type="slidenum">
              <a:rPr kumimoji="0" lang="zh-CN" altLang="en-US" sz="1400" smtClean="0"/>
              <a:pPr>
                <a:spcBef>
                  <a:spcPct val="0"/>
                </a:spcBef>
                <a:buClrTx/>
                <a:buSzTx/>
                <a:buFontTx/>
                <a:buNone/>
              </a:pPr>
              <a:t>59</a:t>
            </a:fld>
            <a:endParaRPr kumimoji="0" lang="en-US" altLang="zh-CN" sz="1400"/>
          </a:p>
        </p:txBody>
      </p:sp>
      <p:sp>
        <p:nvSpPr>
          <p:cNvPr id="39939" name="Rectangle 2">
            <a:extLst>
              <a:ext uri="{FF2B5EF4-FFF2-40B4-BE49-F238E27FC236}">
                <a16:creationId xmlns:a16="http://schemas.microsoft.com/office/drawing/2014/main" id="{06784DF8-F198-4268-9463-8C946B50E896}"/>
              </a:ext>
            </a:extLst>
          </p:cNvPr>
          <p:cNvSpPr>
            <a:spLocks noGrp="1" noChangeArrowheads="1"/>
          </p:cNvSpPr>
          <p:nvPr>
            <p:ph type="title" idx="4294967295"/>
          </p:nvPr>
        </p:nvSpPr>
        <p:spPr>
          <a:xfrm>
            <a:off x="1350963" y="609600"/>
            <a:ext cx="7793037" cy="1143000"/>
          </a:xfrm>
        </p:spPr>
        <p:txBody>
          <a:bodyPr/>
          <a:lstStyle/>
          <a:p>
            <a:pPr eaLnBrk="1" hangingPunct="1"/>
            <a:r>
              <a:rPr lang="zh-CN" altLang="en-US"/>
              <a:t>分段的最小二乘</a:t>
            </a:r>
            <a:endParaRPr lang="en-US" altLang="zh-CN"/>
          </a:p>
        </p:txBody>
      </p:sp>
      <p:sp>
        <p:nvSpPr>
          <p:cNvPr id="39940" name="Rectangle 3">
            <a:extLst>
              <a:ext uri="{FF2B5EF4-FFF2-40B4-BE49-F238E27FC236}">
                <a16:creationId xmlns:a16="http://schemas.microsoft.com/office/drawing/2014/main" id="{62AA6D6C-810A-4151-B925-A48E5D2CF990}"/>
              </a:ext>
            </a:extLst>
          </p:cNvPr>
          <p:cNvSpPr>
            <a:spLocks noGrp="1" noChangeArrowheads="1"/>
          </p:cNvSpPr>
          <p:nvPr>
            <p:ph type="body" idx="4294967295"/>
          </p:nvPr>
        </p:nvSpPr>
        <p:spPr>
          <a:xfrm>
            <a:off x="1134222" y="1752600"/>
            <a:ext cx="7886700" cy="4351338"/>
          </a:xfrm>
        </p:spPr>
        <p:txBody>
          <a:bodyPr/>
          <a:lstStyle/>
          <a:p>
            <a:pPr eaLnBrk="1" hangingPunct="1"/>
            <a:r>
              <a:rPr lang="zh-CN" altLang="en-US" dirty="0"/>
              <a:t>求极值的问题</a:t>
            </a:r>
          </a:p>
          <a:p>
            <a:pPr eaLnBrk="1" hangingPunct="1"/>
            <a:endParaRPr lang="en-US" altLang="zh-CN" dirty="0"/>
          </a:p>
          <a:p>
            <a:pPr eaLnBrk="1" hangingPunct="1"/>
            <a:r>
              <a:rPr lang="zh-CN" altLang="en-US" dirty="0"/>
              <a:t>通过微积分中的方法，可以知道</a:t>
            </a:r>
          </a:p>
        </p:txBody>
      </p:sp>
      <p:graphicFrame>
        <p:nvGraphicFramePr>
          <p:cNvPr id="39941" name="Object 4">
            <a:extLst>
              <a:ext uri="{FF2B5EF4-FFF2-40B4-BE49-F238E27FC236}">
                <a16:creationId xmlns:a16="http://schemas.microsoft.com/office/drawing/2014/main" id="{1BAE1F80-EB17-4B6A-A064-FFC7E65710BF}"/>
              </a:ext>
            </a:extLst>
          </p:cNvPr>
          <p:cNvGraphicFramePr>
            <a:graphicFrameLocks noChangeAspect="1"/>
          </p:cNvGraphicFramePr>
          <p:nvPr>
            <p:extLst>
              <p:ext uri="{D42A27DB-BD31-4B8C-83A1-F6EECF244321}">
                <p14:modId xmlns:p14="http://schemas.microsoft.com/office/powerpoint/2010/main" val="263680583"/>
              </p:ext>
            </p:extLst>
          </p:nvPr>
        </p:nvGraphicFramePr>
        <p:xfrm>
          <a:off x="1350963" y="3365612"/>
          <a:ext cx="6326187" cy="1308100"/>
        </p:xfrm>
        <a:graphic>
          <a:graphicData uri="http://schemas.openxmlformats.org/presentationml/2006/ole">
            <mc:AlternateContent xmlns:mc="http://schemas.openxmlformats.org/markup-compatibility/2006">
              <mc:Choice xmlns:v="urn:schemas-microsoft-com:vml" Requires="v">
                <p:oleObj name="Equation" r:id="rId2" imgW="4622800" imgH="685800" progId="Equation.3">
                  <p:embed/>
                </p:oleObj>
              </mc:Choice>
              <mc:Fallback>
                <p:oleObj name="Equation" r:id="rId2" imgW="4622800" imgH="685800" progId="Equation.3">
                  <p:embed/>
                  <p:pic>
                    <p:nvPicPr>
                      <p:cNvPr id="39941" name="Object 4">
                        <a:extLst>
                          <a:ext uri="{FF2B5EF4-FFF2-40B4-BE49-F238E27FC236}">
                            <a16:creationId xmlns:a16="http://schemas.microsoft.com/office/drawing/2014/main" id="{1BAE1F80-EB17-4B6A-A064-FFC7E6571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81" t="-23622" r="-2881" b="-23622"/>
                      <a:stretch>
                        <a:fillRect/>
                      </a:stretch>
                    </p:blipFill>
                    <p:spPr bwMode="auto">
                      <a:xfrm>
                        <a:off x="1350963" y="3365612"/>
                        <a:ext cx="6326187" cy="13081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a:extLst>
              <a:ext uri="{FF2B5EF4-FFF2-40B4-BE49-F238E27FC236}">
                <a16:creationId xmlns:a16="http://schemas.microsoft.com/office/drawing/2014/main" id="{90D94333-FEFD-4ED4-8E1E-25D1875E0E53}"/>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D3B69B2-31C2-47B9-A8A4-EC7587DBF1FE}" type="slidenum">
              <a:rPr kumimoji="0" lang="zh-CN" altLang="en-US" sz="1400" smtClean="0"/>
              <a:pPr>
                <a:spcBef>
                  <a:spcPct val="0"/>
                </a:spcBef>
                <a:buClrTx/>
                <a:buSzTx/>
                <a:buFontTx/>
                <a:buNone/>
              </a:pPr>
              <a:t>6</a:t>
            </a:fld>
            <a:endParaRPr kumimoji="0" lang="en-US" altLang="zh-CN" sz="1400"/>
          </a:p>
        </p:txBody>
      </p:sp>
      <p:sp>
        <p:nvSpPr>
          <p:cNvPr id="7171" name="Rectangle 2">
            <a:extLst>
              <a:ext uri="{FF2B5EF4-FFF2-40B4-BE49-F238E27FC236}">
                <a16:creationId xmlns:a16="http://schemas.microsoft.com/office/drawing/2014/main" id="{8B5D2B58-584C-4C16-A3B4-9F3A200912EF}"/>
              </a:ext>
            </a:extLst>
          </p:cNvPr>
          <p:cNvSpPr>
            <a:spLocks noGrp="1" noChangeArrowheads="1"/>
          </p:cNvSpPr>
          <p:nvPr>
            <p:ph type="title" idx="4294967295"/>
          </p:nvPr>
        </p:nvSpPr>
        <p:spPr>
          <a:xfrm>
            <a:off x="395536" y="330469"/>
            <a:ext cx="7886700" cy="1325563"/>
          </a:xfrm>
        </p:spPr>
        <p:txBody>
          <a:bodyPr/>
          <a:lstStyle/>
          <a:p>
            <a:pPr eaLnBrk="1" hangingPunct="1"/>
            <a:r>
              <a:rPr lang="zh-CN" altLang="en-US" dirty="0"/>
              <a:t>算法介绍</a:t>
            </a:r>
          </a:p>
        </p:txBody>
      </p:sp>
      <p:sp>
        <p:nvSpPr>
          <p:cNvPr id="7172" name="Rectangle 3">
            <a:extLst>
              <a:ext uri="{FF2B5EF4-FFF2-40B4-BE49-F238E27FC236}">
                <a16:creationId xmlns:a16="http://schemas.microsoft.com/office/drawing/2014/main" id="{097B632C-4222-48AD-8BAF-769EB5768164}"/>
              </a:ext>
            </a:extLst>
          </p:cNvPr>
          <p:cNvSpPr>
            <a:spLocks noGrp="1" noChangeArrowheads="1"/>
          </p:cNvSpPr>
          <p:nvPr>
            <p:ph type="body" idx="4294967295"/>
          </p:nvPr>
        </p:nvSpPr>
        <p:spPr>
          <a:xfrm>
            <a:off x="755576" y="1656032"/>
            <a:ext cx="7886700" cy="4351338"/>
          </a:xfrm>
        </p:spPr>
        <p:txBody>
          <a:bodyPr>
            <a:normAutofit/>
          </a:bodyPr>
          <a:lstStyle/>
          <a:p>
            <a:pPr eaLnBrk="1" hangingPunct="1">
              <a:lnSpc>
                <a:spcPct val="150000"/>
              </a:lnSpc>
            </a:pPr>
            <a:r>
              <a:rPr lang="zh-CN" altLang="en-US" sz="2800" dirty="0">
                <a:solidFill>
                  <a:schemeClr val="hlink"/>
                </a:solidFill>
              </a:rPr>
              <a:t>动态规划</a:t>
            </a:r>
            <a:endParaRPr lang="zh-CN" altLang="en-US" sz="2800" dirty="0"/>
          </a:p>
          <a:p>
            <a:pPr eaLnBrk="1" hangingPunct="1">
              <a:lnSpc>
                <a:spcPct val="150000"/>
              </a:lnSpc>
            </a:pPr>
            <a:r>
              <a:rPr lang="zh-CN" altLang="en-US" sz="2800" dirty="0"/>
              <a:t>通过把事情</a:t>
            </a:r>
            <a:r>
              <a:rPr lang="zh-CN" altLang="en-US" sz="2800" b="1" dirty="0"/>
              <a:t>分解为一系列子问题</a:t>
            </a:r>
            <a:r>
              <a:rPr lang="zh-CN" altLang="en-US" sz="2800" dirty="0"/>
              <a:t>，然后对越来越大的子问题建立正确的解，从而隐含的探查所有可行解的空间。</a:t>
            </a:r>
          </a:p>
          <a:p>
            <a:pPr eaLnBrk="1" hangingPunct="1">
              <a:lnSpc>
                <a:spcPct val="150000"/>
              </a:lnSpc>
            </a:pPr>
            <a:r>
              <a:rPr lang="zh-CN" altLang="en-US" sz="2800" dirty="0"/>
              <a:t>穿过问题可行解的指数规模的集合，</a:t>
            </a:r>
            <a:r>
              <a:rPr lang="zh-CN" altLang="en-US" sz="2800" b="1" dirty="0"/>
              <a:t>不必明确检查所有的解</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a:extLst>
              <a:ext uri="{FF2B5EF4-FFF2-40B4-BE49-F238E27FC236}">
                <a16:creationId xmlns:a16="http://schemas.microsoft.com/office/drawing/2014/main" id="{6EA6749C-5F95-47B5-A175-06D9905873E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07C95CE-DF47-4F57-87D4-1140F5B12E4A}" type="slidenum">
              <a:rPr kumimoji="0" lang="zh-CN" altLang="en-US" sz="1400" smtClean="0"/>
              <a:pPr>
                <a:spcBef>
                  <a:spcPct val="0"/>
                </a:spcBef>
                <a:buClrTx/>
                <a:buSzTx/>
                <a:buFontTx/>
                <a:buNone/>
              </a:pPr>
              <a:t>60</a:t>
            </a:fld>
            <a:endParaRPr kumimoji="0" lang="en-US" altLang="zh-CN" sz="1400"/>
          </a:p>
        </p:txBody>
      </p:sp>
      <p:sp>
        <p:nvSpPr>
          <p:cNvPr id="40963" name="Rectangle 2">
            <a:extLst>
              <a:ext uri="{FF2B5EF4-FFF2-40B4-BE49-F238E27FC236}">
                <a16:creationId xmlns:a16="http://schemas.microsoft.com/office/drawing/2014/main" id="{A1885614-4D69-4C1D-A320-C6308A10E909}"/>
              </a:ext>
            </a:extLst>
          </p:cNvPr>
          <p:cNvSpPr>
            <a:spLocks noGrp="1" noChangeArrowheads="1"/>
          </p:cNvSpPr>
          <p:nvPr>
            <p:ph type="title" idx="4294967295"/>
          </p:nvPr>
        </p:nvSpPr>
        <p:spPr>
          <a:xfrm>
            <a:off x="628650" y="410368"/>
            <a:ext cx="7886700" cy="1325563"/>
          </a:xfrm>
        </p:spPr>
        <p:txBody>
          <a:bodyPr/>
          <a:lstStyle/>
          <a:p>
            <a:pPr eaLnBrk="1" hangingPunct="1"/>
            <a:r>
              <a:rPr lang="zh-CN" altLang="en-US" dirty="0"/>
              <a:t>分段的最小二乘</a:t>
            </a:r>
            <a:endParaRPr lang="en-US" altLang="zh-CN" dirty="0"/>
          </a:p>
        </p:txBody>
      </p:sp>
      <p:sp>
        <p:nvSpPr>
          <p:cNvPr id="40964" name="Rectangle 3">
            <a:extLst>
              <a:ext uri="{FF2B5EF4-FFF2-40B4-BE49-F238E27FC236}">
                <a16:creationId xmlns:a16="http://schemas.microsoft.com/office/drawing/2014/main" id="{1301B749-B750-4B82-AA73-6D19F165E76E}"/>
              </a:ext>
            </a:extLst>
          </p:cNvPr>
          <p:cNvSpPr>
            <a:spLocks noGrp="1" noChangeArrowheads="1"/>
          </p:cNvSpPr>
          <p:nvPr>
            <p:ph type="body" idx="4294967295"/>
          </p:nvPr>
        </p:nvSpPr>
        <p:spPr>
          <a:xfrm>
            <a:off x="628650" y="1765076"/>
            <a:ext cx="7886700" cy="4351338"/>
          </a:xfrm>
        </p:spPr>
        <p:txBody>
          <a:bodyPr>
            <a:normAutofit/>
          </a:bodyPr>
          <a:lstStyle/>
          <a:p>
            <a:pPr eaLnBrk="1" hangingPunct="1">
              <a:lnSpc>
                <a:spcPct val="150000"/>
              </a:lnSpc>
            </a:pPr>
            <a:r>
              <a:rPr lang="zh-CN" altLang="en-US" sz="2800" dirty="0"/>
              <a:t>实际中，有些时候数据看起来不像在一条直线中，而是大致位于两条连续的直线中，如何把</a:t>
            </a:r>
            <a:r>
              <a:rPr lang="zh-CN" altLang="en-US" sz="2800" dirty="0">
                <a:latin typeface="Times New Roman" panose="02020603050405020304" pitchFamily="18" charset="0"/>
              </a:rPr>
              <a:t>“</a:t>
            </a:r>
            <a:r>
              <a:rPr lang="zh-CN" altLang="en-US" sz="2800" dirty="0">
                <a:solidFill>
                  <a:schemeClr val="hlink"/>
                </a:solidFill>
              </a:rPr>
              <a:t>最佳拟合</a:t>
            </a:r>
            <a:r>
              <a:rPr lang="zh-CN" altLang="en-US" sz="2800" dirty="0">
                <a:latin typeface="Times New Roman" panose="02020603050405020304" pitchFamily="18" charset="0"/>
              </a:rPr>
              <a:t>”</a:t>
            </a:r>
            <a:r>
              <a:rPr lang="zh-CN" altLang="en-US" sz="2800" dirty="0"/>
              <a:t>这个概念形式化？</a:t>
            </a:r>
          </a:p>
          <a:p>
            <a:pPr eaLnBrk="1" hangingPunct="1">
              <a:lnSpc>
                <a:spcPct val="150000"/>
              </a:lnSpc>
            </a:pPr>
            <a:endParaRPr lang="zh-CN" altLang="en-US" sz="2800" dirty="0"/>
          </a:p>
          <a:p>
            <a:pPr eaLnBrk="1" hangingPunct="1">
              <a:lnSpc>
                <a:spcPct val="150000"/>
              </a:lnSpc>
            </a:pPr>
            <a:r>
              <a:rPr lang="zh-CN" altLang="en-US" sz="2800" dirty="0"/>
              <a:t>使用最少的直线来拟合这些点</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BB4AC4DC-C1A1-48CA-AC56-8F6EEA18845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29AD48-D3CA-41DA-BBD9-25BC58D65770}" type="slidenum">
              <a:rPr kumimoji="0" lang="zh-CN" altLang="en-US" sz="1400" smtClean="0"/>
              <a:pPr>
                <a:spcBef>
                  <a:spcPct val="0"/>
                </a:spcBef>
                <a:buClrTx/>
                <a:buSzTx/>
                <a:buFontTx/>
                <a:buNone/>
              </a:pPr>
              <a:t>61</a:t>
            </a:fld>
            <a:endParaRPr kumimoji="0" lang="en-US" altLang="zh-CN" sz="1400"/>
          </a:p>
        </p:txBody>
      </p:sp>
      <p:sp>
        <p:nvSpPr>
          <p:cNvPr id="41987" name="Rectangle 2">
            <a:extLst>
              <a:ext uri="{FF2B5EF4-FFF2-40B4-BE49-F238E27FC236}">
                <a16:creationId xmlns:a16="http://schemas.microsoft.com/office/drawing/2014/main" id="{17E8B1FC-F6A2-47F2-8117-26F50573FD8D}"/>
              </a:ext>
            </a:extLst>
          </p:cNvPr>
          <p:cNvSpPr>
            <a:spLocks noGrp="1" noChangeArrowheads="1"/>
          </p:cNvSpPr>
          <p:nvPr>
            <p:ph type="title" idx="4294967295"/>
          </p:nvPr>
        </p:nvSpPr>
        <p:spPr>
          <a:xfrm>
            <a:off x="1015499" y="342527"/>
            <a:ext cx="7886700" cy="1325563"/>
          </a:xfrm>
        </p:spPr>
        <p:txBody>
          <a:bodyPr/>
          <a:lstStyle/>
          <a:p>
            <a:pPr eaLnBrk="1" hangingPunct="1"/>
            <a:r>
              <a:rPr lang="zh-CN" altLang="en-US" dirty="0"/>
              <a:t>分段的最小二乘</a:t>
            </a:r>
            <a:endParaRPr lang="en-US" altLang="zh-CN" dirty="0"/>
          </a:p>
        </p:txBody>
      </p:sp>
      <p:sp>
        <p:nvSpPr>
          <p:cNvPr id="41988" name="Rectangle 3">
            <a:extLst>
              <a:ext uri="{FF2B5EF4-FFF2-40B4-BE49-F238E27FC236}">
                <a16:creationId xmlns:a16="http://schemas.microsoft.com/office/drawing/2014/main" id="{6312F031-53D6-432A-A5AF-CE35C754B194}"/>
              </a:ext>
            </a:extLst>
          </p:cNvPr>
          <p:cNvSpPr>
            <a:spLocks noGrp="1" noChangeArrowheads="1"/>
          </p:cNvSpPr>
          <p:nvPr>
            <p:ph type="body" idx="4294967295"/>
          </p:nvPr>
        </p:nvSpPr>
        <p:spPr>
          <a:xfrm>
            <a:off x="0" y="1825625"/>
            <a:ext cx="7886700" cy="4351338"/>
          </a:xfrm>
        </p:spPr>
        <p:txBody>
          <a:bodyPr/>
          <a:lstStyle/>
          <a:p>
            <a:pPr eaLnBrk="1" hangingPunct="1">
              <a:buFont typeface="Wingdings" panose="05000000000000000000" pitchFamily="2" charset="2"/>
              <a:buNone/>
            </a:pPr>
            <a:r>
              <a:rPr lang="zh-CN" altLang="en-US"/>
              <a:t> </a:t>
            </a:r>
          </a:p>
        </p:txBody>
      </p:sp>
      <p:grpSp>
        <p:nvGrpSpPr>
          <p:cNvPr id="41989" name="Group 37">
            <a:extLst>
              <a:ext uri="{FF2B5EF4-FFF2-40B4-BE49-F238E27FC236}">
                <a16:creationId xmlns:a16="http://schemas.microsoft.com/office/drawing/2014/main" id="{7CFB84A0-E123-4178-981C-C3BD8993A112}"/>
              </a:ext>
            </a:extLst>
          </p:cNvPr>
          <p:cNvGrpSpPr>
            <a:grpSpLocks/>
          </p:cNvGrpSpPr>
          <p:nvPr/>
        </p:nvGrpSpPr>
        <p:grpSpPr bwMode="auto">
          <a:xfrm>
            <a:off x="1447800" y="1905000"/>
            <a:ext cx="5257800" cy="3567113"/>
            <a:chOff x="1431" y="2303"/>
            <a:chExt cx="2697" cy="1825"/>
          </a:xfrm>
        </p:grpSpPr>
        <p:sp>
          <p:nvSpPr>
            <p:cNvPr id="41991" name="Line 4">
              <a:extLst>
                <a:ext uri="{FF2B5EF4-FFF2-40B4-BE49-F238E27FC236}">
                  <a16:creationId xmlns:a16="http://schemas.microsoft.com/office/drawing/2014/main" id="{51A9C2BF-834C-4CDE-8F22-6A627EB7B3B6}"/>
                </a:ext>
              </a:extLst>
            </p:cNvPr>
            <p:cNvSpPr>
              <a:spLocks noChangeShapeType="1"/>
            </p:cNvSpPr>
            <p:nvPr/>
          </p:nvSpPr>
          <p:spPr bwMode="auto">
            <a:xfrm>
              <a:off x="1639" y="2469"/>
              <a:ext cx="0" cy="16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1992" name="Line 5">
              <a:extLst>
                <a:ext uri="{FF2B5EF4-FFF2-40B4-BE49-F238E27FC236}">
                  <a16:creationId xmlns:a16="http://schemas.microsoft.com/office/drawing/2014/main" id="{B1D5287D-C2E5-4DD3-9732-450270D7E213}"/>
                </a:ext>
              </a:extLst>
            </p:cNvPr>
            <p:cNvSpPr>
              <a:spLocks noChangeShapeType="1"/>
            </p:cNvSpPr>
            <p:nvPr/>
          </p:nvSpPr>
          <p:spPr bwMode="auto">
            <a:xfrm>
              <a:off x="1473" y="3962"/>
              <a:ext cx="26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1993" name="Oval 6">
              <a:extLst>
                <a:ext uri="{FF2B5EF4-FFF2-40B4-BE49-F238E27FC236}">
                  <a16:creationId xmlns:a16="http://schemas.microsoft.com/office/drawing/2014/main" id="{160CAE8C-E0AF-4286-9AED-860A6790AA45}"/>
                </a:ext>
              </a:extLst>
            </p:cNvPr>
            <p:cNvSpPr>
              <a:spLocks noChangeArrowheads="1"/>
            </p:cNvSpPr>
            <p:nvPr/>
          </p:nvSpPr>
          <p:spPr bwMode="auto">
            <a:xfrm>
              <a:off x="2469" y="3431"/>
              <a:ext cx="66" cy="6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1994" name="Oval 7">
              <a:extLst>
                <a:ext uri="{FF2B5EF4-FFF2-40B4-BE49-F238E27FC236}">
                  <a16:creationId xmlns:a16="http://schemas.microsoft.com/office/drawing/2014/main" id="{67F49452-9A19-434A-8BC1-F0F5FFF1C242}"/>
                </a:ext>
              </a:extLst>
            </p:cNvPr>
            <p:cNvSpPr>
              <a:spLocks noChangeArrowheads="1"/>
            </p:cNvSpPr>
            <p:nvPr/>
          </p:nvSpPr>
          <p:spPr bwMode="auto">
            <a:xfrm>
              <a:off x="1971" y="3630"/>
              <a:ext cx="66" cy="6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1995" name="Oval 8">
              <a:extLst>
                <a:ext uri="{FF2B5EF4-FFF2-40B4-BE49-F238E27FC236}">
                  <a16:creationId xmlns:a16="http://schemas.microsoft.com/office/drawing/2014/main" id="{8BF74CA7-EC04-4E98-9314-48EC26EAD990}"/>
                </a:ext>
              </a:extLst>
            </p:cNvPr>
            <p:cNvSpPr>
              <a:spLocks noChangeArrowheads="1"/>
            </p:cNvSpPr>
            <p:nvPr/>
          </p:nvSpPr>
          <p:spPr bwMode="auto">
            <a:xfrm>
              <a:off x="2336" y="3464"/>
              <a:ext cx="66" cy="6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1996" name="Oval 9">
              <a:extLst>
                <a:ext uri="{FF2B5EF4-FFF2-40B4-BE49-F238E27FC236}">
                  <a16:creationId xmlns:a16="http://schemas.microsoft.com/office/drawing/2014/main" id="{645EB454-55BA-43D7-A27F-E6837B274E13}"/>
                </a:ext>
              </a:extLst>
            </p:cNvPr>
            <p:cNvSpPr>
              <a:spLocks noChangeArrowheads="1"/>
            </p:cNvSpPr>
            <p:nvPr/>
          </p:nvSpPr>
          <p:spPr bwMode="auto">
            <a:xfrm>
              <a:off x="2170" y="3564"/>
              <a:ext cx="66"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1997" name="Oval 10">
              <a:extLst>
                <a:ext uri="{FF2B5EF4-FFF2-40B4-BE49-F238E27FC236}">
                  <a16:creationId xmlns:a16="http://schemas.microsoft.com/office/drawing/2014/main" id="{213A065B-60F5-45AF-905D-A507023F2405}"/>
                </a:ext>
              </a:extLst>
            </p:cNvPr>
            <p:cNvSpPr>
              <a:spLocks noChangeArrowheads="1"/>
            </p:cNvSpPr>
            <p:nvPr/>
          </p:nvSpPr>
          <p:spPr bwMode="auto">
            <a:xfrm>
              <a:off x="2601" y="3398"/>
              <a:ext cx="67"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1998" name="Oval 11">
              <a:extLst>
                <a:ext uri="{FF2B5EF4-FFF2-40B4-BE49-F238E27FC236}">
                  <a16:creationId xmlns:a16="http://schemas.microsoft.com/office/drawing/2014/main" id="{D8CC0B91-7112-4452-A6E1-010F68B8D289}"/>
                </a:ext>
              </a:extLst>
            </p:cNvPr>
            <p:cNvSpPr>
              <a:spLocks noChangeArrowheads="1"/>
            </p:cNvSpPr>
            <p:nvPr/>
          </p:nvSpPr>
          <p:spPr bwMode="auto">
            <a:xfrm>
              <a:off x="3531" y="3265"/>
              <a:ext cx="66" cy="6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1999" name="Oval 12">
              <a:extLst>
                <a:ext uri="{FF2B5EF4-FFF2-40B4-BE49-F238E27FC236}">
                  <a16:creationId xmlns:a16="http://schemas.microsoft.com/office/drawing/2014/main" id="{FABD9116-D5B9-4F61-8B00-1C9FA77A12FC}"/>
                </a:ext>
              </a:extLst>
            </p:cNvPr>
            <p:cNvSpPr>
              <a:spLocks noChangeArrowheads="1"/>
            </p:cNvSpPr>
            <p:nvPr/>
          </p:nvSpPr>
          <p:spPr bwMode="auto">
            <a:xfrm>
              <a:off x="2867" y="3398"/>
              <a:ext cx="66"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0" name="Oval 13">
              <a:extLst>
                <a:ext uri="{FF2B5EF4-FFF2-40B4-BE49-F238E27FC236}">
                  <a16:creationId xmlns:a16="http://schemas.microsoft.com/office/drawing/2014/main" id="{CFAF764F-D0D9-4963-9FBF-1DED09554CF6}"/>
                </a:ext>
              </a:extLst>
            </p:cNvPr>
            <p:cNvSpPr>
              <a:spLocks noChangeArrowheads="1"/>
            </p:cNvSpPr>
            <p:nvPr/>
          </p:nvSpPr>
          <p:spPr bwMode="auto">
            <a:xfrm>
              <a:off x="3796" y="2701"/>
              <a:ext cx="67" cy="6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1" name="Oval 14">
              <a:extLst>
                <a:ext uri="{FF2B5EF4-FFF2-40B4-BE49-F238E27FC236}">
                  <a16:creationId xmlns:a16="http://schemas.microsoft.com/office/drawing/2014/main" id="{08F2474B-781A-4CDA-A7FB-70788421DDB2}"/>
                </a:ext>
              </a:extLst>
            </p:cNvPr>
            <p:cNvSpPr>
              <a:spLocks noChangeArrowheads="1"/>
            </p:cNvSpPr>
            <p:nvPr/>
          </p:nvSpPr>
          <p:spPr bwMode="auto">
            <a:xfrm>
              <a:off x="3663" y="3000"/>
              <a:ext cx="67"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2" name="Oval 15">
              <a:extLst>
                <a:ext uri="{FF2B5EF4-FFF2-40B4-BE49-F238E27FC236}">
                  <a16:creationId xmlns:a16="http://schemas.microsoft.com/office/drawing/2014/main" id="{2610A470-1C48-4151-9642-B646AB27ECA0}"/>
                </a:ext>
              </a:extLst>
            </p:cNvPr>
            <p:cNvSpPr>
              <a:spLocks noChangeArrowheads="1"/>
            </p:cNvSpPr>
            <p:nvPr/>
          </p:nvSpPr>
          <p:spPr bwMode="auto">
            <a:xfrm>
              <a:off x="3630" y="3166"/>
              <a:ext cx="67"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3" name="Oval 16">
              <a:extLst>
                <a:ext uri="{FF2B5EF4-FFF2-40B4-BE49-F238E27FC236}">
                  <a16:creationId xmlns:a16="http://schemas.microsoft.com/office/drawing/2014/main" id="{2C88AC68-9579-4C9A-9343-94E721B63BFB}"/>
                </a:ext>
              </a:extLst>
            </p:cNvPr>
            <p:cNvSpPr>
              <a:spLocks noChangeArrowheads="1"/>
            </p:cNvSpPr>
            <p:nvPr/>
          </p:nvSpPr>
          <p:spPr bwMode="auto">
            <a:xfrm>
              <a:off x="3697" y="2867"/>
              <a:ext cx="66"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4" name="Oval 17">
              <a:extLst>
                <a:ext uri="{FF2B5EF4-FFF2-40B4-BE49-F238E27FC236}">
                  <a16:creationId xmlns:a16="http://schemas.microsoft.com/office/drawing/2014/main" id="{D7BF732E-E2CC-4CC8-B523-7E8421CC9B48}"/>
                </a:ext>
              </a:extLst>
            </p:cNvPr>
            <p:cNvSpPr>
              <a:spLocks noChangeArrowheads="1"/>
            </p:cNvSpPr>
            <p:nvPr/>
          </p:nvSpPr>
          <p:spPr bwMode="auto">
            <a:xfrm>
              <a:off x="3763" y="2568"/>
              <a:ext cx="66" cy="6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5" name="Oval 18">
              <a:extLst>
                <a:ext uri="{FF2B5EF4-FFF2-40B4-BE49-F238E27FC236}">
                  <a16:creationId xmlns:a16="http://schemas.microsoft.com/office/drawing/2014/main" id="{553DC71B-19B3-47DA-9A2E-A736BC58219C}"/>
                </a:ext>
              </a:extLst>
            </p:cNvPr>
            <p:cNvSpPr>
              <a:spLocks noChangeArrowheads="1"/>
            </p:cNvSpPr>
            <p:nvPr/>
          </p:nvSpPr>
          <p:spPr bwMode="auto">
            <a:xfrm>
              <a:off x="3332" y="3398"/>
              <a:ext cx="66"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6" name="Oval 19">
              <a:extLst>
                <a:ext uri="{FF2B5EF4-FFF2-40B4-BE49-F238E27FC236}">
                  <a16:creationId xmlns:a16="http://schemas.microsoft.com/office/drawing/2014/main" id="{D549E4A4-73DA-4E1A-A9AB-83C88A4A71BF}"/>
                </a:ext>
              </a:extLst>
            </p:cNvPr>
            <p:cNvSpPr>
              <a:spLocks noChangeArrowheads="1"/>
            </p:cNvSpPr>
            <p:nvPr/>
          </p:nvSpPr>
          <p:spPr bwMode="auto">
            <a:xfrm>
              <a:off x="3066" y="3365"/>
              <a:ext cx="66"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7" name="Oval 20">
              <a:extLst>
                <a:ext uri="{FF2B5EF4-FFF2-40B4-BE49-F238E27FC236}">
                  <a16:creationId xmlns:a16="http://schemas.microsoft.com/office/drawing/2014/main" id="{5DAB98EE-BE91-4BF2-8F3B-95A454109AFC}"/>
                </a:ext>
              </a:extLst>
            </p:cNvPr>
            <p:cNvSpPr>
              <a:spLocks noChangeArrowheads="1"/>
            </p:cNvSpPr>
            <p:nvPr/>
          </p:nvSpPr>
          <p:spPr bwMode="auto">
            <a:xfrm>
              <a:off x="2734" y="3398"/>
              <a:ext cx="67"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8" name="Oval 21">
              <a:extLst>
                <a:ext uri="{FF2B5EF4-FFF2-40B4-BE49-F238E27FC236}">
                  <a16:creationId xmlns:a16="http://schemas.microsoft.com/office/drawing/2014/main" id="{1CBD5F6B-0C24-4EF3-ABFA-EBE4B667DE82}"/>
                </a:ext>
              </a:extLst>
            </p:cNvPr>
            <p:cNvSpPr>
              <a:spLocks noChangeArrowheads="1"/>
            </p:cNvSpPr>
            <p:nvPr/>
          </p:nvSpPr>
          <p:spPr bwMode="auto">
            <a:xfrm>
              <a:off x="1905" y="3663"/>
              <a:ext cx="66" cy="6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09" name="Oval 22">
              <a:extLst>
                <a:ext uri="{FF2B5EF4-FFF2-40B4-BE49-F238E27FC236}">
                  <a16:creationId xmlns:a16="http://schemas.microsoft.com/office/drawing/2014/main" id="{D67C5907-E59C-4F9D-9C7C-438EA634DDDA}"/>
                </a:ext>
              </a:extLst>
            </p:cNvPr>
            <p:cNvSpPr>
              <a:spLocks noChangeArrowheads="1"/>
            </p:cNvSpPr>
            <p:nvPr/>
          </p:nvSpPr>
          <p:spPr bwMode="auto">
            <a:xfrm>
              <a:off x="2236" y="3498"/>
              <a:ext cx="67"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10" name="Oval 23">
              <a:extLst>
                <a:ext uri="{FF2B5EF4-FFF2-40B4-BE49-F238E27FC236}">
                  <a16:creationId xmlns:a16="http://schemas.microsoft.com/office/drawing/2014/main" id="{8808660A-4450-46C4-9D9E-EDD12871A0C4}"/>
                </a:ext>
              </a:extLst>
            </p:cNvPr>
            <p:cNvSpPr>
              <a:spLocks noChangeArrowheads="1"/>
            </p:cNvSpPr>
            <p:nvPr/>
          </p:nvSpPr>
          <p:spPr bwMode="auto">
            <a:xfrm>
              <a:off x="3166" y="3365"/>
              <a:ext cx="66"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11" name="Oval 24">
              <a:extLst>
                <a:ext uri="{FF2B5EF4-FFF2-40B4-BE49-F238E27FC236}">
                  <a16:creationId xmlns:a16="http://schemas.microsoft.com/office/drawing/2014/main" id="{6DD872C7-791C-42A4-81A2-BADF33D40E73}"/>
                </a:ext>
              </a:extLst>
            </p:cNvPr>
            <p:cNvSpPr>
              <a:spLocks noChangeArrowheads="1"/>
            </p:cNvSpPr>
            <p:nvPr/>
          </p:nvSpPr>
          <p:spPr bwMode="auto">
            <a:xfrm>
              <a:off x="3829" y="2502"/>
              <a:ext cx="67"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12" name="Oval 25">
              <a:extLst>
                <a:ext uri="{FF2B5EF4-FFF2-40B4-BE49-F238E27FC236}">
                  <a16:creationId xmlns:a16="http://schemas.microsoft.com/office/drawing/2014/main" id="{58CE0C6D-2B6B-4E9C-9487-8D2FD9D542E5}"/>
                </a:ext>
              </a:extLst>
            </p:cNvPr>
            <p:cNvSpPr>
              <a:spLocks noChangeArrowheads="1"/>
            </p:cNvSpPr>
            <p:nvPr/>
          </p:nvSpPr>
          <p:spPr bwMode="auto">
            <a:xfrm>
              <a:off x="3497" y="3398"/>
              <a:ext cx="67"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13" name="Oval 26">
              <a:extLst>
                <a:ext uri="{FF2B5EF4-FFF2-40B4-BE49-F238E27FC236}">
                  <a16:creationId xmlns:a16="http://schemas.microsoft.com/office/drawing/2014/main" id="{17846AA9-823F-45EA-8B3A-735BD35335BD}"/>
                </a:ext>
              </a:extLst>
            </p:cNvPr>
            <p:cNvSpPr>
              <a:spLocks noChangeArrowheads="1"/>
            </p:cNvSpPr>
            <p:nvPr/>
          </p:nvSpPr>
          <p:spPr bwMode="auto">
            <a:xfrm>
              <a:off x="2900" y="3332"/>
              <a:ext cx="67"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14" name="Oval 27">
              <a:extLst>
                <a:ext uri="{FF2B5EF4-FFF2-40B4-BE49-F238E27FC236}">
                  <a16:creationId xmlns:a16="http://schemas.microsoft.com/office/drawing/2014/main" id="{19841BA4-FB00-484F-8CDB-9B80E6B276C1}"/>
                </a:ext>
              </a:extLst>
            </p:cNvPr>
            <p:cNvSpPr>
              <a:spLocks noChangeArrowheads="1"/>
            </p:cNvSpPr>
            <p:nvPr/>
          </p:nvSpPr>
          <p:spPr bwMode="auto">
            <a:xfrm>
              <a:off x="3697" y="2734"/>
              <a:ext cx="66" cy="6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15" name="Oval 28">
              <a:extLst>
                <a:ext uri="{FF2B5EF4-FFF2-40B4-BE49-F238E27FC236}">
                  <a16:creationId xmlns:a16="http://schemas.microsoft.com/office/drawing/2014/main" id="{F0E32876-5345-4371-94A3-60929A757732}"/>
                </a:ext>
              </a:extLst>
            </p:cNvPr>
            <p:cNvSpPr>
              <a:spLocks noChangeArrowheads="1"/>
            </p:cNvSpPr>
            <p:nvPr/>
          </p:nvSpPr>
          <p:spPr bwMode="auto">
            <a:xfrm>
              <a:off x="3630" y="2834"/>
              <a:ext cx="67"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16" name="Oval 29">
              <a:extLst>
                <a:ext uri="{FF2B5EF4-FFF2-40B4-BE49-F238E27FC236}">
                  <a16:creationId xmlns:a16="http://schemas.microsoft.com/office/drawing/2014/main" id="{2B87C95E-16C5-4A1E-A0C3-598875F01B3D}"/>
                </a:ext>
              </a:extLst>
            </p:cNvPr>
            <p:cNvSpPr>
              <a:spLocks noChangeArrowheads="1"/>
            </p:cNvSpPr>
            <p:nvPr/>
          </p:nvSpPr>
          <p:spPr bwMode="auto">
            <a:xfrm>
              <a:off x="3896" y="2436"/>
              <a:ext cx="66"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sp>
          <p:nvSpPr>
            <p:cNvPr id="42017" name="Oval 30">
              <a:extLst>
                <a:ext uri="{FF2B5EF4-FFF2-40B4-BE49-F238E27FC236}">
                  <a16:creationId xmlns:a16="http://schemas.microsoft.com/office/drawing/2014/main" id="{3B84D1BA-8BED-4908-BD7E-4889D2C00970}"/>
                </a:ext>
              </a:extLst>
            </p:cNvPr>
            <p:cNvSpPr>
              <a:spLocks noChangeArrowheads="1"/>
            </p:cNvSpPr>
            <p:nvPr/>
          </p:nvSpPr>
          <p:spPr bwMode="auto">
            <a:xfrm>
              <a:off x="1805" y="3730"/>
              <a:ext cx="66" cy="6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endParaRPr lang="zh-CN" altLang="en-US"/>
            </a:p>
          </p:txBody>
        </p:sp>
        <p:grpSp>
          <p:nvGrpSpPr>
            <p:cNvPr id="42018" name="Group 31">
              <a:extLst>
                <a:ext uri="{FF2B5EF4-FFF2-40B4-BE49-F238E27FC236}">
                  <a16:creationId xmlns:a16="http://schemas.microsoft.com/office/drawing/2014/main" id="{9B376000-D687-435F-92D2-822EB92D60FE}"/>
                </a:ext>
              </a:extLst>
            </p:cNvPr>
            <p:cNvGrpSpPr>
              <a:grpSpLocks/>
            </p:cNvGrpSpPr>
            <p:nvPr/>
          </p:nvGrpSpPr>
          <p:grpSpPr bwMode="auto">
            <a:xfrm>
              <a:off x="1440" y="2303"/>
              <a:ext cx="2522" cy="1593"/>
              <a:chOff x="1056" y="1104"/>
              <a:chExt cx="3648" cy="2304"/>
            </a:xfrm>
          </p:grpSpPr>
          <p:sp>
            <p:nvSpPr>
              <p:cNvPr id="42021" name="Line 32">
                <a:extLst>
                  <a:ext uri="{FF2B5EF4-FFF2-40B4-BE49-F238E27FC236}">
                    <a16:creationId xmlns:a16="http://schemas.microsoft.com/office/drawing/2014/main" id="{327FFA9A-34E8-42D6-A92D-1651409BC743}"/>
                  </a:ext>
                </a:extLst>
              </p:cNvPr>
              <p:cNvSpPr>
                <a:spLocks noChangeShapeType="1"/>
              </p:cNvSpPr>
              <p:nvPr/>
            </p:nvSpPr>
            <p:spPr bwMode="auto">
              <a:xfrm flipV="1">
                <a:off x="1056" y="2736"/>
                <a:ext cx="1584" cy="672"/>
              </a:xfrm>
              <a:prstGeom prst="line">
                <a:avLst/>
              </a:prstGeom>
              <a:noFill/>
              <a:ln w="127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2022" name="Line 33">
                <a:extLst>
                  <a:ext uri="{FF2B5EF4-FFF2-40B4-BE49-F238E27FC236}">
                    <a16:creationId xmlns:a16="http://schemas.microsoft.com/office/drawing/2014/main" id="{4A538BE1-89CD-4DD8-81CC-52BB0941F38D}"/>
                  </a:ext>
                </a:extLst>
              </p:cNvPr>
              <p:cNvSpPr>
                <a:spLocks noChangeShapeType="1"/>
              </p:cNvSpPr>
              <p:nvPr/>
            </p:nvSpPr>
            <p:spPr bwMode="auto">
              <a:xfrm flipH="1">
                <a:off x="4128" y="1104"/>
                <a:ext cx="576" cy="1584"/>
              </a:xfrm>
              <a:prstGeom prst="line">
                <a:avLst/>
              </a:prstGeom>
              <a:noFill/>
              <a:ln w="127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42023" name="Line 34">
                <a:extLst>
                  <a:ext uri="{FF2B5EF4-FFF2-40B4-BE49-F238E27FC236}">
                    <a16:creationId xmlns:a16="http://schemas.microsoft.com/office/drawing/2014/main" id="{8612E335-0552-4CDE-8FB9-F1AB83AE47E9}"/>
                  </a:ext>
                </a:extLst>
              </p:cNvPr>
              <p:cNvSpPr>
                <a:spLocks noChangeShapeType="1"/>
              </p:cNvSpPr>
              <p:nvPr/>
            </p:nvSpPr>
            <p:spPr bwMode="auto">
              <a:xfrm flipV="1">
                <a:off x="2640" y="2688"/>
                <a:ext cx="1488" cy="48"/>
              </a:xfrm>
              <a:prstGeom prst="line">
                <a:avLst/>
              </a:prstGeom>
              <a:noFill/>
              <a:ln w="127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42019" name="Rectangle 35">
              <a:extLst>
                <a:ext uri="{FF2B5EF4-FFF2-40B4-BE49-F238E27FC236}">
                  <a16:creationId xmlns:a16="http://schemas.microsoft.com/office/drawing/2014/main" id="{D03A784B-E56D-41B3-B8D3-68D51C866B84}"/>
                </a:ext>
              </a:extLst>
            </p:cNvPr>
            <p:cNvSpPr>
              <a:spLocks noChangeArrowheads="1"/>
            </p:cNvSpPr>
            <p:nvPr/>
          </p:nvSpPr>
          <p:spPr bwMode="auto">
            <a:xfrm>
              <a:off x="3282" y="3923"/>
              <a:ext cx="156"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x</a:t>
              </a:r>
            </a:p>
          </p:txBody>
        </p:sp>
        <p:sp>
          <p:nvSpPr>
            <p:cNvPr id="42020" name="Rectangle 36">
              <a:extLst>
                <a:ext uri="{FF2B5EF4-FFF2-40B4-BE49-F238E27FC236}">
                  <a16:creationId xmlns:a16="http://schemas.microsoft.com/office/drawing/2014/main" id="{2BDBBE5E-6DF0-43B5-8216-5D0C4263B1A3}"/>
                </a:ext>
              </a:extLst>
            </p:cNvPr>
            <p:cNvSpPr>
              <a:spLocks noChangeArrowheads="1"/>
            </p:cNvSpPr>
            <p:nvPr/>
          </p:nvSpPr>
          <p:spPr bwMode="auto">
            <a:xfrm>
              <a:off x="1431" y="2631"/>
              <a:ext cx="149"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y</a:t>
              </a:r>
            </a:p>
          </p:txBody>
        </p:sp>
      </p:grpSp>
      <p:sp>
        <p:nvSpPr>
          <p:cNvPr id="41990" name="Text Box 38">
            <a:extLst>
              <a:ext uri="{FF2B5EF4-FFF2-40B4-BE49-F238E27FC236}">
                <a16:creationId xmlns:a16="http://schemas.microsoft.com/office/drawing/2014/main" id="{62139007-445E-4056-80F9-FA270F9BEAF3}"/>
              </a:ext>
            </a:extLst>
          </p:cNvPr>
          <p:cNvSpPr txBox="1">
            <a:spLocks noChangeArrowheads="1"/>
          </p:cNvSpPr>
          <p:nvPr/>
        </p:nvSpPr>
        <p:spPr bwMode="auto">
          <a:xfrm>
            <a:off x="1447800" y="5410200"/>
            <a:ext cx="6096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dirty="0">
                <a:latin typeface="Courier New" panose="02070309020205020404" pitchFamily="49" charset="0"/>
              </a:rPr>
              <a:t>如何在拟合的</a:t>
            </a:r>
            <a:r>
              <a:rPr lang="zh-CN" altLang="en-US" sz="2800" b="1" dirty="0">
                <a:solidFill>
                  <a:srgbClr val="FF0000"/>
                </a:solidFill>
                <a:latin typeface="Courier New" panose="02070309020205020404" pitchFamily="49" charset="0"/>
              </a:rPr>
              <a:t>精确度</a:t>
            </a:r>
            <a:r>
              <a:rPr lang="zh-CN" altLang="en-US" sz="2800" b="1" dirty="0">
                <a:latin typeface="Courier New" panose="02070309020205020404" pitchFamily="49" charset="0"/>
              </a:rPr>
              <a:t>和使用最少的直线</a:t>
            </a:r>
            <a:r>
              <a:rPr lang="zh-CN" altLang="en-US" sz="2800" b="1" dirty="0">
                <a:solidFill>
                  <a:srgbClr val="FF0000"/>
                </a:solidFill>
                <a:latin typeface="Courier New" panose="02070309020205020404" pitchFamily="49" charset="0"/>
              </a:rPr>
              <a:t>数目</a:t>
            </a:r>
            <a:r>
              <a:rPr lang="zh-CN" altLang="en-US" sz="2800" b="1" dirty="0">
                <a:latin typeface="Courier New" panose="02070309020205020404" pitchFamily="49" charset="0"/>
              </a:rPr>
              <a:t>之间找到一个平衡？</a:t>
            </a:r>
            <a:endParaRPr lang="en-US" altLang="zh-CN" sz="2800" b="1" dirty="0">
              <a:latin typeface="Courier New" panose="02070309020205020404" pitchFamily="49"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B39E8F57-9E45-4CF7-B2FB-A84C18DBE31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F7D7713-2945-4FEC-BC19-9A725F99C296}" type="slidenum">
              <a:rPr kumimoji="0" lang="zh-CN" altLang="en-US" sz="1400" smtClean="0"/>
              <a:pPr>
                <a:spcBef>
                  <a:spcPct val="0"/>
                </a:spcBef>
                <a:buClrTx/>
                <a:buSzTx/>
                <a:buFontTx/>
                <a:buNone/>
              </a:pPr>
              <a:t>62</a:t>
            </a:fld>
            <a:endParaRPr kumimoji="0" lang="en-US" altLang="zh-CN" sz="1400"/>
          </a:p>
        </p:txBody>
      </p:sp>
      <p:sp>
        <p:nvSpPr>
          <p:cNvPr id="43011" name="Rectangle 2">
            <a:extLst>
              <a:ext uri="{FF2B5EF4-FFF2-40B4-BE49-F238E27FC236}">
                <a16:creationId xmlns:a16="http://schemas.microsoft.com/office/drawing/2014/main" id="{7579E7C2-BD8C-435E-BD65-9939115F0DFE}"/>
              </a:ext>
            </a:extLst>
          </p:cNvPr>
          <p:cNvSpPr>
            <a:spLocks noGrp="1" noChangeArrowheads="1"/>
          </p:cNvSpPr>
          <p:nvPr>
            <p:ph type="title" idx="4294967295"/>
          </p:nvPr>
        </p:nvSpPr>
        <p:spPr>
          <a:xfrm>
            <a:off x="755576" y="320675"/>
            <a:ext cx="7886700" cy="1325563"/>
          </a:xfrm>
        </p:spPr>
        <p:txBody>
          <a:bodyPr/>
          <a:lstStyle/>
          <a:p>
            <a:pPr eaLnBrk="1" hangingPunct="1"/>
            <a:r>
              <a:rPr lang="zh-CN" altLang="en-US" dirty="0"/>
              <a:t>分段的最小二乘</a:t>
            </a:r>
            <a:endParaRPr lang="en-US" altLang="zh-CN" dirty="0"/>
          </a:p>
        </p:txBody>
      </p:sp>
      <p:sp>
        <p:nvSpPr>
          <p:cNvPr id="43012" name="Rectangle 3">
            <a:extLst>
              <a:ext uri="{FF2B5EF4-FFF2-40B4-BE49-F238E27FC236}">
                <a16:creationId xmlns:a16="http://schemas.microsoft.com/office/drawing/2014/main" id="{1B2B5DDD-DB44-418F-ADB5-8E1ADB135A08}"/>
              </a:ext>
            </a:extLst>
          </p:cNvPr>
          <p:cNvSpPr>
            <a:spLocks noGrp="1" noChangeArrowheads="1"/>
          </p:cNvSpPr>
          <p:nvPr>
            <p:ph type="body" idx="4294967295"/>
          </p:nvPr>
        </p:nvSpPr>
        <p:spPr>
          <a:xfrm>
            <a:off x="628650" y="1630537"/>
            <a:ext cx="7886700" cy="4351338"/>
          </a:xfrm>
        </p:spPr>
        <p:txBody>
          <a:bodyPr>
            <a:normAutofit fontScale="92500" lnSpcReduction="20000"/>
          </a:bodyPr>
          <a:lstStyle/>
          <a:p>
            <a:pPr eaLnBrk="1" hangingPunct="1">
              <a:lnSpc>
                <a:spcPct val="150000"/>
              </a:lnSpc>
            </a:pPr>
            <a:r>
              <a:rPr lang="zh-CN" altLang="en-US" sz="2800" dirty="0"/>
              <a:t>分段的最小二乘问题，问题形式化</a:t>
            </a:r>
          </a:p>
          <a:p>
            <a:pPr eaLnBrk="1" hangingPunct="1">
              <a:lnSpc>
                <a:spcPct val="150000"/>
              </a:lnSpc>
            </a:pPr>
            <a:r>
              <a:rPr lang="zh-CN" altLang="en-US" sz="2800" dirty="0"/>
              <a:t>给定一组点</a:t>
            </a:r>
            <a:r>
              <a:rPr lang="en-US" altLang="zh-CN" sz="2800" dirty="0"/>
              <a:t>(x</a:t>
            </a:r>
            <a:r>
              <a:rPr lang="en-US" altLang="zh-CN" sz="4400" baseline="-25000" dirty="0"/>
              <a:t>1</a:t>
            </a:r>
            <a:r>
              <a:rPr lang="en-US" altLang="zh-CN" sz="2800" dirty="0"/>
              <a:t>, y</a:t>
            </a:r>
            <a:r>
              <a:rPr lang="en-US" altLang="zh-CN" sz="4400" baseline="-25000" dirty="0"/>
              <a:t>1</a:t>
            </a:r>
            <a:r>
              <a:rPr lang="en-US" altLang="zh-CN" sz="2800" dirty="0"/>
              <a:t>), (x</a:t>
            </a:r>
            <a:r>
              <a:rPr lang="en-US" altLang="zh-CN" sz="4400" baseline="-25000" dirty="0"/>
              <a:t>2</a:t>
            </a:r>
            <a:r>
              <a:rPr lang="en-US" altLang="zh-CN" sz="2800" dirty="0"/>
              <a:t>, y</a:t>
            </a:r>
            <a:r>
              <a:rPr lang="en-US" altLang="zh-CN" sz="4400" baseline="-25000" dirty="0"/>
              <a:t>2</a:t>
            </a:r>
            <a:r>
              <a:rPr lang="en-US" altLang="zh-CN" sz="2800" dirty="0"/>
              <a:t>) , . . . , (</a:t>
            </a:r>
            <a:r>
              <a:rPr lang="en-US" altLang="zh-CN" sz="2800" dirty="0" err="1"/>
              <a:t>x</a:t>
            </a:r>
            <a:r>
              <a:rPr lang="en-US" altLang="zh-CN" sz="4400" baseline="-25000" dirty="0" err="1"/>
              <a:t>n</a:t>
            </a:r>
            <a:r>
              <a:rPr lang="en-US" altLang="zh-CN" sz="2800" dirty="0"/>
              <a:t>, </a:t>
            </a:r>
            <a:r>
              <a:rPr lang="en-US" altLang="zh-CN" sz="2800" dirty="0" err="1"/>
              <a:t>y</a:t>
            </a:r>
            <a:r>
              <a:rPr lang="en-US" altLang="zh-CN" sz="4400" baseline="-25000" dirty="0" err="1"/>
              <a:t>n</a:t>
            </a:r>
            <a:r>
              <a:rPr lang="en-US" altLang="zh-CN" sz="2800" dirty="0"/>
              <a:t>) ，</a:t>
            </a:r>
            <a:r>
              <a:rPr lang="zh-CN" altLang="en-US" sz="2800" dirty="0"/>
              <a:t>其中</a:t>
            </a:r>
            <a:r>
              <a:rPr lang="en-US" altLang="zh-CN" sz="2800" dirty="0"/>
              <a:t>x</a:t>
            </a:r>
            <a:r>
              <a:rPr lang="en-US" altLang="zh-CN" sz="4400" baseline="-25000" dirty="0"/>
              <a:t>1 </a:t>
            </a:r>
            <a:r>
              <a:rPr lang="en-US" altLang="zh-CN" sz="2800" dirty="0"/>
              <a:t>&lt; x</a:t>
            </a:r>
            <a:r>
              <a:rPr lang="en-US" altLang="zh-CN" sz="4400" baseline="-25000" dirty="0"/>
              <a:t>2 </a:t>
            </a:r>
            <a:r>
              <a:rPr lang="en-US" altLang="zh-CN" sz="2800" dirty="0"/>
              <a:t>&lt; ... &lt; </a:t>
            </a:r>
            <a:r>
              <a:rPr lang="en-US" altLang="zh-CN" sz="2800" dirty="0" err="1"/>
              <a:t>x</a:t>
            </a:r>
            <a:r>
              <a:rPr lang="en-US" altLang="zh-CN" sz="4400" baseline="-25000" dirty="0" err="1"/>
              <a:t>n</a:t>
            </a:r>
            <a:endParaRPr lang="en-US" altLang="zh-CN" sz="4400" baseline="-25000" dirty="0"/>
          </a:p>
          <a:p>
            <a:pPr eaLnBrk="1" hangingPunct="1">
              <a:lnSpc>
                <a:spcPct val="150000"/>
              </a:lnSpc>
            </a:pPr>
            <a:r>
              <a:rPr lang="zh-CN" altLang="en-US" sz="2800" dirty="0"/>
              <a:t>寻找一组直线使得：在所有直线上的</a:t>
            </a:r>
            <a:r>
              <a:rPr lang="zh-CN" altLang="en-US" sz="2800" b="1" dirty="0"/>
              <a:t>平方误差之和</a:t>
            </a:r>
            <a:r>
              <a:rPr lang="en-US" altLang="zh-CN" sz="2800" dirty="0"/>
              <a:t>E，</a:t>
            </a:r>
            <a:r>
              <a:rPr lang="zh-CN" altLang="en-US" sz="2800" b="1" dirty="0"/>
              <a:t>直线的数目</a:t>
            </a:r>
            <a:r>
              <a:rPr lang="en-US" altLang="zh-CN" sz="2800" dirty="0"/>
              <a:t>L</a:t>
            </a:r>
            <a:r>
              <a:rPr lang="zh-CN" altLang="en-US" sz="2800" dirty="0"/>
              <a:t>之间找到一个好的平衡</a:t>
            </a:r>
            <a:endParaRPr lang="en-US" altLang="zh-CN" sz="2800" dirty="0"/>
          </a:p>
          <a:p>
            <a:pPr eaLnBrk="1" hangingPunct="1">
              <a:lnSpc>
                <a:spcPct val="150000"/>
              </a:lnSpc>
            </a:pPr>
            <a:r>
              <a:rPr lang="zh-CN" altLang="en-US" sz="2600" dirty="0"/>
              <a:t>因此定义</a:t>
            </a:r>
            <a:r>
              <a:rPr lang="zh-CN" altLang="en-US" sz="2600" b="1" dirty="0">
                <a:solidFill>
                  <a:schemeClr val="accent1"/>
                </a:solidFill>
              </a:rPr>
              <a:t>罚分</a:t>
            </a:r>
            <a:r>
              <a:rPr lang="zh-CN" altLang="en-US" sz="2600" dirty="0"/>
              <a:t>度量函数</a:t>
            </a:r>
            <a:r>
              <a:rPr lang="en-US" altLang="zh-CN" sz="2600" dirty="0"/>
              <a:t>:  </a:t>
            </a:r>
            <a:r>
              <a:rPr lang="en-US" altLang="zh-CN" sz="3000" b="1" dirty="0">
                <a:solidFill>
                  <a:schemeClr val="accent1"/>
                </a:solidFill>
              </a:rPr>
              <a:t>E + c L</a:t>
            </a:r>
            <a:r>
              <a:rPr lang="en-US" altLang="zh-CN" sz="2600" dirty="0"/>
              <a:t>, </a:t>
            </a:r>
            <a:r>
              <a:rPr lang="zh-CN" altLang="en-US" sz="2600" dirty="0"/>
              <a:t>其中 </a:t>
            </a:r>
            <a:r>
              <a:rPr lang="en-US" altLang="zh-CN" sz="2600" dirty="0"/>
              <a:t>c &gt; 0</a:t>
            </a:r>
            <a:r>
              <a:rPr lang="zh-CN" altLang="en-US" sz="2600" dirty="0"/>
              <a:t>是某一个常数</a:t>
            </a:r>
            <a:r>
              <a:rPr lang="en-US" altLang="zh-CN" sz="2600" dirty="0"/>
              <a:t>.</a:t>
            </a:r>
          </a:p>
          <a:p>
            <a:pPr eaLnBrk="1" hangingPunct="1">
              <a:lnSpc>
                <a:spcPct val="150000"/>
              </a:lnSpc>
            </a:pPr>
            <a:r>
              <a:rPr lang="zh-CN" altLang="en-US" sz="2600" dirty="0"/>
              <a:t>目标：找一个最小罚分的划分</a:t>
            </a:r>
            <a:endParaRPr lang="en-US" altLang="zh-CN" sz="2600" dirty="0"/>
          </a:p>
          <a:p>
            <a:pPr eaLnBrk="1" hangingPunct="1">
              <a:lnSpc>
                <a:spcPct val="150000"/>
              </a:lnSpc>
            </a:pPr>
            <a:endParaRPr lang="zh-CN" altLang="en-US" sz="4400" baseline="-25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6E64D8AE-81AC-48AC-9E7C-CC3329896F0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703DA1D-C88D-45A9-AD74-D689018D9D04}" type="slidenum">
              <a:rPr kumimoji="0" lang="zh-CN" altLang="en-US" sz="1400" smtClean="0"/>
              <a:pPr>
                <a:spcBef>
                  <a:spcPct val="0"/>
                </a:spcBef>
                <a:buClrTx/>
                <a:buSzTx/>
                <a:buFontTx/>
                <a:buNone/>
              </a:pPr>
              <a:t>63</a:t>
            </a:fld>
            <a:endParaRPr kumimoji="0" lang="en-US" altLang="zh-CN" sz="1400"/>
          </a:p>
        </p:txBody>
      </p:sp>
      <p:sp>
        <p:nvSpPr>
          <p:cNvPr id="44035" name="Rectangle 2">
            <a:extLst>
              <a:ext uri="{FF2B5EF4-FFF2-40B4-BE49-F238E27FC236}">
                <a16:creationId xmlns:a16="http://schemas.microsoft.com/office/drawing/2014/main" id="{52D22030-8834-4157-ADAC-948CFF7C6CCE}"/>
              </a:ext>
            </a:extLst>
          </p:cNvPr>
          <p:cNvSpPr>
            <a:spLocks noGrp="1" noChangeArrowheads="1"/>
          </p:cNvSpPr>
          <p:nvPr>
            <p:ph type="title" idx="4294967295"/>
          </p:nvPr>
        </p:nvSpPr>
        <p:spPr>
          <a:xfrm>
            <a:off x="660598" y="303261"/>
            <a:ext cx="7886700" cy="1325563"/>
          </a:xfrm>
        </p:spPr>
        <p:txBody>
          <a:bodyPr/>
          <a:lstStyle/>
          <a:p>
            <a:pPr eaLnBrk="1" hangingPunct="1"/>
            <a:r>
              <a:rPr lang="zh-CN" altLang="en-US" dirty="0"/>
              <a:t>分段的最小二乘</a:t>
            </a:r>
            <a:endParaRPr lang="en-US" altLang="zh-CN" dirty="0"/>
          </a:p>
        </p:txBody>
      </p:sp>
      <p:sp>
        <p:nvSpPr>
          <p:cNvPr id="44036" name="Rectangle 3">
            <a:extLst>
              <a:ext uri="{FF2B5EF4-FFF2-40B4-BE49-F238E27FC236}">
                <a16:creationId xmlns:a16="http://schemas.microsoft.com/office/drawing/2014/main" id="{2BC230CA-DEAA-4A1F-9BBF-8B06E22726C5}"/>
              </a:ext>
            </a:extLst>
          </p:cNvPr>
          <p:cNvSpPr>
            <a:spLocks noGrp="1" noChangeArrowheads="1"/>
          </p:cNvSpPr>
          <p:nvPr>
            <p:ph type="body" idx="4294967295"/>
          </p:nvPr>
        </p:nvSpPr>
        <p:spPr>
          <a:xfrm>
            <a:off x="660598" y="1628824"/>
            <a:ext cx="7886700" cy="4351338"/>
          </a:xfrm>
        </p:spPr>
        <p:txBody>
          <a:bodyPr>
            <a:normAutofit/>
          </a:bodyPr>
          <a:lstStyle/>
          <a:p>
            <a:pPr eaLnBrk="1" hangingPunct="1">
              <a:lnSpc>
                <a:spcPct val="150000"/>
              </a:lnSpc>
            </a:pPr>
            <a:r>
              <a:rPr lang="zh-CN" altLang="en-US" sz="2800" dirty="0"/>
              <a:t>采用动态规划的方法找到一个多项式时间的算法</a:t>
            </a:r>
          </a:p>
          <a:p>
            <a:pPr eaLnBrk="1" hangingPunct="1">
              <a:lnSpc>
                <a:spcPct val="150000"/>
              </a:lnSpc>
            </a:pPr>
            <a:r>
              <a:rPr lang="zh-CN" altLang="en-US" sz="2800" dirty="0"/>
              <a:t>定义.</a:t>
            </a:r>
          </a:p>
          <a:p>
            <a:pPr lvl="1" eaLnBrk="1" hangingPunct="1">
              <a:lnSpc>
                <a:spcPct val="150000"/>
              </a:lnSpc>
            </a:pPr>
            <a:r>
              <a:rPr lang="en-US" altLang="zh-CN" sz="2400" dirty="0"/>
              <a:t>OPT(j) =</a:t>
            </a:r>
            <a:r>
              <a:rPr lang="zh-CN" altLang="en-US" sz="2400" dirty="0"/>
              <a:t>对于点</a:t>
            </a:r>
            <a:r>
              <a:rPr lang="en-US" altLang="zh-CN" sz="2400" dirty="0"/>
              <a:t>p</a:t>
            </a:r>
            <a:r>
              <a:rPr lang="en-US" altLang="zh-CN" sz="4000" baseline="-25000" dirty="0"/>
              <a:t>1</a:t>
            </a:r>
            <a:r>
              <a:rPr lang="en-US" altLang="zh-CN" sz="2400" dirty="0"/>
              <a:t>, p</a:t>
            </a:r>
            <a:r>
              <a:rPr lang="en-US" altLang="zh-CN" sz="4000" baseline="-25000" dirty="0"/>
              <a:t>i+1</a:t>
            </a:r>
            <a:r>
              <a:rPr lang="en-US" altLang="zh-CN" sz="2400" dirty="0"/>
              <a:t> , . . . , </a:t>
            </a:r>
            <a:r>
              <a:rPr lang="en-US" altLang="zh-CN" sz="2800" dirty="0" err="1"/>
              <a:t>p</a:t>
            </a:r>
            <a:r>
              <a:rPr lang="en-US" altLang="zh-CN" sz="4000" baseline="-25000" dirty="0" err="1"/>
              <a:t>j</a:t>
            </a:r>
            <a:r>
              <a:rPr lang="zh-CN" altLang="en-US" sz="2400" dirty="0"/>
              <a:t>的最优解</a:t>
            </a:r>
            <a:endParaRPr lang="en-US" altLang="zh-CN" sz="2400" dirty="0"/>
          </a:p>
          <a:p>
            <a:pPr lvl="1" eaLnBrk="1" hangingPunct="1">
              <a:lnSpc>
                <a:spcPct val="150000"/>
              </a:lnSpc>
            </a:pPr>
            <a:r>
              <a:rPr lang="en-US" altLang="zh-CN" sz="2400" dirty="0"/>
              <a:t>e(</a:t>
            </a:r>
            <a:r>
              <a:rPr lang="en-US" altLang="zh-CN" sz="2400" dirty="0" err="1"/>
              <a:t>i</a:t>
            </a:r>
            <a:r>
              <a:rPr lang="en-US" altLang="zh-CN" sz="2400" dirty="0"/>
              <a:t>, j)  = </a:t>
            </a:r>
            <a:r>
              <a:rPr lang="zh-CN" altLang="en-US" sz="2400" dirty="0"/>
              <a:t>关系到</a:t>
            </a:r>
            <a:r>
              <a:rPr lang="en-US" altLang="zh-CN" sz="2400" dirty="0"/>
              <a:t>p</a:t>
            </a:r>
            <a:r>
              <a:rPr lang="en-US" altLang="zh-CN" sz="4000" baseline="-25000" dirty="0"/>
              <a:t>i</a:t>
            </a:r>
            <a:r>
              <a:rPr lang="en-US" altLang="zh-CN" sz="2400" dirty="0"/>
              <a:t>, p</a:t>
            </a:r>
            <a:r>
              <a:rPr lang="en-US" altLang="zh-CN" sz="4000" baseline="-25000" dirty="0"/>
              <a:t>i+1</a:t>
            </a:r>
            <a:r>
              <a:rPr lang="en-US" altLang="zh-CN" sz="2400" dirty="0"/>
              <a:t> , . . . , </a:t>
            </a:r>
            <a:r>
              <a:rPr lang="en-US" altLang="zh-CN" sz="2400" dirty="0" err="1"/>
              <a:t>p</a:t>
            </a:r>
            <a:r>
              <a:rPr lang="en-US" altLang="zh-CN" sz="4000" baseline="-25000" dirty="0" err="1"/>
              <a:t>j</a:t>
            </a:r>
            <a:r>
              <a:rPr lang="zh-CN" altLang="en-US" sz="2400" dirty="0"/>
              <a:t>的任何直线的最小误差</a:t>
            </a:r>
          </a:p>
        </p:txBody>
      </p:sp>
      <p:sp>
        <p:nvSpPr>
          <p:cNvPr id="47108" name="Text Box 4">
            <a:extLst>
              <a:ext uri="{FF2B5EF4-FFF2-40B4-BE49-F238E27FC236}">
                <a16:creationId xmlns:a16="http://schemas.microsoft.com/office/drawing/2014/main" id="{929DD289-8CEE-459C-ADE8-ACDF9DB6A6A5}"/>
              </a:ext>
            </a:extLst>
          </p:cNvPr>
          <p:cNvSpPr txBox="1">
            <a:spLocks noChangeArrowheads="1"/>
          </p:cNvSpPr>
          <p:nvPr/>
        </p:nvSpPr>
        <p:spPr bwMode="auto">
          <a:xfrm>
            <a:off x="3563888" y="4680570"/>
            <a:ext cx="4724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lvl="1" eaLnBrk="1" hangingPunct="1">
              <a:buFont typeface="Wingdings" panose="05000000000000000000" pitchFamily="2" charset="2"/>
              <a:buNone/>
            </a:pPr>
            <a:r>
              <a:rPr lang="zh-CN" altLang="en-US" sz="3200" dirty="0">
                <a:solidFill>
                  <a:schemeClr val="hlink"/>
                </a:solidFill>
              </a:rPr>
              <a:t>递推式？</a:t>
            </a:r>
            <a:endParaRPr lang="zh-CN" altLang="en-US" sz="3200" b="1"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additive="base">
                                        <p:cTn id="7" dur="500" fill="hold"/>
                                        <p:tgtEl>
                                          <p:spTgt spid="47108"/>
                                        </p:tgtEl>
                                        <p:attrNameLst>
                                          <p:attrName>ppt_x</p:attrName>
                                        </p:attrNameLst>
                                      </p:cBhvr>
                                      <p:tavLst>
                                        <p:tav tm="0">
                                          <p:val>
                                            <p:strVal val="0-#ppt_w/2"/>
                                          </p:val>
                                        </p:tav>
                                        <p:tav tm="100000">
                                          <p:val>
                                            <p:strVal val="#ppt_x"/>
                                          </p:val>
                                        </p:tav>
                                      </p:tavLst>
                                    </p:anim>
                                    <p:anim calcmode="lin" valueType="num">
                                      <p:cBhvr additive="base">
                                        <p:cTn id="8" dur="500" fill="hold"/>
                                        <p:tgtEl>
                                          <p:spTgt spid="47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33AFA742-DEEB-470D-8012-2285CAAAC404}"/>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5D82DF-A116-47F5-8028-DC12BCE3A3AA}" type="slidenum">
              <a:rPr kumimoji="0" lang="zh-CN" altLang="en-US" sz="1400" smtClean="0"/>
              <a:pPr>
                <a:spcBef>
                  <a:spcPct val="0"/>
                </a:spcBef>
                <a:buClrTx/>
                <a:buSzTx/>
                <a:buFontTx/>
                <a:buNone/>
              </a:pPr>
              <a:t>64</a:t>
            </a:fld>
            <a:endParaRPr kumimoji="0" lang="en-US" altLang="zh-CN" sz="1400"/>
          </a:p>
        </p:txBody>
      </p:sp>
      <p:sp>
        <p:nvSpPr>
          <p:cNvPr id="45059" name="Rectangle 2">
            <a:extLst>
              <a:ext uri="{FF2B5EF4-FFF2-40B4-BE49-F238E27FC236}">
                <a16:creationId xmlns:a16="http://schemas.microsoft.com/office/drawing/2014/main" id="{D47B627C-9298-46D8-8517-E310D55D1505}"/>
              </a:ext>
            </a:extLst>
          </p:cNvPr>
          <p:cNvSpPr>
            <a:spLocks noGrp="1" noChangeArrowheads="1"/>
          </p:cNvSpPr>
          <p:nvPr>
            <p:ph type="title" idx="4294967295"/>
          </p:nvPr>
        </p:nvSpPr>
        <p:spPr>
          <a:xfrm>
            <a:off x="628650" y="307817"/>
            <a:ext cx="7886700" cy="1325563"/>
          </a:xfrm>
        </p:spPr>
        <p:txBody>
          <a:bodyPr/>
          <a:lstStyle/>
          <a:p>
            <a:pPr eaLnBrk="1" hangingPunct="1"/>
            <a:r>
              <a:rPr lang="zh-CN" altLang="en-US" dirty="0"/>
              <a:t>分段的最小二乘</a:t>
            </a:r>
            <a:endParaRPr lang="en-US" altLang="zh-CN" dirty="0"/>
          </a:p>
        </p:txBody>
      </p:sp>
      <p:sp>
        <p:nvSpPr>
          <p:cNvPr id="45060" name="Rectangle 3">
            <a:extLst>
              <a:ext uri="{FF2B5EF4-FFF2-40B4-BE49-F238E27FC236}">
                <a16:creationId xmlns:a16="http://schemas.microsoft.com/office/drawing/2014/main" id="{A31A34F2-F605-4D09-8CD6-80A7BE2CDECE}"/>
              </a:ext>
            </a:extLst>
          </p:cNvPr>
          <p:cNvSpPr>
            <a:spLocks noGrp="1" noChangeArrowheads="1"/>
          </p:cNvSpPr>
          <p:nvPr>
            <p:ph type="body" idx="4294967295"/>
          </p:nvPr>
        </p:nvSpPr>
        <p:spPr>
          <a:xfrm>
            <a:off x="495630" y="1342508"/>
            <a:ext cx="7886700" cy="4351338"/>
          </a:xfrm>
        </p:spPr>
        <p:txBody>
          <a:bodyPr>
            <a:normAutofit/>
          </a:bodyPr>
          <a:lstStyle/>
          <a:p>
            <a:pPr eaLnBrk="1" hangingPunct="1">
              <a:lnSpc>
                <a:spcPct val="150000"/>
              </a:lnSpc>
            </a:pPr>
            <a:r>
              <a:rPr lang="zh-CN" altLang="en-US" sz="2800" dirty="0"/>
              <a:t>定理6.6 如果最优划分的</a:t>
            </a:r>
            <a:r>
              <a:rPr lang="zh-CN" altLang="en-US" sz="2800" dirty="0">
                <a:solidFill>
                  <a:srgbClr val="FF0000"/>
                </a:solidFill>
              </a:rPr>
              <a:t>最后一段是</a:t>
            </a:r>
            <a:r>
              <a:rPr lang="en-US" altLang="zh-CN" sz="2800" dirty="0">
                <a:solidFill>
                  <a:srgbClr val="FF0000"/>
                </a:solidFill>
              </a:rPr>
              <a:t>p</a:t>
            </a:r>
            <a:r>
              <a:rPr lang="en-US" altLang="zh-CN" sz="4400" baseline="-25000" dirty="0">
                <a:solidFill>
                  <a:srgbClr val="FF0000"/>
                </a:solidFill>
              </a:rPr>
              <a:t>i</a:t>
            </a:r>
            <a:r>
              <a:rPr lang="en-US" altLang="zh-CN" sz="2800" dirty="0">
                <a:solidFill>
                  <a:srgbClr val="FF0000"/>
                </a:solidFill>
              </a:rPr>
              <a:t>, p</a:t>
            </a:r>
            <a:r>
              <a:rPr lang="en-US" altLang="zh-CN" sz="4400" baseline="-25000" dirty="0">
                <a:solidFill>
                  <a:srgbClr val="FF0000"/>
                </a:solidFill>
              </a:rPr>
              <a:t>i+1</a:t>
            </a:r>
            <a:r>
              <a:rPr lang="en-US" altLang="zh-CN" sz="2800" dirty="0">
                <a:solidFill>
                  <a:srgbClr val="FF0000"/>
                </a:solidFill>
              </a:rPr>
              <a:t> , . . . , </a:t>
            </a:r>
            <a:r>
              <a:rPr lang="en-US" altLang="zh-CN" sz="2800" dirty="0" err="1">
                <a:solidFill>
                  <a:srgbClr val="FF0000"/>
                </a:solidFill>
              </a:rPr>
              <a:t>p</a:t>
            </a:r>
            <a:r>
              <a:rPr lang="en-US" altLang="zh-CN" sz="4400" baseline="-25000" dirty="0" err="1">
                <a:solidFill>
                  <a:srgbClr val="FF0000"/>
                </a:solidFill>
              </a:rPr>
              <a:t>n</a:t>
            </a:r>
            <a:r>
              <a:rPr lang="en-US" altLang="zh-CN" sz="4400" baseline="-25000" dirty="0">
                <a:solidFill>
                  <a:srgbClr val="FF0000"/>
                </a:solidFill>
              </a:rPr>
              <a:t>，</a:t>
            </a:r>
            <a:r>
              <a:rPr lang="zh-CN" altLang="en-US" sz="2800" dirty="0">
                <a:solidFill>
                  <a:srgbClr val="FF0000"/>
                </a:solidFill>
              </a:rPr>
              <a:t>那么最优解的值是</a:t>
            </a:r>
          </a:p>
          <a:p>
            <a:pPr eaLnBrk="1" hangingPunct="1">
              <a:lnSpc>
                <a:spcPct val="150000"/>
              </a:lnSpc>
              <a:buFont typeface="Wingdings" panose="05000000000000000000" pitchFamily="2" charset="2"/>
              <a:buNone/>
            </a:pPr>
            <a:r>
              <a:rPr lang="en-US" altLang="zh-CN" sz="2800" dirty="0">
                <a:solidFill>
                  <a:srgbClr val="FF0000"/>
                </a:solidFill>
              </a:rPr>
              <a:t>  OPT(n)= e(</a:t>
            </a:r>
            <a:r>
              <a:rPr lang="en-US" altLang="zh-CN" sz="2800" dirty="0" err="1">
                <a:solidFill>
                  <a:srgbClr val="FF0000"/>
                </a:solidFill>
              </a:rPr>
              <a:t>i</a:t>
            </a:r>
            <a:r>
              <a:rPr lang="en-US" altLang="zh-CN" sz="2800" dirty="0">
                <a:solidFill>
                  <a:srgbClr val="FF0000"/>
                </a:solidFill>
              </a:rPr>
              <a:t>, n) + c + OPT(i-1).</a:t>
            </a:r>
          </a:p>
          <a:p>
            <a:pPr eaLnBrk="1" hangingPunct="1">
              <a:lnSpc>
                <a:spcPct val="150000"/>
              </a:lnSpc>
              <a:buFont typeface="Wingdings" panose="05000000000000000000" pitchFamily="2" charset="2"/>
              <a:buNone/>
            </a:pPr>
            <a:endParaRPr lang="en-US" altLang="zh-CN" sz="2800" dirty="0"/>
          </a:p>
          <a:p>
            <a:pPr eaLnBrk="1" hangingPunct="1">
              <a:lnSpc>
                <a:spcPct val="150000"/>
              </a:lnSpc>
              <a:buFont typeface="Wingdings" panose="05000000000000000000" pitchFamily="2" charset="2"/>
              <a:buNone/>
            </a:pPr>
            <a:endParaRPr lang="en-US" altLang="zh-CN" sz="2800" dirty="0"/>
          </a:p>
        </p:txBody>
      </p:sp>
      <p:sp>
        <p:nvSpPr>
          <p:cNvPr id="48133" name="Text Box 5">
            <a:extLst>
              <a:ext uri="{FF2B5EF4-FFF2-40B4-BE49-F238E27FC236}">
                <a16:creationId xmlns:a16="http://schemas.microsoft.com/office/drawing/2014/main" id="{4F497FD8-F259-49F1-B73D-4DF0E289E85E}"/>
              </a:ext>
            </a:extLst>
          </p:cNvPr>
          <p:cNvSpPr txBox="1">
            <a:spLocks noChangeArrowheads="1"/>
          </p:cNvSpPr>
          <p:nvPr/>
        </p:nvSpPr>
        <p:spPr bwMode="auto">
          <a:xfrm>
            <a:off x="761670" y="4000095"/>
            <a:ext cx="381033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dirty="0">
                <a:latin typeface="Courier New" panose="02070309020205020404" pitchFamily="49" charset="0"/>
              </a:rPr>
              <a:t>为得到</a:t>
            </a:r>
            <a:r>
              <a:rPr lang="en-US" altLang="zh-CN" sz="2800" dirty="0">
                <a:latin typeface="Courier New" panose="02070309020205020404" pitchFamily="49" charset="0"/>
              </a:rPr>
              <a:t>OPT(j),</a:t>
            </a:r>
            <a:r>
              <a:rPr lang="zh-CN" altLang="en-US" sz="2800" dirty="0">
                <a:latin typeface="Comic Sans MS" panose="030F0702030302020204" pitchFamily="66" charset="0"/>
              </a:rPr>
              <a:t>对于某一个</a:t>
            </a:r>
            <a:r>
              <a:rPr lang="en-US" altLang="zh-CN" sz="2800" dirty="0" err="1">
                <a:latin typeface="Comic Sans MS" panose="030F0702030302020204" pitchFamily="66" charset="0"/>
              </a:rPr>
              <a:t>i</a:t>
            </a:r>
            <a:r>
              <a:rPr lang="en-US" altLang="zh-CN" sz="2800" dirty="0">
                <a:latin typeface="Comic Sans MS" panose="030F0702030302020204" pitchFamily="66" charset="0"/>
              </a:rPr>
              <a:t>, </a:t>
            </a:r>
            <a:r>
              <a:rPr lang="zh-CN" altLang="en-US" sz="2800" dirty="0">
                <a:latin typeface="Courier New" panose="02070309020205020404" pitchFamily="49" charset="0"/>
              </a:rPr>
              <a:t>我们应该</a:t>
            </a:r>
            <a:r>
              <a:rPr lang="zh-CN" altLang="en-US" sz="2800" dirty="0">
                <a:solidFill>
                  <a:srgbClr val="FF0000"/>
                </a:solidFill>
                <a:latin typeface="Courier New" panose="02070309020205020404" pitchFamily="49" charset="0"/>
              </a:rPr>
              <a:t>以最好的方式产生最后的一段</a:t>
            </a:r>
            <a:r>
              <a:rPr lang="en-US" altLang="zh-CN" sz="2800" dirty="0">
                <a:solidFill>
                  <a:srgbClr val="FF0000"/>
                </a:solidFill>
                <a:latin typeface="Comic Sans MS" panose="030F0702030302020204" pitchFamily="66" charset="0"/>
              </a:rPr>
              <a:t>p</a:t>
            </a:r>
            <a:r>
              <a:rPr lang="en-US" altLang="zh-CN" sz="2800" baseline="-25000" dirty="0">
                <a:solidFill>
                  <a:srgbClr val="FF0000"/>
                </a:solidFill>
                <a:latin typeface="Comic Sans MS" panose="030F0702030302020204" pitchFamily="66" charset="0"/>
              </a:rPr>
              <a:t>i</a:t>
            </a:r>
            <a:r>
              <a:rPr lang="en-US" altLang="zh-CN" sz="2800" dirty="0">
                <a:solidFill>
                  <a:srgbClr val="FF0000"/>
                </a:solidFill>
                <a:latin typeface="Comic Sans MS" panose="030F0702030302020204" pitchFamily="66" charset="0"/>
              </a:rPr>
              <a:t>, p</a:t>
            </a:r>
            <a:r>
              <a:rPr lang="en-US" altLang="zh-CN" sz="2800" baseline="-25000" dirty="0">
                <a:solidFill>
                  <a:srgbClr val="FF0000"/>
                </a:solidFill>
                <a:latin typeface="Comic Sans MS" panose="030F0702030302020204" pitchFamily="66" charset="0"/>
              </a:rPr>
              <a:t>i+1</a:t>
            </a:r>
            <a:r>
              <a:rPr lang="en-US" altLang="zh-CN" sz="2800" dirty="0">
                <a:solidFill>
                  <a:srgbClr val="FF0000"/>
                </a:solidFill>
                <a:latin typeface="Comic Sans MS" panose="030F0702030302020204" pitchFamily="66" charset="0"/>
              </a:rPr>
              <a:t> , . . . , </a:t>
            </a:r>
            <a:r>
              <a:rPr lang="en-US" altLang="zh-CN" sz="2800" dirty="0" err="1">
                <a:solidFill>
                  <a:srgbClr val="FF0000"/>
                </a:solidFill>
                <a:latin typeface="Comic Sans MS" panose="030F0702030302020204" pitchFamily="66" charset="0"/>
              </a:rPr>
              <a:t>p</a:t>
            </a:r>
            <a:r>
              <a:rPr lang="en-US" altLang="zh-CN" sz="2800" baseline="-25000" dirty="0" err="1">
                <a:solidFill>
                  <a:srgbClr val="FF0000"/>
                </a:solidFill>
                <a:latin typeface="Comic Sans MS" panose="030F0702030302020204" pitchFamily="66" charset="0"/>
              </a:rPr>
              <a:t>j</a:t>
            </a:r>
            <a:r>
              <a:rPr lang="en-US" altLang="zh-CN" sz="2800" dirty="0">
                <a:solidFill>
                  <a:srgbClr val="FF0000"/>
                </a:solidFill>
                <a:latin typeface="Comic Sans MS" panose="030F0702030302020204" pitchFamily="66" charset="0"/>
              </a:rPr>
              <a:t>.</a:t>
            </a:r>
          </a:p>
        </p:txBody>
      </p:sp>
      <p:pic>
        <p:nvPicPr>
          <p:cNvPr id="3" name="图片 2">
            <a:extLst>
              <a:ext uri="{FF2B5EF4-FFF2-40B4-BE49-F238E27FC236}">
                <a16:creationId xmlns:a16="http://schemas.microsoft.com/office/drawing/2014/main" id="{700F06B8-4B12-060E-0EFC-B89585521B77}"/>
              </a:ext>
            </a:extLst>
          </p:cNvPr>
          <p:cNvPicPr>
            <a:picLocks noChangeAspect="1"/>
          </p:cNvPicPr>
          <p:nvPr/>
        </p:nvPicPr>
        <p:blipFill>
          <a:blip r:embed="rId3"/>
          <a:stretch>
            <a:fillRect/>
          </a:stretch>
        </p:blipFill>
        <p:spPr>
          <a:xfrm>
            <a:off x="4932040" y="2145423"/>
            <a:ext cx="3960440" cy="33109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3"/>
                                        </p:tgtEl>
                                        <p:attrNameLst>
                                          <p:attrName>style.visibility</p:attrName>
                                        </p:attrNameLst>
                                      </p:cBhvr>
                                      <p:to>
                                        <p:strVal val="visible"/>
                                      </p:to>
                                    </p:set>
                                    <p:anim calcmode="lin" valueType="num">
                                      <p:cBhvr additive="base">
                                        <p:cTn id="7" dur="500" fill="hold"/>
                                        <p:tgtEl>
                                          <p:spTgt spid="48133"/>
                                        </p:tgtEl>
                                        <p:attrNameLst>
                                          <p:attrName>ppt_x</p:attrName>
                                        </p:attrNameLst>
                                      </p:cBhvr>
                                      <p:tavLst>
                                        <p:tav tm="0">
                                          <p:val>
                                            <p:strVal val="0-#ppt_w/2"/>
                                          </p:val>
                                        </p:tav>
                                        <p:tav tm="100000">
                                          <p:val>
                                            <p:strVal val="#ppt_x"/>
                                          </p:val>
                                        </p:tav>
                                      </p:tavLst>
                                    </p:anim>
                                    <p:anim calcmode="lin" valueType="num">
                                      <p:cBhvr additive="base">
                                        <p:cTn id="8" dur="500" fill="hold"/>
                                        <p:tgtEl>
                                          <p:spTgt spid="48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14495312-4883-4143-B64B-0EF22311BD4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8371EA-D7D6-4813-BA45-81D1D525891A}" type="slidenum">
              <a:rPr kumimoji="0" lang="zh-CN" altLang="en-US" sz="1400" smtClean="0"/>
              <a:pPr>
                <a:spcBef>
                  <a:spcPct val="0"/>
                </a:spcBef>
                <a:buClrTx/>
                <a:buSzTx/>
                <a:buFontTx/>
                <a:buNone/>
              </a:pPr>
              <a:t>65</a:t>
            </a:fld>
            <a:endParaRPr kumimoji="0" lang="en-US" altLang="zh-CN" sz="1400"/>
          </a:p>
        </p:txBody>
      </p:sp>
      <p:sp>
        <p:nvSpPr>
          <p:cNvPr id="46083" name="Rectangle 2">
            <a:extLst>
              <a:ext uri="{FF2B5EF4-FFF2-40B4-BE49-F238E27FC236}">
                <a16:creationId xmlns:a16="http://schemas.microsoft.com/office/drawing/2014/main" id="{CCBB7957-C864-415A-8315-D4EA3342FFC2}"/>
              </a:ext>
            </a:extLst>
          </p:cNvPr>
          <p:cNvSpPr>
            <a:spLocks noGrp="1" noChangeArrowheads="1"/>
          </p:cNvSpPr>
          <p:nvPr>
            <p:ph type="title" idx="4294967295"/>
          </p:nvPr>
        </p:nvSpPr>
        <p:spPr>
          <a:xfrm>
            <a:off x="1350963" y="609600"/>
            <a:ext cx="7793037" cy="1143000"/>
          </a:xfrm>
        </p:spPr>
        <p:txBody>
          <a:bodyPr/>
          <a:lstStyle/>
          <a:p>
            <a:pPr eaLnBrk="1" hangingPunct="1"/>
            <a:r>
              <a:rPr lang="zh-CN" altLang="en-US"/>
              <a:t>分段的最小二乘</a:t>
            </a:r>
            <a:endParaRPr lang="en-US" altLang="zh-CN"/>
          </a:p>
        </p:txBody>
      </p:sp>
      <p:sp>
        <p:nvSpPr>
          <p:cNvPr id="46084" name="Rectangle 3">
            <a:extLst>
              <a:ext uri="{FF2B5EF4-FFF2-40B4-BE49-F238E27FC236}">
                <a16:creationId xmlns:a16="http://schemas.microsoft.com/office/drawing/2014/main" id="{E92636CE-F654-4BFE-B2CC-3AEDF7FF1782}"/>
              </a:ext>
            </a:extLst>
          </p:cNvPr>
          <p:cNvSpPr>
            <a:spLocks noGrp="1" noChangeArrowheads="1"/>
          </p:cNvSpPr>
          <p:nvPr>
            <p:ph type="body" idx="4294967295"/>
          </p:nvPr>
        </p:nvSpPr>
        <p:spPr>
          <a:xfrm>
            <a:off x="827584" y="1726504"/>
            <a:ext cx="7886700" cy="4351338"/>
          </a:xfrm>
        </p:spPr>
        <p:txBody>
          <a:bodyPr>
            <a:normAutofit/>
          </a:bodyPr>
          <a:lstStyle/>
          <a:p>
            <a:pPr eaLnBrk="1" hangingPunct="1"/>
            <a:r>
              <a:rPr lang="zh-CN" altLang="en-US" sz="3200" dirty="0"/>
              <a:t>定理6.7 </a:t>
            </a:r>
            <a:r>
              <a:rPr lang="zh-CN" altLang="en-US" sz="2800" dirty="0"/>
              <a:t>对于</a:t>
            </a:r>
            <a:r>
              <a:rPr lang="en-US" altLang="zh-CN" sz="3600" dirty="0">
                <a:latin typeface="Comic Sans MS" panose="030F0702030302020204" pitchFamily="66" charset="0"/>
              </a:rPr>
              <a:t>p</a:t>
            </a:r>
            <a:r>
              <a:rPr lang="en-US" altLang="zh-CN" sz="3600" baseline="-25000" dirty="0">
                <a:latin typeface="Comic Sans MS" panose="030F0702030302020204" pitchFamily="66" charset="0"/>
              </a:rPr>
              <a:t>1</a:t>
            </a:r>
            <a:r>
              <a:rPr lang="en-US" altLang="zh-CN" sz="3600" dirty="0">
                <a:latin typeface="Comic Sans MS" panose="030F0702030302020204" pitchFamily="66" charset="0"/>
              </a:rPr>
              <a:t>, . . . , </a:t>
            </a:r>
            <a:r>
              <a:rPr lang="en-US" altLang="zh-CN" sz="3600" dirty="0" err="1">
                <a:latin typeface="Comic Sans MS" panose="030F0702030302020204" pitchFamily="66" charset="0"/>
              </a:rPr>
              <a:t>p</a:t>
            </a:r>
            <a:r>
              <a:rPr lang="en-US" altLang="zh-CN" sz="3600" baseline="-25000" dirty="0" err="1">
                <a:latin typeface="Comic Sans MS" panose="030F0702030302020204" pitchFamily="66" charset="0"/>
              </a:rPr>
              <a:t>j</a:t>
            </a:r>
            <a:r>
              <a:rPr lang="zh-CN" altLang="en-US" sz="2000" dirty="0"/>
              <a:t> </a:t>
            </a:r>
            <a:r>
              <a:rPr lang="zh-CN" altLang="en-US" sz="2800" dirty="0"/>
              <a:t>的子问题，</a:t>
            </a:r>
          </a:p>
          <a:p>
            <a:pPr eaLnBrk="1" hangingPunct="1">
              <a:buFont typeface="Wingdings" panose="05000000000000000000" pitchFamily="2" charset="2"/>
              <a:buNone/>
            </a:pPr>
            <a:r>
              <a:rPr lang="en-US" altLang="zh-CN" sz="2800" dirty="0"/>
              <a:t>  </a:t>
            </a:r>
          </a:p>
        </p:txBody>
      </p:sp>
      <p:graphicFrame>
        <p:nvGraphicFramePr>
          <p:cNvPr id="46085" name="Object 4">
            <a:extLst>
              <a:ext uri="{FF2B5EF4-FFF2-40B4-BE49-F238E27FC236}">
                <a16:creationId xmlns:a16="http://schemas.microsoft.com/office/drawing/2014/main" id="{694B7920-3B8A-4B99-9993-8BE7A758CB27}"/>
              </a:ext>
            </a:extLst>
          </p:cNvPr>
          <p:cNvGraphicFramePr>
            <a:graphicFrameLocks noChangeAspect="1"/>
          </p:cNvGraphicFramePr>
          <p:nvPr/>
        </p:nvGraphicFramePr>
        <p:xfrm>
          <a:off x="1295400" y="2667000"/>
          <a:ext cx="7162800" cy="1377950"/>
        </p:xfrm>
        <a:graphic>
          <a:graphicData uri="http://schemas.openxmlformats.org/presentationml/2006/ole">
            <mc:AlternateContent xmlns:mc="http://schemas.openxmlformats.org/markup-compatibility/2006">
              <mc:Choice xmlns:v="urn:schemas-microsoft-com:vml" Requires="v">
                <p:oleObj name="Equation" r:id="rId2" imgW="5143500" imgH="762000" progId="Equation.3">
                  <p:embed/>
                </p:oleObj>
              </mc:Choice>
              <mc:Fallback>
                <p:oleObj name="Equation" r:id="rId2" imgW="5143500" imgH="762000" progId="Equation.3">
                  <p:embed/>
                  <p:pic>
                    <p:nvPicPr>
                      <p:cNvPr id="46085" name="Object 4">
                        <a:extLst>
                          <a:ext uri="{FF2B5EF4-FFF2-40B4-BE49-F238E27FC236}">
                            <a16:creationId xmlns:a16="http://schemas.microsoft.com/office/drawing/2014/main" id="{694B7920-3B8A-4B99-9993-8BE7A758C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60" t="-18425" r="-2660" b="-18425"/>
                      <a:stretch>
                        <a:fillRect/>
                      </a:stretch>
                    </p:blipFill>
                    <p:spPr bwMode="auto">
                      <a:xfrm>
                        <a:off x="1295400" y="2667000"/>
                        <a:ext cx="7162800" cy="13779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7" name="Text Box 5">
            <a:extLst>
              <a:ext uri="{FF2B5EF4-FFF2-40B4-BE49-F238E27FC236}">
                <a16:creationId xmlns:a16="http://schemas.microsoft.com/office/drawing/2014/main" id="{B7EA2C7D-AF91-4D67-BF4F-C8DFBEF40418}"/>
              </a:ext>
            </a:extLst>
          </p:cNvPr>
          <p:cNvSpPr txBox="1">
            <a:spLocks noChangeArrowheads="1"/>
          </p:cNvSpPr>
          <p:nvPr/>
        </p:nvSpPr>
        <p:spPr bwMode="auto">
          <a:xfrm>
            <a:off x="914400" y="4495800"/>
            <a:ext cx="7315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dirty="0">
                <a:latin typeface="Courier New" panose="02070309020205020404" pitchFamily="49" charset="0"/>
              </a:rPr>
              <a:t> 现在设计这个算法中的困难部分已经克服：我们将给出一个自底向上的算法</a:t>
            </a:r>
            <a:endParaRPr lang="en-US" altLang="zh-CN" sz="2800" b="1"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 calcmode="lin" valueType="num">
                                      <p:cBhvr additive="base">
                                        <p:cTn id="7" dur="500" fill="hold"/>
                                        <p:tgtEl>
                                          <p:spTgt spid="49157"/>
                                        </p:tgtEl>
                                        <p:attrNameLst>
                                          <p:attrName>ppt_x</p:attrName>
                                        </p:attrNameLst>
                                      </p:cBhvr>
                                      <p:tavLst>
                                        <p:tav tm="0">
                                          <p:val>
                                            <p:strVal val="0-#ppt_w/2"/>
                                          </p:val>
                                        </p:tav>
                                        <p:tav tm="100000">
                                          <p:val>
                                            <p:strVal val="#ppt_x"/>
                                          </p:val>
                                        </p:tav>
                                      </p:tavLst>
                                    </p:anim>
                                    <p:anim calcmode="lin" valueType="num">
                                      <p:cBhvr additive="base">
                                        <p:cTn id="8" dur="500" fill="hold"/>
                                        <p:tgtEl>
                                          <p:spTgt spid="491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DBFBE217-318C-4EA0-A85C-A11053FF228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42E840E-E78D-4A85-B4F3-BDEC545E5EDD}" type="slidenum">
              <a:rPr kumimoji="0" lang="zh-CN" altLang="en-US" sz="1400" smtClean="0"/>
              <a:pPr>
                <a:spcBef>
                  <a:spcPct val="0"/>
                </a:spcBef>
                <a:buClrTx/>
                <a:buSzTx/>
                <a:buFontTx/>
                <a:buNone/>
              </a:pPr>
              <a:t>66</a:t>
            </a:fld>
            <a:endParaRPr kumimoji="0" lang="en-US" altLang="zh-CN" sz="1400"/>
          </a:p>
        </p:txBody>
      </p:sp>
      <p:sp>
        <p:nvSpPr>
          <p:cNvPr id="47107" name="Rectangle 2">
            <a:extLst>
              <a:ext uri="{FF2B5EF4-FFF2-40B4-BE49-F238E27FC236}">
                <a16:creationId xmlns:a16="http://schemas.microsoft.com/office/drawing/2014/main" id="{69372804-B4F0-4A5B-AC36-AE61F4445B49}"/>
              </a:ext>
            </a:extLst>
          </p:cNvPr>
          <p:cNvSpPr>
            <a:spLocks noGrp="1" noChangeArrowheads="1"/>
          </p:cNvSpPr>
          <p:nvPr>
            <p:ph type="title" idx="4294967295"/>
          </p:nvPr>
        </p:nvSpPr>
        <p:spPr>
          <a:xfrm>
            <a:off x="755576" y="260648"/>
            <a:ext cx="7886700" cy="1325563"/>
          </a:xfrm>
        </p:spPr>
        <p:txBody>
          <a:bodyPr/>
          <a:lstStyle/>
          <a:p>
            <a:pPr eaLnBrk="1" hangingPunct="1"/>
            <a:r>
              <a:rPr lang="zh-CN" altLang="en-US" dirty="0"/>
              <a:t>算法</a:t>
            </a:r>
          </a:p>
        </p:txBody>
      </p:sp>
      <p:sp>
        <p:nvSpPr>
          <p:cNvPr id="47108" name="Text Box 4">
            <a:extLst>
              <a:ext uri="{FF2B5EF4-FFF2-40B4-BE49-F238E27FC236}">
                <a16:creationId xmlns:a16="http://schemas.microsoft.com/office/drawing/2014/main" id="{CAC3CA0E-253C-44FF-A309-9C641E537DE7}"/>
              </a:ext>
            </a:extLst>
          </p:cNvPr>
          <p:cNvSpPr>
            <a:spLocks noGrp="1" noChangeArrowheads="1"/>
          </p:cNvSpPr>
          <p:nvPr>
            <p:ph type="body" idx="4294967295"/>
          </p:nvPr>
        </p:nvSpPr>
        <p:spPr>
          <a:xfrm>
            <a:off x="812726" y="1772816"/>
            <a:ext cx="7772400" cy="4114800"/>
          </a:xfrm>
          <a:solidFill>
            <a:srgbClr val="C0C0C0"/>
          </a:solidFill>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ct val="0"/>
              </a:spcBef>
              <a:buClrTx/>
              <a:buSzTx/>
              <a:buFontTx/>
              <a:buNone/>
            </a:pPr>
            <a:r>
              <a:rPr lang="en-US" altLang="zh-CN" sz="2000" b="1" dirty="0">
                <a:solidFill>
                  <a:srgbClr val="003399"/>
                </a:solidFill>
                <a:latin typeface="Courier New" panose="02070309020205020404" pitchFamily="49" charset="0"/>
              </a:rPr>
              <a:t>INPUT</a:t>
            </a:r>
            <a:r>
              <a:rPr lang="en-US" altLang="zh-CN" sz="2000" b="1" dirty="0">
                <a:latin typeface="Courier New" panose="02070309020205020404" pitchFamily="49" charset="0"/>
              </a:rPr>
              <a:t>: n, p</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p</a:t>
            </a:r>
            <a:r>
              <a:rPr lang="en-US" altLang="zh-CN" sz="2000" b="1" baseline="-25000" dirty="0" err="1">
                <a:latin typeface="Courier New" panose="02070309020205020404" pitchFamily="49" charset="0"/>
              </a:rPr>
              <a:t>N</a:t>
            </a:r>
            <a:r>
              <a:rPr lang="en-US" altLang="zh-CN" sz="2000" b="1" baseline="-25000" dirty="0">
                <a:latin typeface="Courier New" panose="02070309020205020404" pitchFamily="49" charset="0"/>
              </a:rPr>
              <a:t> , </a:t>
            </a:r>
            <a:r>
              <a:rPr lang="en-US" altLang="zh-CN" sz="2000" b="1" dirty="0">
                <a:latin typeface="Courier New" panose="02070309020205020404" pitchFamily="49" charset="0"/>
              </a:rPr>
              <a:t>c</a:t>
            </a:r>
          </a:p>
          <a:p>
            <a:pPr>
              <a:lnSpc>
                <a:spcPct val="90000"/>
              </a:lnSpc>
              <a:spcBef>
                <a:spcPct val="0"/>
              </a:spcBef>
              <a:buClrTx/>
              <a:buSzTx/>
              <a:buFontTx/>
              <a:buNone/>
            </a:pPr>
            <a:endParaRPr lang="en-US" altLang="zh-CN" sz="2000" b="1" dirty="0">
              <a:latin typeface="Courier New" panose="02070309020205020404" pitchFamily="49" charset="0"/>
            </a:endParaRPr>
          </a:p>
          <a:p>
            <a:pPr>
              <a:lnSpc>
                <a:spcPct val="90000"/>
              </a:lnSpc>
              <a:spcBef>
                <a:spcPct val="0"/>
              </a:spcBef>
              <a:buClrTx/>
              <a:buSzTx/>
              <a:buFontTx/>
              <a:buNone/>
            </a:pPr>
            <a:r>
              <a:rPr lang="en-US" altLang="zh-CN" sz="2000" b="1" dirty="0">
                <a:latin typeface="Courier New" panose="02070309020205020404" pitchFamily="49" charset="0"/>
              </a:rPr>
              <a:t>Segmented-Least-Squares() {</a:t>
            </a:r>
          </a:p>
          <a:p>
            <a:pPr>
              <a:lnSpc>
                <a:spcPct val="90000"/>
              </a:lnSpc>
              <a:spcBef>
                <a:spcPct val="0"/>
              </a:spcBef>
              <a:buClrTx/>
              <a:buSzTx/>
              <a:buFontTx/>
              <a:buNone/>
            </a:pPr>
            <a:r>
              <a:rPr lang="en-US" altLang="zh-CN" sz="2000" b="1" dirty="0">
                <a:latin typeface="Courier New" panose="02070309020205020404" pitchFamily="49" charset="0"/>
              </a:rPr>
              <a:t>   M[0] = 0</a:t>
            </a:r>
          </a:p>
          <a:p>
            <a:pPr>
              <a:lnSpc>
                <a:spcPct val="90000"/>
              </a:lnSpc>
              <a:spcBef>
                <a:spcPct val="0"/>
              </a:spcBef>
              <a:buClrTx/>
              <a:buSzTx/>
              <a:buFontTx/>
              <a:buNone/>
            </a:pPr>
            <a:r>
              <a:rPr lang="en-US" altLang="zh-CN" sz="2000" b="1" dirty="0">
                <a:solidFill>
                  <a:srgbClr val="003399"/>
                </a:solidFill>
                <a:latin typeface="Courier New" panose="02070309020205020404" pitchFamily="49" charset="0"/>
              </a:rPr>
              <a:t>   for</a:t>
            </a:r>
            <a:r>
              <a:rPr lang="en-US" altLang="zh-CN" sz="2000" b="1" dirty="0">
                <a:latin typeface="Courier New" panose="02070309020205020404" pitchFamily="49" charset="0"/>
              </a:rPr>
              <a:t> j = 1 to n</a:t>
            </a:r>
          </a:p>
          <a:p>
            <a:pPr>
              <a:lnSpc>
                <a:spcPct val="90000"/>
              </a:lnSpc>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for</a:t>
            </a:r>
            <a:r>
              <a:rPr lang="en-US" altLang="zh-CN" sz="2000" b="1" dirty="0">
                <a:latin typeface="Courier New" panose="02070309020205020404" pitchFamily="49" charset="0"/>
              </a:rPr>
              <a:t> </a:t>
            </a:r>
            <a:r>
              <a:rPr lang="en-US" altLang="zh-CN" sz="2000" b="1" dirty="0" err="1">
                <a:latin typeface="Courier New" panose="02070309020205020404" pitchFamily="49" charset="0"/>
              </a:rPr>
              <a:t>i</a:t>
            </a:r>
            <a:r>
              <a:rPr lang="en-US" altLang="zh-CN" sz="2000" b="1" dirty="0">
                <a:latin typeface="Courier New" panose="02070309020205020404" pitchFamily="49" charset="0"/>
              </a:rPr>
              <a:t> = 1 to j</a:t>
            </a:r>
          </a:p>
          <a:p>
            <a:pPr>
              <a:lnSpc>
                <a:spcPct val="90000"/>
              </a:lnSpc>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compute</a:t>
            </a:r>
            <a:r>
              <a:rPr lang="en-US" altLang="zh-CN" sz="2000" b="1" dirty="0">
                <a:latin typeface="Courier New" panose="02070309020205020404" pitchFamily="49" charset="0"/>
              </a:rPr>
              <a:t> the least square error </a:t>
            </a:r>
            <a:r>
              <a:rPr lang="en-US" altLang="zh-CN" sz="2000" b="1" dirty="0" err="1">
                <a:latin typeface="Courier New" panose="02070309020205020404" pitchFamily="49" charset="0"/>
              </a:rPr>
              <a:t>e</a:t>
            </a:r>
            <a:r>
              <a:rPr lang="en-US" altLang="zh-CN" sz="2000" b="1" baseline="-25000" dirty="0" err="1">
                <a:latin typeface="Courier New" panose="02070309020205020404" pitchFamily="49" charset="0"/>
              </a:rPr>
              <a:t>ij</a:t>
            </a:r>
            <a:r>
              <a:rPr lang="en-US" altLang="zh-CN" sz="2000" b="1" dirty="0">
                <a:latin typeface="Courier New" panose="02070309020205020404" pitchFamily="49" charset="0"/>
              </a:rPr>
              <a:t> for</a:t>
            </a:r>
            <a:br>
              <a:rPr lang="en-US" altLang="zh-CN" sz="2000" b="1" dirty="0">
                <a:latin typeface="Courier New" panose="02070309020205020404" pitchFamily="49" charset="0"/>
              </a:rPr>
            </a:br>
            <a:r>
              <a:rPr lang="en-US" altLang="zh-CN" sz="2000" b="1" dirty="0">
                <a:latin typeface="Courier New" panose="02070309020205020404" pitchFamily="49" charset="0"/>
              </a:rPr>
              <a:t>         the segment p</a:t>
            </a:r>
            <a:r>
              <a:rPr lang="en-US" altLang="zh-CN" sz="2000" b="1" baseline="-25000" dirty="0">
                <a:latin typeface="Courier New" panose="02070309020205020404" pitchFamily="49" charset="0"/>
              </a:rPr>
              <a:t>i</a:t>
            </a:r>
            <a:r>
              <a:rPr lang="en-US" altLang="zh-CN" sz="2000" b="1" dirty="0">
                <a:latin typeface="Courier New" panose="02070309020205020404" pitchFamily="49" charset="0"/>
              </a:rPr>
              <a:t>,…, </a:t>
            </a:r>
            <a:r>
              <a:rPr lang="en-US" altLang="zh-CN" sz="2000" b="1" dirty="0" err="1">
                <a:latin typeface="Courier New" panose="02070309020205020404" pitchFamily="49" charset="0"/>
              </a:rPr>
              <a:t>p</a:t>
            </a:r>
            <a:r>
              <a:rPr lang="en-US" altLang="zh-CN" sz="2000" b="1" baseline="-25000" dirty="0" err="1">
                <a:latin typeface="Courier New" panose="02070309020205020404" pitchFamily="49" charset="0"/>
              </a:rPr>
              <a:t>j</a:t>
            </a:r>
            <a:endParaRPr lang="en-US" altLang="zh-CN" sz="2000" b="1" dirty="0">
              <a:latin typeface="Courier New" panose="02070309020205020404" pitchFamily="49" charset="0"/>
            </a:endParaRPr>
          </a:p>
          <a:p>
            <a:pPr>
              <a:lnSpc>
                <a:spcPct val="90000"/>
              </a:lnSpc>
              <a:spcBef>
                <a:spcPct val="0"/>
              </a:spcBef>
              <a:buClrTx/>
              <a:buSzTx/>
              <a:buFontTx/>
              <a:buNone/>
            </a:pPr>
            <a:endParaRPr lang="en-US" altLang="zh-CN" sz="2000" b="1" dirty="0">
              <a:solidFill>
                <a:srgbClr val="003399"/>
              </a:solidFill>
              <a:latin typeface="Courier New" panose="02070309020205020404" pitchFamily="49" charset="0"/>
            </a:endParaRPr>
          </a:p>
          <a:p>
            <a:pPr>
              <a:lnSpc>
                <a:spcPct val="90000"/>
              </a:lnSpc>
              <a:spcBef>
                <a:spcPct val="0"/>
              </a:spcBef>
              <a:buClrTx/>
              <a:buSzTx/>
              <a:buFontTx/>
              <a:buNone/>
            </a:pPr>
            <a:r>
              <a:rPr lang="en-US" altLang="zh-CN" sz="2000" b="1" dirty="0">
                <a:solidFill>
                  <a:srgbClr val="003399"/>
                </a:solidFill>
                <a:latin typeface="Courier New" panose="02070309020205020404" pitchFamily="49" charset="0"/>
              </a:rPr>
              <a:t>   for</a:t>
            </a:r>
            <a:r>
              <a:rPr lang="en-US" altLang="zh-CN" sz="2000" b="1" dirty="0">
                <a:latin typeface="Courier New" panose="02070309020205020404" pitchFamily="49" charset="0"/>
              </a:rPr>
              <a:t> j = 1 to n</a:t>
            </a:r>
          </a:p>
          <a:p>
            <a:pPr>
              <a:lnSpc>
                <a:spcPct val="90000"/>
              </a:lnSpc>
              <a:spcBef>
                <a:spcPct val="0"/>
              </a:spcBef>
              <a:buClrTx/>
              <a:buSzTx/>
              <a:buFontTx/>
              <a:buNone/>
            </a:pPr>
            <a:r>
              <a:rPr lang="en-US" altLang="zh-CN" sz="2000" b="1" dirty="0">
                <a:latin typeface="Courier New" panose="02070309020205020404" pitchFamily="49" charset="0"/>
              </a:rPr>
              <a:t>      M[j] = min</a:t>
            </a:r>
            <a:r>
              <a:rPr lang="en-US" altLang="zh-CN" sz="2000" b="1" baseline="-25000" dirty="0">
                <a:latin typeface="Courier New" panose="02070309020205020404" pitchFamily="49" charset="0"/>
              </a:rPr>
              <a:t> 1 </a:t>
            </a:r>
            <a:r>
              <a:rPr lang="en-US" altLang="zh-CN" sz="2000" b="1" baseline="-25000" dirty="0">
                <a:latin typeface="Courier New" panose="02070309020205020404" pitchFamily="49" charset="0"/>
                <a:sym typeface="Symbol" panose="05050102010706020507" pitchFamily="18" charset="2"/>
              </a:rPr>
              <a:t> </a:t>
            </a:r>
            <a:r>
              <a:rPr lang="en-US" altLang="zh-CN" sz="2000" b="1" baseline="-25000" dirty="0" err="1">
                <a:latin typeface="Courier New" panose="02070309020205020404" pitchFamily="49" charset="0"/>
                <a:sym typeface="Symbol" panose="05050102010706020507" pitchFamily="18" charset="2"/>
              </a:rPr>
              <a:t>i</a:t>
            </a:r>
            <a:r>
              <a:rPr lang="en-US" altLang="zh-CN" sz="2000" b="1" baseline="-25000" dirty="0">
                <a:latin typeface="Courier New" panose="02070309020205020404" pitchFamily="49" charset="0"/>
                <a:sym typeface="Symbol" panose="05050102010706020507" pitchFamily="18" charset="2"/>
              </a:rPr>
              <a:t>  j </a:t>
            </a:r>
            <a:r>
              <a:rPr lang="en-US" altLang="zh-CN" sz="2000" b="1" dirty="0">
                <a:latin typeface="Courier New" panose="02070309020205020404" pitchFamily="49" charset="0"/>
              </a:rPr>
              <a:t>(</a:t>
            </a:r>
            <a:r>
              <a:rPr lang="en-US" altLang="zh-CN" sz="2000" b="1" dirty="0" err="1">
                <a:latin typeface="Courier New" panose="02070309020205020404" pitchFamily="49" charset="0"/>
              </a:rPr>
              <a:t>e</a:t>
            </a:r>
            <a:r>
              <a:rPr lang="en-US" altLang="zh-CN" sz="2000" b="1" baseline="-25000" dirty="0" err="1">
                <a:latin typeface="Courier New" panose="02070309020205020404" pitchFamily="49" charset="0"/>
              </a:rPr>
              <a:t>ij</a:t>
            </a:r>
            <a:r>
              <a:rPr lang="en-US" altLang="zh-CN" sz="2000" b="1" dirty="0">
                <a:latin typeface="Courier New" panose="02070309020205020404" pitchFamily="49" charset="0"/>
              </a:rPr>
              <a:t> + c + M[i-1])</a:t>
            </a:r>
          </a:p>
          <a:p>
            <a:pPr>
              <a:lnSpc>
                <a:spcPct val="90000"/>
              </a:lnSpc>
              <a:spcBef>
                <a:spcPct val="0"/>
              </a:spcBef>
              <a:buClrTx/>
              <a:buSzTx/>
              <a:buFontTx/>
              <a:buNone/>
            </a:pPr>
            <a:endParaRPr lang="en-US" altLang="zh-CN" sz="2000" b="1" dirty="0">
              <a:latin typeface="Courier New" panose="02070309020205020404" pitchFamily="49" charset="0"/>
            </a:endParaRPr>
          </a:p>
          <a:p>
            <a:pPr>
              <a:lnSpc>
                <a:spcPct val="90000"/>
              </a:lnSpc>
              <a:spcBef>
                <a:spcPct val="0"/>
              </a:spcBef>
              <a:buClrTx/>
              <a:buSzTx/>
              <a:buFontTx/>
              <a:buNone/>
            </a:pPr>
            <a:r>
              <a:rPr lang="en-US" altLang="zh-CN" sz="2000" b="1" dirty="0">
                <a:solidFill>
                  <a:srgbClr val="003399"/>
                </a:solidFill>
                <a:latin typeface="Courier New" panose="02070309020205020404" pitchFamily="49" charset="0"/>
              </a:rPr>
              <a:t>   return</a:t>
            </a:r>
            <a:r>
              <a:rPr lang="en-US" altLang="zh-CN" sz="2000" b="1" dirty="0">
                <a:latin typeface="Courier New" panose="02070309020205020404" pitchFamily="49" charset="0"/>
              </a:rPr>
              <a:t> M[n]</a:t>
            </a:r>
          </a:p>
          <a:p>
            <a:pPr>
              <a:lnSpc>
                <a:spcPct val="90000"/>
              </a:lnSpc>
              <a:spcBef>
                <a:spcPct val="0"/>
              </a:spcBef>
              <a:buClrTx/>
              <a:buSzTx/>
              <a:buFontTx/>
              <a:buNone/>
            </a:pPr>
            <a:r>
              <a:rPr lang="en-US" altLang="zh-CN" sz="2000" b="1" dirty="0">
                <a:latin typeface="Courier New" panose="02070309020205020404" pitchFamily="49"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D979ADD7-F622-4165-BB1D-CA7A2ED065B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59134A8-4032-4391-A9ED-7C4F019E3E83}" type="slidenum">
              <a:rPr kumimoji="0" lang="zh-CN" altLang="en-US" sz="1400" smtClean="0"/>
              <a:pPr>
                <a:spcBef>
                  <a:spcPct val="0"/>
                </a:spcBef>
                <a:buClrTx/>
                <a:buSzTx/>
                <a:buFontTx/>
                <a:buNone/>
              </a:pPr>
              <a:t>67</a:t>
            </a:fld>
            <a:endParaRPr kumimoji="0" lang="en-US" altLang="zh-CN" sz="1400"/>
          </a:p>
        </p:txBody>
      </p:sp>
      <p:sp>
        <p:nvSpPr>
          <p:cNvPr id="48131" name="Rectangle 2">
            <a:extLst>
              <a:ext uri="{FF2B5EF4-FFF2-40B4-BE49-F238E27FC236}">
                <a16:creationId xmlns:a16="http://schemas.microsoft.com/office/drawing/2014/main" id="{9C8DC60C-47C8-4C2C-AFB5-EEB6150D3838}"/>
              </a:ext>
            </a:extLst>
          </p:cNvPr>
          <p:cNvSpPr>
            <a:spLocks noGrp="1" noChangeArrowheads="1"/>
          </p:cNvSpPr>
          <p:nvPr>
            <p:ph type="title" idx="4294967295"/>
          </p:nvPr>
        </p:nvSpPr>
        <p:spPr>
          <a:xfrm>
            <a:off x="467544" y="395287"/>
            <a:ext cx="7886700" cy="1325563"/>
          </a:xfrm>
        </p:spPr>
        <p:txBody>
          <a:bodyPr/>
          <a:lstStyle/>
          <a:p>
            <a:pPr eaLnBrk="1" hangingPunct="1"/>
            <a:r>
              <a:rPr lang="zh-CN" altLang="en-US" dirty="0"/>
              <a:t>算法</a:t>
            </a:r>
          </a:p>
        </p:txBody>
      </p:sp>
      <p:sp>
        <p:nvSpPr>
          <p:cNvPr id="51203" name="Rectangle 3">
            <a:extLst>
              <a:ext uri="{FF2B5EF4-FFF2-40B4-BE49-F238E27FC236}">
                <a16:creationId xmlns:a16="http://schemas.microsoft.com/office/drawing/2014/main" id="{6467D8C4-FE64-4EE1-8D53-5CCF41ADAEB1}"/>
              </a:ext>
            </a:extLst>
          </p:cNvPr>
          <p:cNvSpPr>
            <a:spLocks noGrp="1" noChangeArrowheads="1"/>
          </p:cNvSpPr>
          <p:nvPr>
            <p:ph type="body" idx="4294967295"/>
          </p:nvPr>
        </p:nvSpPr>
        <p:spPr>
          <a:xfrm>
            <a:off x="581844" y="1628800"/>
            <a:ext cx="7772400" cy="4114800"/>
          </a:xfrm>
        </p:spPr>
        <p:txBody>
          <a:bodyPr>
            <a:normAutofit lnSpcReduction="10000"/>
          </a:bodyPr>
          <a:lstStyle/>
          <a:p>
            <a:pPr marL="0" indent="0" eaLnBrk="1" hangingPunct="1">
              <a:lnSpc>
                <a:spcPct val="150000"/>
              </a:lnSpc>
              <a:buNone/>
            </a:pPr>
            <a:r>
              <a:rPr lang="zh-CN" altLang="en-US" sz="2800" b="1" dirty="0"/>
              <a:t>复杂度分析</a:t>
            </a:r>
          </a:p>
          <a:p>
            <a:pPr eaLnBrk="1" hangingPunct="1">
              <a:lnSpc>
                <a:spcPct val="150000"/>
              </a:lnSpc>
            </a:pPr>
            <a:r>
              <a:rPr lang="zh-CN" altLang="en-US" sz="2800" dirty="0"/>
              <a:t>算法的前半部分，计算</a:t>
            </a:r>
            <a:r>
              <a:rPr lang="en-US" altLang="zh-CN" sz="2800" dirty="0"/>
              <a:t>O(n</a:t>
            </a:r>
            <a:r>
              <a:rPr lang="en-US" altLang="zh-CN" sz="4400" baseline="30000" dirty="0"/>
              <a:t>2</a:t>
            </a:r>
            <a:r>
              <a:rPr lang="en-US" altLang="zh-CN" sz="2800" dirty="0"/>
              <a:t>) </a:t>
            </a:r>
            <a:r>
              <a:rPr lang="zh-CN" altLang="en-US" sz="2800" dirty="0"/>
              <a:t>个</a:t>
            </a:r>
            <a:r>
              <a:rPr lang="en-US" altLang="zh-CN" sz="2800" dirty="0"/>
              <a:t>e(</a:t>
            </a:r>
            <a:r>
              <a:rPr lang="en-US" altLang="zh-CN" sz="2800" dirty="0" err="1"/>
              <a:t>i</a:t>
            </a:r>
            <a:r>
              <a:rPr lang="en-US" altLang="zh-CN" sz="2800" dirty="0"/>
              <a:t>, j) ，</a:t>
            </a:r>
            <a:r>
              <a:rPr lang="zh-CN" altLang="en-US" sz="2800" dirty="0"/>
              <a:t>根据前面给出的公式计算每一对</a:t>
            </a:r>
            <a:r>
              <a:rPr lang="en-US" altLang="zh-CN" sz="2800" dirty="0"/>
              <a:t>e(</a:t>
            </a:r>
            <a:r>
              <a:rPr lang="en-US" altLang="zh-CN" sz="2800" dirty="0" err="1"/>
              <a:t>i</a:t>
            </a:r>
            <a:r>
              <a:rPr lang="en-US" altLang="zh-CN" sz="2800" dirty="0"/>
              <a:t>, j)</a:t>
            </a:r>
            <a:r>
              <a:rPr lang="zh-CN" altLang="en-US" sz="2800" dirty="0"/>
              <a:t>需要</a:t>
            </a:r>
            <a:r>
              <a:rPr lang="en-US" altLang="zh-CN" sz="2800" dirty="0"/>
              <a:t>O(n) </a:t>
            </a:r>
            <a:r>
              <a:rPr lang="zh-CN" altLang="en-US" sz="2800" dirty="0"/>
              <a:t>的复杂度;</a:t>
            </a:r>
          </a:p>
          <a:p>
            <a:pPr eaLnBrk="1" hangingPunct="1">
              <a:lnSpc>
                <a:spcPct val="150000"/>
              </a:lnSpc>
              <a:buFont typeface="Wingdings" panose="05000000000000000000" pitchFamily="2" charset="2"/>
              <a:buNone/>
            </a:pPr>
            <a:r>
              <a:rPr lang="zh-CN" altLang="en-US" sz="2800" dirty="0"/>
              <a:t>   后半部分，总的代价应该是</a:t>
            </a:r>
            <a:r>
              <a:rPr lang="en-US" altLang="zh-CN" sz="2800" dirty="0"/>
              <a:t>O(n</a:t>
            </a:r>
            <a:r>
              <a:rPr lang="en-US" altLang="zh-CN" sz="4400" baseline="30000" dirty="0"/>
              <a:t>2</a:t>
            </a:r>
            <a:r>
              <a:rPr lang="en-US" altLang="zh-CN" sz="2800" dirty="0"/>
              <a:t>) ；</a:t>
            </a:r>
          </a:p>
          <a:p>
            <a:pPr eaLnBrk="1" hangingPunct="1">
              <a:lnSpc>
                <a:spcPct val="150000"/>
              </a:lnSpc>
            </a:pPr>
            <a:r>
              <a:rPr lang="zh-CN" altLang="en-US" sz="2800" dirty="0"/>
              <a:t>因此总的算法代价应该是</a:t>
            </a:r>
            <a:r>
              <a:rPr lang="en-US" altLang="zh-CN" sz="2800" b="1" dirty="0"/>
              <a:t>O(n</a:t>
            </a:r>
            <a:r>
              <a:rPr lang="en-US" altLang="zh-CN" sz="2800" b="1" baseline="30000" dirty="0"/>
              <a:t>3</a:t>
            </a:r>
            <a:r>
              <a:rPr lang="en-US" altLang="zh-CN" sz="2800" b="1" dirty="0"/>
              <a:t>)</a:t>
            </a:r>
            <a:r>
              <a:rPr lang="en-US" altLang="zh-CN" sz="2800" dirty="0"/>
              <a:t>；</a:t>
            </a:r>
            <a:r>
              <a:rPr lang="zh-CN" altLang="en-US" sz="2800" dirty="0"/>
              <a:t>如果预先计算了统计信息</a:t>
            </a:r>
            <a:r>
              <a:rPr lang="en-US" altLang="zh-CN" sz="2800" dirty="0"/>
              <a:t>e(</a:t>
            </a:r>
            <a:r>
              <a:rPr lang="en-US" altLang="zh-CN" sz="2800" dirty="0" err="1"/>
              <a:t>i</a:t>
            </a:r>
            <a:r>
              <a:rPr lang="en-US" altLang="zh-CN" sz="2800" dirty="0"/>
              <a:t>, j) ，</a:t>
            </a:r>
            <a:r>
              <a:rPr lang="zh-CN" altLang="en-US" sz="2800" dirty="0"/>
              <a:t>那么代价就是</a:t>
            </a:r>
            <a:r>
              <a:rPr lang="en-US" altLang="zh-CN" sz="2800" dirty="0"/>
              <a:t>O(n</a:t>
            </a:r>
            <a:r>
              <a:rPr lang="en-US" altLang="zh-CN" sz="4400" baseline="30000" dirty="0"/>
              <a:t>2</a:t>
            </a:r>
            <a:r>
              <a:rPr lang="en-US" altLang="zh-CN" sz="280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 calcmode="lin" valueType="num">
                                      <p:cBhvr additive="base">
                                        <p:cTn id="7" dur="500" fill="hold"/>
                                        <p:tgtEl>
                                          <p:spTgt spid="51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3">
                                            <p:txEl>
                                              <p:pRg st="1" end="1"/>
                                            </p:txEl>
                                          </p:spTgt>
                                        </p:tgtEl>
                                        <p:attrNameLst>
                                          <p:attrName>style.visibility</p:attrName>
                                        </p:attrNameLst>
                                      </p:cBhvr>
                                      <p:to>
                                        <p:strVal val="visible"/>
                                      </p:to>
                                    </p:set>
                                    <p:anim calcmode="lin" valueType="num">
                                      <p:cBhvr additive="base">
                                        <p:cTn id="13" dur="500" fill="hold"/>
                                        <p:tgtEl>
                                          <p:spTgt spid="512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03">
                                            <p:txEl>
                                              <p:pRg st="2" end="2"/>
                                            </p:txEl>
                                          </p:spTgt>
                                        </p:tgtEl>
                                        <p:attrNameLst>
                                          <p:attrName>style.visibility</p:attrName>
                                        </p:attrNameLst>
                                      </p:cBhvr>
                                      <p:to>
                                        <p:strVal val="visible"/>
                                      </p:to>
                                    </p:set>
                                    <p:anim calcmode="lin" valueType="num">
                                      <p:cBhvr additive="base">
                                        <p:cTn id="19" dur="500" fill="hold"/>
                                        <p:tgtEl>
                                          <p:spTgt spid="512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03">
                                            <p:txEl>
                                              <p:pRg st="3" end="3"/>
                                            </p:txEl>
                                          </p:spTgt>
                                        </p:tgtEl>
                                        <p:attrNameLst>
                                          <p:attrName>style.visibility</p:attrName>
                                        </p:attrNameLst>
                                      </p:cBhvr>
                                      <p:to>
                                        <p:strVal val="visible"/>
                                      </p:to>
                                    </p:set>
                                    <p:anim calcmode="lin" valueType="num">
                                      <p:cBhvr additive="base">
                                        <p:cTn id="25" dur="500" fill="hold"/>
                                        <p:tgtEl>
                                          <p:spTgt spid="512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0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79526E9B-7D84-48B0-A970-7F40B303E2D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AC6C74C-B4DB-46AD-A956-90B2FAB17E0A}" type="slidenum">
              <a:rPr kumimoji="0" lang="zh-CN" altLang="en-US" sz="1400" smtClean="0"/>
              <a:pPr>
                <a:spcBef>
                  <a:spcPct val="0"/>
                </a:spcBef>
                <a:buClrTx/>
                <a:buSzTx/>
                <a:buFontTx/>
                <a:buNone/>
              </a:pPr>
              <a:t>68</a:t>
            </a:fld>
            <a:endParaRPr kumimoji="0" lang="en-US" altLang="zh-CN" sz="1400"/>
          </a:p>
        </p:txBody>
      </p:sp>
      <p:sp>
        <p:nvSpPr>
          <p:cNvPr id="49155" name="Rectangle 2">
            <a:extLst>
              <a:ext uri="{FF2B5EF4-FFF2-40B4-BE49-F238E27FC236}">
                <a16:creationId xmlns:a16="http://schemas.microsoft.com/office/drawing/2014/main" id="{4D88AC5B-D5CE-4CA6-99A0-C54E54CDFE59}"/>
              </a:ext>
            </a:extLst>
          </p:cNvPr>
          <p:cNvSpPr>
            <a:spLocks noGrp="1" noChangeArrowheads="1"/>
          </p:cNvSpPr>
          <p:nvPr>
            <p:ph type="title" idx="4294967295"/>
          </p:nvPr>
        </p:nvSpPr>
        <p:spPr>
          <a:xfrm>
            <a:off x="628650" y="320675"/>
            <a:ext cx="7886700" cy="1325563"/>
          </a:xfrm>
        </p:spPr>
        <p:txBody>
          <a:bodyPr/>
          <a:lstStyle/>
          <a:p>
            <a:pPr eaLnBrk="1" hangingPunct="1"/>
            <a:r>
              <a:rPr lang="zh-CN" altLang="en-US" dirty="0"/>
              <a:t>算法</a:t>
            </a:r>
          </a:p>
        </p:txBody>
      </p:sp>
      <p:sp>
        <p:nvSpPr>
          <p:cNvPr id="49156" name="Rectangle 3">
            <a:extLst>
              <a:ext uri="{FF2B5EF4-FFF2-40B4-BE49-F238E27FC236}">
                <a16:creationId xmlns:a16="http://schemas.microsoft.com/office/drawing/2014/main" id="{FBC46DEC-BFBC-4805-8CB7-F051D479DBA2}"/>
              </a:ext>
            </a:extLst>
          </p:cNvPr>
          <p:cNvSpPr>
            <a:spLocks noGrp="1" noChangeArrowheads="1"/>
          </p:cNvSpPr>
          <p:nvPr>
            <p:ph type="body" idx="4294967295"/>
          </p:nvPr>
        </p:nvSpPr>
        <p:spPr>
          <a:xfrm>
            <a:off x="628650" y="1646238"/>
            <a:ext cx="7886700" cy="4351338"/>
          </a:xfrm>
        </p:spPr>
        <p:txBody>
          <a:bodyPr/>
          <a:lstStyle/>
          <a:p>
            <a:pPr eaLnBrk="1" hangingPunct="1">
              <a:lnSpc>
                <a:spcPct val="90000"/>
              </a:lnSpc>
            </a:pPr>
            <a:r>
              <a:rPr lang="zh-CN" altLang="en-US" sz="2800" dirty="0"/>
              <a:t>通过数组</a:t>
            </a:r>
            <a:r>
              <a:rPr lang="en-US" altLang="zh-CN" sz="2800" dirty="0"/>
              <a:t>M</a:t>
            </a:r>
            <a:r>
              <a:rPr lang="zh-CN" altLang="en-US" sz="2800" dirty="0"/>
              <a:t>向回寻找计算最优的划分</a:t>
            </a:r>
          </a:p>
          <a:p>
            <a:pPr eaLnBrk="1" hangingPunct="1">
              <a:lnSpc>
                <a:spcPct val="90000"/>
              </a:lnSpc>
              <a:buFont typeface="Wingdings" panose="05000000000000000000" pitchFamily="2" charset="2"/>
              <a:buNone/>
            </a:pPr>
            <a:r>
              <a:rPr lang="en-US" altLang="zh-CN" sz="2800" b="1" dirty="0">
                <a:latin typeface="宋体" panose="02010600030101010101" pitchFamily="2" charset="-122"/>
              </a:rPr>
              <a:t>Find-Segments(j)</a:t>
            </a:r>
          </a:p>
          <a:p>
            <a:pPr eaLnBrk="1" hangingPunct="1">
              <a:lnSpc>
                <a:spcPct val="90000"/>
              </a:lnSpc>
              <a:buFont typeface="Wingdings" panose="05000000000000000000" pitchFamily="2" charset="2"/>
              <a:buNone/>
            </a:pPr>
            <a:r>
              <a:rPr lang="en-US" altLang="zh-CN" sz="2800" dirty="0">
                <a:latin typeface="宋体" panose="02010600030101010101" pitchFamily="2" charset="-122"/>
              </a:rPr>
              <a:t>  If j=0 then</a:t>
            </a:r>
          </a:p>
          <a:p>
            <a:pPr eaLnBrk="1" hangingPunct="1">
              <a:lnSpc>
                <a:spcPct val="90000"/>
              </a:lnSpc>
              <a:buFont typeface="Wingdings" panose="05000000000000000000" pitchFamily="2" charset="2"/>
              <a:buNone/>
            </a:pPr>
            <a:r>
              <a:rPr lang="en-US" altLang="zh-CN" sz="2800" dirty="0">
                <a:latin typeface="宋体" panose="02010600030101010101" pitchFamily="2" charset="-122"/>
              </a:rPr>
              <a:t>  </a:t>
            </a:r>
            <a:r>
              <a:rPr lang="zh-CN" altLang="en-US" sz="2800" dirty="0">
                <a:latin typeface="宋体" panose="02010600030101010101" pitchFamily="2" charset="-122"/>
              </a:rPr>
              <a:t>不用输出</a:t>
            </a:r>
          </a:p>
          <a:p>
            <a:pPr eaLnBrk="1" hangingPunct="1">
              <a:lnSpc>
                <a:spcPct val="90000"/>
              </a:lnSpc>
              <a:buFont typeface="Wingdings" panose="05000000000000000000" pitchFamily="2" charset="2"/>
              <a:buNone/>
            </a:pPr>
            <a:r>
              <a:rPr lang="zh-CN" altLang="en-US" sz="2800" dirty="0">
                <a:latin typeface="宋体" panose="02010600030101010101" pitchFamily="2" charset="-122"/>
              </a:rPr>
              <a:t>  </a:t>
            </a:r>
            <a:r>
              <a:rPr lang="en-US" altLang="zh-CN" sz="2800" dirty="0">
                <a:latin typeface="宋体" panose="02010600030101010101" pitchFamily="2" charset="-122"/>
              </a:rPr>
              <a:t>Else</a:t>
            </a:r>
          </a:p>
          <a:p>
            <a:pPr eaLnBrk="1" hangingPunct="1">
              <a:lnSpc>
                <a:spcPct val="90000"/>
              </a:lnSpc>
              <a:buFont typeface="Wingdings" panose="05000000000000000000" pitchFamily="2" charset="2"/>
              <a:buNone/>
            </a:pPr>
            <a:r>
              <a:rPr lang="en-US" altLang="zh-CN" sz="2800" dirty="0">
                <a:latin typeface="宋体" panose="02010600030101010101" pitchFamily="2" charset="-122"/>
              </a:rPr>
              <a:t>   </a:t>
            </a:r>
            <a:r>
              <a:rPr lang="zh-CN" altLang="en-US" sz="2800" dirty="0">
                <a:latin typeface="宋体" panose="02010600030101010101" pitchFamily="2" charset="-122"/>
              </a:rPr>
              <a:t>找一个使得</a:t>
            </a:r>
            <a:r>
              <a:rPr lang="en-US" altLang="zh-CN" sz="2800" dirty="0">
                <a:latin typeface="宋体" panose="02010600030101010101" pitchFamily="2" charset="-122"/>
              </a:rPr>
              <a:t>e(</a:t>
            </a:r>
            <a:r>
              <a:rPr lang="en-US" altLang="zh-CN" sz="2800" dirty="0" err="1">
                <a:latin typeface="宋体" panose="02010600030101010101" pitchFamily="2" charset="-122"/>
              </a:rPr>
              <a:t>i,j</a:t>
            </a:r>
            <a:r>
              <a:rPr lang="en-US" altLang="zh-CN" sz="2800" dirty="0">
                <a:latin typeface="宋体" panose="02010600030101010101" pitchFamily="2" charset="-122"/>
              </a:rPr>
              <a:t>)+</a:t>
            </a:r>
            <a:r>
              <a:rPr lang="en-US" altLang="zh-CN" sz="2800" dirty="0" err="1">
                <a:latin typeface="宋体" panose="02010600030101010101" pitchFamily="2" charset="-122"/>
              </a:rPr>
              <a:t>c+M</a:t>
            </a:r>
            <a:r>
              <a:rPr lang="en-US" altLang="zh-CN" sz="2800" dirty="0">
                <a:latin typeface="宋体" panose="02010600030101010101" pitchFamily="2" charset="-122"/>
              </a:rPr>
              <a:t>[i-1]</a:t>
            </a:r>
            <a:r>
              <a:rPr lang="zh-CN" altLang="en-US" sz="2800" dirty="0">
                <a:latin typeface="宋体" panose="02010600030101010101" pitchFamily="2" charset="-122"/>
              </a:rPr>
              <a:t>最小的</a:t>
            </a:r>
            <a:r>
              <a:rPr lang="en-US" altLang="zh-CN" sz="2800" dirty="0" err="1">
                <a:latin typeface="宋体" panose="02010600030101010101" pitchFamily="2" charset="-122"/>
              </a:rPr>
              <a:t>i</a:t>
            </a:r>
            <a:endParaRPr lang="en-US" altLang="zh-CN" sz="2800" dirty="0">
              <a:latin typeface="宋体" panose="02010600030101010101" pitchFamily="2" charset="-122"/>
            </a:endParaRPr>
          </a:p>
          <a:p>
            <a:pPr eaLnBrk="1" hangingPunct="1">
              <a:lnSpc>
                <a:spcPct val="90000"/>
              </a:lnSpc>
              <a:buFont typeface="Wingdings" panose="05000000000000000000" pitchFamily="2" charset="2"/>
              <a:buNone/>
            </a:pPr>
            <a:r>
              <a:rPr lang="en-US" altLang="zh-CN" sz="2800" dirty="0">
                <a:latin typeface="宋体" panose="02010600030101010101" pitchFamily="2" charset="-122"/>
              </a:rPr>
              <a:t>   </a:t>
            </a:r>
            <a:r>
              <a:rPr lang="zh-CN" altLang="en-US" sz="2800" dirty="0">
                <a:latin typeface="宋体" panose="02010600030101010101" pitchFamily="2" charset="-122"/>
              </a:rPr>
              <a:t>输出这一段{</a:t>
            </a:r>
            <a:r>
              <a:rPr lang="en-US" altLang="zh-CN" sz="2800" dirty="0">
                <a:latin typeface="宋体" panose="02010600030101010101" pitchFamily="2" charset="-122"/>
              </a:rPr>
              <a:t>p</a:t>
            </a:r>
            <a:r>
              <a:rPr lang="en-US" altLang="zh-CN" sz="1400" dirty="0">
                <a:latin typeface="宋体" panose="02010600030101010101" pitchFamily="2" charset="-122"/>
              </a:rPr>
              <a:t>i</a:t>
            </a:r>
            <a:r>
              <a:rPr lang="en-US" altLang="zh-CN" sz="2800" dirty="0">
                <a:latin typeface="宋体" panose="02010600030101010101" pitchFamily="2" charset="-122"/>
              </a:rPr>
              <a:t>,...,</a:t>
            </a:r>
            <a:r>
              <a:rPr lang="en-US" altLang="zh-CN" sz="2800" dirty="0" err="1">
                <a:latin typeface="宋体" panose="02010600030101010101" pitchFamily="2" charset="-122"/>
              </a:rPr>
              <a:t>p</a:t>
            </a:r>
            <a:r>
              <a:rPr lang="en-US" altLang="zh-CN" sz="1600" dirty="0" err="1">
                <a:latin typeface="宋体" panose="02010600030101010101" pitchFamily="2" charset="-122"/>
              </a:rPr>
              <a:t>j</a:t>
            </a:r>
            <a:r>
              <a:rPr lang="en-US" altLang="zh-CN" sz="2800" dirty="0">
                <a:latin typeface="宋体" panose="02010600030101010101" pitchFamily="2" charset="-122"/>
              </a:rPr>
              <a:t>}</a:t>
            </a:r>
            <a:r>
              <a:rPr lang="zh-CN" altLang="en-US" sz="2800" dirty="0">
                <a:latin typeface="宋体" panose="02010600030101010101" pitchFamily="2" charset="-122"/>
              </a:rPr>
              <a:t>作为直线段，以及输出递归函数</a:t>
            </a:r>
            <a:r>
              <a:rPr lang="en-US" altLang="zh-CN" sz="2800" dirty="0">
                <a:latin typeface="宋体" panose="02010600030101010101" pitchFamily="2" charset="-122"/>
              </a:rPr>
              <a:t>Find-Segments(i-1)</a:t>
            </a:r>
            <a:r>
              <a:rPr lang="zh-CN" altLang="en-US" sz="2800" dirty="0">
                <a:latin typeface="宋体" panose="02010600030101010101" pitchFamily="2" charset="-122"/>
              </a:rPr>
              <a:t>的结果</a:t>
            </a:r>
          </a:p>
          <a:p>
            <a:pPr eaLnBrk="1" hangingPunct="1">
              <a:lnSpc>
                <a:spcPct val="90000"/>
              </a:lnSpc>
              <a:buFont typeface="Wingdings" panose="05000000000000000000" pitchFamily="2" charset="2"/>
              <a:buNone/>
            </a:pPr>
            <a:r>
              <a:rPr lang="zh-CN" altLang="en-US" sz="2800" dirty="0">
                <a:latin typeface="宋体" panose="02010600030101010101" pitchFamily="2" charset="-122"/>
              </a:rPr>
              <a:t>  </a:t>
            </a:r>
            <a:r>
              <a:rPr lang="en-US" altLang="zh-CN" sz="2800" dirty="0">
                <a:latin typeface="宋体" panose="02010600030101010101" pitchFamily="2" charset="-122"/>
              </a:rPr>
              <a:t>End if</a:t>
            </a:r>
            <a:endParaRPr lang="en-US" altLang="zh-CN" sz="2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D010FDDE-B1A1-4B96-8E92-3CD8343097AE}"/>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B314CEF-170F-4A51-8200-087CC0217142}" type="slidenum">
              <a:rPr kumimoji="0" lang="zh-CN" altLang="en-US" sz="1400" smtClean="0"/>
              <a:pPr>
                <a:spcBef>
                  <a:spcPct val="0"/>
                </a:spcBef>
                <a:buClrTx/>
                <a:buSzTx/>
                <a:buFontTx/>
                <a:buNone/>
              </a:pPr>
              <a:t>69</a:t>
            </a:fld>
            <a:endParaRPr kumimoji="0" lang="en-US" altLang="zh-CN" sz="1400"/>
          </a:p>
        </p:txBody>
      </p:sp>
      <p:sp>
        <p:nvSpPr>
          <p:cNvPr id="50179" name="Rectangle 2">
            <a:extLst>
              <a:ext uri="{FF2B5EF4-FFF2-40B4-BE49-F238E27FC236}">
                <a16:creationId xmlns:a16="http://schemas.microsoft.com/office/drawing/2014/main" id="{A3DAD457-23C2-4543-9B52-2A98945471C5}"/>
              </a:ext>
            </a:extLst>
          </p:cNvPr>
          <p:cNvSpPr>
            <a:spLocks noGrp="1" noChangeArrowheads="1"/>
          </p:cNvSpPr>
          <p:nvPr>
            <p:ph type="title" idx="4294967295"/>
          </p:nvPr>
        </p:nvSpPr>
        <p:spPr>
          <a:xfrm>
            <a:off x="628650" y="410368"/>
            <a:ext cx="7886700" cy="1325563"/>
          </a:xfrm>
        </p:spPr>
        <p:txBody>
          <a:bodyPr/>
          <a:lstStyle/>
          <a:p>
            <a:pPr eaLnBrk="1" hangingPunct="1"/>
            <a:r>
              <a:rPr lang="zh-CN" altLang="en-US" dirty="0"/>
              <a:t>6.4 子集和与背包</a:t>
            </a:r>
            <a:endParaRPr lang="en-US" altLang="zh-CN" dirty="0"/>
          </a:p>
        </p:txBody>
      </p:sp>
      <p:sp>
        <p:nvSpPr>
          <p:cNvPr id="50180" name="Rectangle 3">
            <a:extLst>
              <a:ext uri="{FF2B5EF4-FFF2-40B4-BE49-F238E27FC236}">
                <a16:creationId xmlns:a16="http://schemas.microsoft.com/office/drawing/2014/main" id="{F27646B9-5F0D-4D1C-A3BB-FB8FFEA66D74}"/>
              </a:ext>
            </a:extLst>
          </p:cNvPr>
          <p:cNvSpPr>
            <a:spLocks noGrp="1" noChangeArrowheads="1"/>
          </p:cNvSpPr>
          <p:nvPr>
            <p:ph type="body" idx="4294967295"/>
          </p:nvPr>
        </p:nvSpPr>
        <p:spPr>
          <a:xfrm>
            <a:off x="651020" y="1556792"/>
            <a:ext cx="7886700" cy="4351338"/>
          </a:xfrm>
        </p:spPr>
        <p:txBody>
          <a:bodyPr>
            <a:normAutofit lnSpcReduction="10000"/>
          </a:bodyPr>
          <a:lstStyle/>
          <a:p>
            <a:pPr eaLnBrk="1" hangingPunct="1">
              <a:lnSpc>
                <a:spcPct val="150000"/>
              </a:lnSpc>
            </a:pPr>
            <a:r>
              <a:rPr lang="zh-CN" altLang="en-US" sz="3200" dirty="0"/>
              <a:t>问题：有一台可以处理作业的机器，我们有</a:t>
            </a:r>
            <a:r>
              <a:rPr lang="zh-CN" altLang="en-US" sz="3200" dirty="0">
                <a:solidFill>
                  <a:srgbClr val="FF0000"/>
                </a:solidFill>
              </a:rPr>
              <a:t>一组需求{1,2,</a:t>
            </a:r>
            <a:r>
              <a:rPr lang="zh-CN" altLang="en-US" sz="3200" dirty="0">
                <a:solidFill>
                  <a:srgbClr val="FF0000"/>
                </a:solidFill>
                <a:latin typeface="Times New Roman" panose="02020603050405020304" pitchFamily="18" charset="0"/>
              </a:rPr>
              <a:t>…</a:t>
            </a:r>
            <a:r>
              <a:rPr lang="zh-CN" altLang="en-US" sz="3200" dirty="0">
                <a:solidFill>
                  <a:srgbClr val="FF0000"/>
                </a:solidFill>
              </a:rPr>
              <a:t>,</a:t>
            </a:r>
            <a:r>
              <a:rPr lang="en-US" altLang="zh-CN" sz="3200" dirty="0">
                <a:solidFill>
                  <a:srgbClr val="FF0000"/>
                </a:solidFill>
              </a:rPr>
              <a:t>n}</a:t>
            </a:r>
            <a:r>
              <a:rPr lang="en-US" altLang="zh-CN" sz="3200" dirty="0"/>
              <a:t>.</a:t>
            </a:r>
            <a:r>
              <a:rPr lang="zh-CN" altLang="en-US" sz="3200" dirty="0"/>
              <a:t>对于某个数</a:t>
            </a:r>
            <a:r>
              <a:rPr lang="en-US" altLang="zh-CN" sz="3200" dirty="0"/>
              <a:t>W,</a:t>
            </a:r>
            <a:r>
              <a:rPr lang="zh-CN" altLang="en-US" sz="3200" dirty="0"/>
              <a:t>我们</a:t>
            </a:r>
            <a:r>
              <a:rPr lang="zh-CN" altLang="en-US" sz="3200" dirty="0">
                <a:solidFill>
                  <a:srgbClr val="FF0000"/>
                </a:solidFill>
              </a:rPr>
              <a:t>只能在时间0和时间</a:t>
            </a:r>
            <a:r>
              <a:rPr lang="en-US" altLang="zh-CN" sz="3200" dirty="0">
                <a:solidFill>
                  <a:srgbClr val="FF0000"/>
                </a:solidFill>
              </a:rPr>
              <a:t>W</a:t>
            </a:r>
            <a:r>
              <a:rPr lang="zh-CN" altLang="en-US" sz="3200" dirty="0">
                <a:solidFill>
                  <a:srgbClr val="FF0000"/>
                </a:solidFill>
              </a:rPr>
              <a:t>之间的区间使用这个资源</a:t>
            </a:r>
            <a:r>
              <a:rPr lang="zh-CN" altLang="en-US" sz="3200" dirty="0"/>
              <a:t>。</a:t>
            </a:r>
            <a:r>
              <a:rPr lang="zh-CN" altLang="en-US" sz="3200" dirty="0">
                <a:solidFill>
                  <a:schemeClr val="accent1"/>
                </a:solidFill>
              </a:rPr>
              <a:t>每个需求对应于一个需要</a:t>
            </a:r>
            <a:r>
              <a:rPr lang="en-US" altLang="zh-CN" sz="3200" dirty="0" err="1">
                <a:solidFill>
                  <a:schemeClr val="accent1"/>
                </a:solidFill>
              </a:rPr>
              <a:t>w</a:t>
            </a:r>
            <a:r>
              <a:rPr lang="en-US" altLang="zh-CN" sz="2400" dirty="0" err="1">
                <a:solidFill>
                  <a:schemeClr val="accent1"/>
                </a:solidFill>
              </a:rPr>
              <a:t>i</a:t>
            </a:r>
            <a:r>
              <a:rPr lang="zh-CN" altLang="en-US" sz="3200" dirty="0">
                <a:solidFill>
                  <a:schemeClr val="accent1"/>
                </a:solidFill>
              </a:rPr>
              <a:t>时间来处理的作业。</a:t>
            </a:r>
            <a:r>
              <a:rPr lang="zh-CN" altLang="en-US" sz="3200" dirty="0"/>
              <a:t>我们的目标是处理这些作业，</a:t>
            </a:r>
            <a:r>
              <a:rPr lang="zh-CN" altLang="en-US" sz="3200" dirty="0">
                <a:solidFill>
                  <a:schemeClr val="accent1"/>
                </a:solidFill>
              </a:rPr>
              <a:t>在</a:t>
            </a:r>
            <a:r>
              <a:rPr lang="zh-CN" altLang="en-US" sz="3200" dirty="0">
                <a:solidFill>
                  <a:schemeClr val="accent1"/>
                </a:solidFill>
                <a:latin typeface="Times New Roman" panose="02020603050405020304" pitchFamily="18" charset="0"/>
              </a:rPr>
              <a:t>“</a:t>
            </a:r>
            <a:r>
              <a:rPr lang="zh-CN" altLang="en-US" sz="3200" dirty="0">
                <a:solidFill>
                  <a:schemeClr val="accent1"/>
                </a:solidFill>
              </a:rPr>
              <a:t>截至点</a:t>
            </a:r>
            <a:r>
              <a:rPr lang="zh-CN" altLang="en-US" sz="3200" dirty="0">
                <a:solidFill>
                  <a:schemeClr val="accent1"/>
                </a:solidFill>
                <a:latin typeface="Times New Roman" panose="02020603050405020304" pitchFamily="18" charset="0"/>
              </a:rPr>
              <a:t>”</a:t>
            </a:r>
            <a:r>
              <a:rPr lang="en-US" altLang="zh-CN" sz="3200" dirty="0">
                <a:solidFill>
                  <a:schemeClr val="accent1"/>
                </a:solidFill>
              </a:rPr>
              <a:t>W</a:t>
            </a:r>
            <a:r>
              <a:rPr lang="zh-CN" altLang="en-US" sz="3200" dirty="0">
                <a:solidFill>
                  <a:schemeClr val="accent1"/>
                </a:solidFill>
              </a:rPr>
              <a:t>之前能够使机器充分使用</a:t>
            </a:r>
            <a:r>
              <a:rPr lang="zh-CN" altLang="en-US" sz="3200" dirty="0"/>
              <a:t>。</a:t>
            </a:r>
            <a:endParaRPr lang="en-US" altLang="zh-C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E5176-F88B-1F33-E512-7E8C708FE1E7}"/>
            </a:ext>
          </a:extLst>
        </p:cNvPr>
        <p:cNvGrpSpPr/>
        <p:nvPr/>
      </p:nvGrpSpPr>
      <p:grpSpPr>
        <a:xfrm>
          <a:off x="0" y="0"/>
          <a:ext cx="0" cy="0"/>
          <a:chOff x="0" y="0"/>
          <a:chExt cx="0" cy="0"/>
        </a:xfrm>
      </p:grpSpPr>
      <p:sp>
        <p:nvSpPr>
          <p:cNvPr id="7170" name="灯片编号占位符 5">
            <a:extLst>
              <a:ext uri="{FF2B5EF4-FFF2-40B4-BE49-F238E27FC236}">
                <a16:creationId xmlns:a16="http://schemas.microsoft.com/office/drawing/2014/main" id="{9B617E71-E71E-F4E9-1DCE-2DB38E469E0C}"/>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D3B69B2-31C2-47B9-A8A4-EC7587DBF1FE}" type="slidenum">
              <a:rPr kumimoji="0" lang="zh-CN" altLang="en-US" sz="1400" smtClean="0"/>
              <a:pPr>
                <a:spcBef>
                  <a:spcPct val="0"/>
                </a:spcBef>
                <a:buClrTx/>
                <a:buSzTx/>
                <a:buFontTx/>
                <a:buNone/>
              </a:pPr>
              <a:t>7</a:t>
            </a:fld>
            <a:endParaRPr kumimoji="0" lang="en-US" altLang="zh-CN" sz="1400"/>
          </a:p>
        </p:txBody>
      </p:sp>
      <p:sp>
        <p:nvSpPr>
          <p:cNvPr id="7171" name="Rectangle 2">
            <a:extLst>
              <a:ext uri="{FF2B5EF4-FFF2-40B4-BE49-F238E27FC236}">
                <a16:creationId xmlns:a16="http://schemas.microsoft.com/office/drawing/2014/main" id="{5FF2CAAF-B023-176F-6DBF-C61CDFEC4018}"/>
              </a:ext>
            </a:extLst>
          </p:cNvPr>
          <p:cNvSpPr>
            <a:spLocks noGrp="1" noChangeArrowheads="1"/>
          </p:cNvSpPr>
          <p:nvPr>
            <p:ph type="title" idx="4294967295"/>
          </p:nvPr>
        </p:nvSpPr>
        <p:spPr>
          <a:xfrm>
            <a:off x="395536" y="330469"/>
            <a:ext cx="7886700" cy="1325563"/>
          </a:xfrm>
        </p:spPr>
        <p:txBody>
          <a:bodyPr/>
          <a:lstStyle/>
          <a:p>
            <a:pPr eaLnBrk="1" hangingPunct="1"/>
            <a:r>
              <a:rPr lang="zh-CN" altLang="en-US" dirty="0"/>
              <a:t>算法介绍</a:t>
            </a:r>
          </a:p>
        </p:txBody>
      </p:sp>
      <p:pic>
        <p:nvPicPr>
          <p:cNvPr id="2" name="常用算法思想">
            <a:hlinkClick r:id="" action="ppaction://media"/>
            <a:extLst>
              <a:ext uri="{FF2B5EF4-FFF2-40B4-BE49-F238E27FC236}">
                <a16:creationId xmlns:a16="http://schemas.microsoft.com/office/drawing/2014/main" id="{85FC2102-8433-6010-6103-A84040A56F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227" y="1434441"/>
            <a:ext cx="9144000" cy="5143500"/>
          </a:xfrm>
          <a:prstGeom prst="rect">
            <a:avLst/>
          </a:prstGeom>
        </p:spPr>
      </p:pic>
    </p:spTree>
    <p:extLst>
      <p:ext uri="{BB962C8B-B14F-4D97-AF65-F5344CB8AC3E}">
        <p14:creationId xmlns:p14="http://schemas.microsoft.com/office/powerpoint/2010/main" val="216659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1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ED8AEC56-0FC3-4A57-BA18-2BA5A6069D0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86DC09B-1B00-48DD-9C9C-A04CDD1DF41F}" type="slidenum">
              <a:rPr kumimoji="0" lang="zh-CN" altLang="en-US" sz="1400" smtClean="0"/>
              <a:pPr>
                <a:spcBef>
                  <a:spcPct val="0"/>
                </a:spcBef>
                <a:buClrTx/>
                <a:buSzTx/>
                <a:buFontTx/>
                <a:buNone/>
              </a:pPr>
              <a:t>70</a:t>
            </a:fld>
            <a:endParaRPr kumimoji="0" lang="en-US" altLang="zh-CN" sz="1400"/>
          </a:p>
        </p:txBody>
      </p:sp>
      <p:sp>
        <p:nvSpPr>
          <p:cNvPr id="51203" name="Rectangle 2">
            <a:extLst>
              <a:ext uri="{FF2B5EF4-FFF2-40B4-BE49-F238E27FC236}">
                <a16:creationId xmlns:a16="http://schemas.microsoft.com/office/drawing/2014/main" id="{AA75C300-FFCF-4F1F-9756-46F558F723B8}"/>
              </a:ext>
            </a:extLst>
          </p:cNvPr>
          <p:cNvSpPr>
            <a:spLocks noGrp="1" noChangeArrowheads="1"/>
          </p:cNvSpPr>
          <p:nvPr>
            <p:ph type="title" idx="4294967295"/>
          </p:nvPr>
        </p:nvSpPr>
        <p:spPr>
          <a:xfrm>
            <a:off x="476250" y="152882"/>
            <a:ext cx="7886700" cy="1325563"/>
          </a:xfrm>
        </p:spPr>
        <p:txBody>
          <a:bodyPr/>
          <a:lstStyle/>
          <a:p>
            <a:pPr eaLnBrk="1" hangingPunct="1"/>
            <a:r>
              <a:rPr lang="zh-CN" altLang="en-US" dirty="0"/>
              <a:t>子集和问题</a:t>
            </a:r>
          </a:p>
        </p:txBody>
      </p:sp>
      <p:sp>
        <p:nvSpPr>
          <p:cNvPr id="51204" name="Rectangle 3">
            <a:extLst>
              <a:ext uri="{FF2B5EF4-FFF2-40B4-BE49-F238E27FC236}">
                <a16:creationId xmlns:a16="http://schemas.microsoft.com/office/drawing/2014/main" id="{5C82767B-6ECC-4A9B-B2EF-44B5B809B288}"/>
              </a:ext>
            </a:extLst>
          </p:cNvPr>
          <p:cNvSpPr>
            <a:spLocks noGrp="1" noChangeArrowheads="1"/>
          </p:cNvSpPr>
          <p:nvPr>
            <p:ph type="body" idx="4294967295"/>
          </p:nvPr>
        </p:nvSpPr>
        <p:spPr>
          <a:xfrm>
            <a:off x="476250" y="1741728"/>
            <a:ext cx="7886700" cy="4351338"/>
          </a:xfrm>
        </p:spPr>
        <p:txBody>
          <a:bodyPr>
            <a:normAutofit/>
          </a:bodyPr>
          <a:lstStyle/>
          <a:p>
            <a:pPr eaLnBrk="1" hangingPunct="1">
              <a:lnSpc>
                <a:spcPct val="150000"/>
              </a:lnSpc>
            </a:pPr>
            <a:r>
              <a:rPr lang="zh-CN" altLang="en-US" sz="2800" dirty="0"/>
              <a:t>给定</a:t>
            </a:r>
            <a:r>
              <a:rPr lang="en-US" altLang="zh-CN" sz="2800" dirty="0"/>
              <a:t>n</a:t>
            </a:r>
            <a:r>
              <a:rPr lang="zh-CN" altLang="en-US" sz="2800" dirty="0"/>
              <a:t>个项{1,</a:t>
            </a:r>
            <a:r>
              <a:rPr lang="zh-CN" altLang="en-US" sz="2800" dirty="0">
                <a:latin typeface="Times New Roman" panose="02020603050405020304" pitchFamily="18" charset="0"/>
              </a:rPr>
              <a:t>…</a:t>
            </a:r>
            <a:r>
              <a:rPr lang="zh-CN" altLang="en-US" sz="2800" dirty="0"/>
              <a:t>,</a:t>
            </a:r>
            <a:r>
              <a:rPr lang="en-US" altLang="zh-CN" sz="2800" dirty="0"/>
              <a:t>n},</a:t>
            </a:r>
            <a:r>
              <a:rPr lang="zh-CN" altLang="en-US" sz="2800" dirty="0">
                <a:solidFill>
                  <a:srgbClr val="FF0000"/>
                </a:solidFill>
              </a:rPr>
              <a:t>每个项有一个给定的非负的权</a:t>
            </a:r>
            <a:r>
              <a:rPr lang="en-US" altLang="zh-CN" sz="2800" dirty="0" err="1">
                <a:solidFill>
                  <a:srgbClr val="FF0000"/>
                </a:solidFill>
              </a:rPr>
              <a:t>w</a:t>
            </a:r>
            <a:r>
              <a:rPr lang="en-US" altLang="zh-CN" sz="2000" dirty="0" err="1">
                <a:solidFill>
                  <a:srgbClr val="FF0000"/>
                </a:solidFill>
              </a:rPr>
              <a:t>i</a:t>
            </a:r>
            <a:r>
              <a:rPr lang="en-US" altLang="zh-CN" sz="2800" dirty="0">
                <a:solidFill>
                  <a:srgbClr val="FF0000"/>
                </a:solidFill>
              </a:rPr>
              <a:t>, </a:t>
            </a:r>
            <a:r>
              <a:rPr lang="zh-CN" altLang="en-US" sz="2800" dirty="0"/>
              <a:t>以及</a:t>
            </a:r>
            <a:r>
              <a:rPr lang="zh-CN" altLang="en-US" sz="2800" dirty="0">
                <a:solidFill>
                  <a:srgbClr val="FF0000"/>
                </a:solidFill>
              </a:rPr>
              <a:t>给定一个界</a:t>
            </a:r>
            <a:r>
              <a:rPr lang="en-US" altLang="zh-CN" sz="2800" dirty="0">
                <a:solidFill>
                  <a:srgbClr val="FF0000"/>
                </a:solidFill>
              </a:rPr>
              <a:t>W</a:t>
            </a:r>
            <a:r>
              <a:rPr lang="en-US" altLang="zh-CN" sz="2800" dirty="0"/>
              <a:t>. </a:t>
            </a:r>
            <a:r>
              <a:rPr lang="zh-CN" altLang="en-US" sz="2800" dirty="0"/>
              <a:t>我们想选择项的一个</a:t>
            </a:r>
            <a:r>
              <a:rPr lang="zh-CN" altLang="en-US" sz="2800" dirty="0">
                <a:solidFill>
                  <a:srgbClr val="FF0000"/>
                </a:solidFill>
              </a:rPr>
              <a:t>子集</a:t>
            </a:r>
            <a:r>
              <a:rPr lang="en-US" altLang="zh-CN" sz="2800" dirty="0">
                <a:solidFill>
                  <a:srgbClr val="FF0000"/>
                </a:solidFill>
              </a:rPr>
              <a:t>S</a:t>
            </a:r>
            <a:r>
              <a:rPr lang="zh-CN" altLang="en-US" sz="2800" dirty="0">
                <a:solidFill>
                  <a:srgbClr val="FF0000"/>
                </a:solidFill>
              </a:rPr>
              <a:t>使得                 </a:t>
            </a:r>
            <a:r>
              <a:rPr lang="zh-CN" altLang="en-US" sz="2800" dirty="0"/>
              <a:t>，并且在这个前提下使得            </a:t>
            </a:r>
            <a:r>
              <a:rPr lang="zh-CN" altLang="en-US" sz="2800" dirty="0">
                <a:solidFill>
                  <a:srgbClr val="FF0000"/>
                </a:solidFill>
              </a:rPr>
              <a:t>达到最大</a:t>
            </a:r>
            <a:r>
              <a:rPr lang="zh-CN" altLang="en-US" sz="2800" dirty="0"/>
              <a:t>。这个问题称为</a:t>
            </a:r>
            <a:r>
              <a:rPr lang="zh-CN" altLang="en-US" sz="2800" dirty="0">
                <a:solidFill>
                  <a:schemeClr val="hlink"/>
                </a:solidFill>
              </a:rPr>
              <a:t>子集和</a:t>
            </a:r>
            <a:r>
              <a:rPr lang="zh-CN" altLang="en-US" sz="2800" dirty="0"/>
              <a:t>问题。</a:t>
            </a:r>
          </a:p>
          <a:p>
            <a:pPr eaLnBrk="1" hangingPunct="1">
              <a:lnSpc>
                <a:spcPct val="150000"/>
              </a:lnSpc>
            </a:pPr>
            <a:r>
              <a:rPr lang="zh-CN" altLang="en-US" sz="2800" dirty="0"/>
              <a:t>这是更一般问题背包问题的特殊情形</a:t>
            </a:r>
            <a:endParaRPr lang="en-US" altLang="zh-CN" sz="2800" dirty="0"/>
          </a:p>
        </p:txBody>
      </p:sp>
      <p:graphicFrame>
        <p:nvGraphicFramePr>
          <p:cNvPr id="51205" name="Object 4">
            <a:extLst>
              <a:ext uri="{FF2B5EF4-FFF2-40B4-BE49-F238E27FC236}">
                <a16:creationId xmlns:a16="http://schemas.microsoft.com/office/drawing/2014/main" id="{535B833E-9A63-42AF-A7E9-EBEB871F2182}"/>
              </a:ext>
            </a:extLst>
          </p:cNvPr>
          <p:cNvGraphicFramePr>
            <a:graphicFrameLocks noChangeAspect="1"/>
          </p:cNvGraphicFramePr>
          <p:nvPr>
            <p:extLst>
              <p:ext uri="{D42A27DB-BD31-4B8C-83A1-F6EECF244321}">
                <p14:modId xmlns:p14="http://schemas.microsoft.com/office/powerpoint/2010/main" val="588926932"/>
              </p:ext>
            </p:extLst>
          </p:nvPr>
        </p:nvGraphicFramePr>
        <p:xfrm>
          <a:off x="6758136" y="3102217"/>
          <a:ext cx="838200" cy="781050"/>
        </p:xfrm>
        <a:graphic>
          <a:graphicData uri="http://schemas.openxmlformats.org/presentationml/2006/ole">
            <mc:AlternateContent xmlns:mc="http://schemas.openxmlformats.org/markup-compatibility/2006">
              <mc:Choice xmlns:v="urn:schemas-microsoft-com:vml" Requires="v">
                <p:oleObj name="Equation" r:id="rId3" imgW="368140" imgH="342751" progId="Equation.3">
                  <p:embed/>
                </p:oleObj>
              </mc:Choice>
              <mc:Fallback>
                <p:oleObj name="Equation" r:id="rId3" imgW="368140" imgH="342751" progId="Equation.3">
                  <p:embed/>
                  <p:pic>
                    <p:nvPicPr>
                      <p:cNvPr id="51205" name="Object 4">
                        <a:extLst>
                          <a:ext uri="{FF2B5EF4-FFF2-40B4-BE49-F238E27FC236}">
                            <a16:creationId xmlns:a16="http://schemas.microsoft.com/office/drawing/2014/main" id="{535B833E-9A63-42AF-A7E9-EBEB871F2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136" y="3102217"/>
                        <a:ext cx="838200"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6" name="Object 5">
            <a:extLst>
              <a:ext uri="{FF2B5EF4-FFF2-40B4-BE49-F238E27FC236}">
                <a16:creationId xmlns:a16="http://schemas.microsoft.com/office/drawing/2014/main" id="{05DB2C6A-1C09-4255-B57F-8881E675FB05}"/>
              </a:ext>
            </a:extLst>
          </p:cNvPr>
          <p:cNvGraphicFramePr>
            <a:graphicFrameLocks noChangeAspect="1"/>
          </p:cNvGraphicFramePr>
          <p:nvPr>
            <p:extLst>
              <p:ext uri="{D42A27DB-BD31-4B8C-83A1-F6EECF244321}">
                <p14:modId xmlns:p14="http://schemas.microsoft.com/office/powerpoint/2010/main" val="195444627"/>
              </p:ext>
            </p:extLst>
          </p:nvPr>
        </p:nvGraphicFramePr>
        <p:xfrm>
          <a:off x="1547664" y="3170479"/>
          <a:ext cx="1371600" cy="712788"/>
        </p:xfrm>
        <a:graphic>
          <a:graphicData uri="http://schemas.openxmlformats.org/presentationml/2006/ole">
            <mc:AlternateContent xmlns:mc="http://schemas.openxmlformats.org/markup-compatibility/2006">
              <mc:Choice xmlns:v="urn:schemas-microsoft-com:vml" Requires="v">
                <p:oleObj name="Equation" r:id="rId5" imgW="660113" imgH="342751" progId="Equation.3">
                  <p:embed/>
                </p:oleObj>
              </mc:Choice>
              <mc:Fallback>
                <p:oleObj name="Equation" r:id="rId5" imgW="660113" imgH="342751" progId="Equation.3">
                  <p:embed/>
                  <p:pic>
                    <p:nvPicPr>
                      <p:cNvPr id="51206" name="Object 5">
                        <a:extLst>
                          <a:ext uri="{FF2B5EF4-FFF2-40B4-BE49-F238E27FC236}">
                            <a16:creationId xmlns:a16="http://schemas.microsoft.com/office/drawing/2014/main" id="{05DB2C6A-1C09-4255-B57F-8881E675FB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3170479"/>
                        <a:ext cx="137160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0030D4CF-F916-4E42-8E72-0CEDEF4D3A7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37FDEC8-8AFC-4CEF-84E6-02D663FF7E81}" type="slidenum">
              <a:rPr kumimoji="0" lang="zh-CN" altLang="en-US" sz="1400" smtClean="0"/>
              <a:pPr>
                <a:spcBef>
                  <a:spcPct val="0"/>
                </a:spcBef>
                <a:buClrTx/>
                <a:buSzTx/>
                <a:buFontTx/>
                <a:buNone/>
              </a:pPr>
              <a:t>71</a:t>
            </a:fld>
            <a:endParaRPr kumimoji="0" lang="en-US" altLang="zh-CN" sz="1400"/>
          </a:p>
        </p:txBody>
      </p:sp>
      <p:sp>
        <p:nvSpPr>
          <p:cNvPr id="52227" name="Rectangle 2">
            <a:extLst>
              <a:ext uri="{FF2B5EF4-FFF2-40B4-BE49-F238E27FC236}">
                <a16:creationId xmlns:a16="http://schemas.microsoft.com/office/drawing/2014/main" id="{8C17DBE1-BAF3-4C8D-8201-4A2555370559}"/>
              </a:ext>
            </a:extLst>
          </p:cNvPr>
          <p:cNvSpPr>
            <a:spLocks noGrp="1" noChangeArrowheads="1"/>
          </p:cNvSpPr>
          <p:nvPr>
            <p:ph type="title" idx="4294967295"/>
          </p:nvPr>
        </p:nvSpPr>
        <p:spPr>
          <a:xfrm>
            <a:off x="467544" y="302602"/>
            <a:ext cx="7886700" cy="1325563"/>
          </a:xfrm>
        </p:spPr>
        <p:txBody>
          <a:bodyPr/>
          <a:lstStyle/>
          <a:p>
            <a:pPr eaLnBrk="1" hangingPunct="1"/>
            <a:r>
              <a:rPr lang="zh-CN" altLang="en-US" dirty="0"/>
              <a:t>背包问题</a:t>
            </a:r>
          </a:p>
        </p:txBody>
      </p:sp>
      <p:sp>
        <p:nvSpPr>
          <p:cNvPr id="52228" name="Rectangle 3">
            <a:extLst>
              <a:ext uri="{FF2B5EF4-FFF2-40B4-BE49-F238E27FC236}">
                <a16:creationId xmlns:a16="http://schemas.microsoft.com/office/drawing/2014/main" id="{7ACC3528-80E3-402D-97F6-BFF457C52B12}"/>
              </a:ext>
            </a:extLst>
          </p:cNvPr>
          <p:cNvSpPr>
            <a:spLocks noGrp="1" noChangeArrowheads="1"/>
          </p:cNvSpPr>
          <p:nvPr>
            <p:ph type="body" idx="4294967295"/>
          </p:nvPr>
        </p:nvSpPr>
        <p:spPr>
          <a:xfrm>
            <a:off x="493196" y="1628165"/>
            <a:ext cx="7886700" cy="4351338"/>
          </a:xfrm>
        </p:spPr>
        <p:txBody>
          <a:bodyPr>
            <a:normAutofit fontScale="92500"/>
          </a:bodyPr>
          <a:lstStyle/>
          <a:p>
            <a:pPr eaLnBrk="1" hangingPunct="1">
              <a:lnSpc>
                <a:spcPct val="150000"/>
              </a:lnSpc>
              <a:buFont typeface="Wingdings" panose="05000000000000000000" pitchFamily="2" charset="2"/>
              <a:buNone/>
            </a:pPr>
            <a:r>
              <a:rPr lang="en-US" altLang="zh-CN" sz="3200" dirty="0">
                <a:solidFill>
                  <a:schemeClr val="hlink"/>
                </a:solidFill>
              </a:rPr>
              <a:t>Knapsack Problem</a:t>
            </a:r>
          </a:p>
          <a:p>
            <a:pPr eaLnBrk="1" hangingPunct="1">
              <a:lnSpc>
                <a:spcPct val="150000"/>
              </a:lnSpc>
            </a:pPr>
            <a:r>
              <a:rPr lang="zh-CN" altLang="en-US" sz="3200" dirty="0"/>
              <a:t>用物品{1,</a:t>
            </a:r>
            <a:r>
              <a:rPr lang="zh-CN" altLang="en-US" sz="3200" dirty="0">
                <a:latin typeface="Times New Roman" panose="02020603050405020304" pitchFamily="18" charset="0"/>
              </a:rPr>
              <a:t>…</a:t>
            </a:r>
            <a:r>
              <a:rPr lang="zh-CN" altLang="en-US" sz="3200" dirty="0"/>
              <a:t>,</a:t>
            </a:r>
            <a:r>
              <a:rPr lang="en-US" altLang="zh-CN" sz="3200" dirty="0"/>
              <a:t>n}</a:t>
            </a:r>
            <a:r>
              <a:rPr lang="zh-CN" altLang="en-US" sz="3200" dirty="0"/>
              <a:t>的子集装入一个容量</a:t>
            </a:r>
            <a:r>
              <a:rPr lang="en-US" altLang="zh-CN" sz="3200" dirty="0"/>
              <a:t>W</a:t>
            </a:r>
            <a:r>
              <a:rPr lang="zh-CN" altLang="en-US" sz="3200" dirty="0"/>
              <a:t>的背包使得它装的最满（或者装入的价值最大）。</a:t>
            </a:r>
            <a:endParaRPr lang="en-US" altLang="zh-CN" sz="3200" dirty="0"/>
          </a:p>
          <a:p>
            <a:pPr eaLnBrk="1" hangingPunct="1">
              <a:lnSpc>
                <a:spcPct val="150000"/>
              </a:lnSpc>
            </a:pPr>
            <a:r>
              <a:rPr lang="zh-CN" altLang="en-US" sz="3200" dirty="0"/>
              <a:t>每一个</a:t>
            </a:r>
            <a:r>
              <a:rPr lang="zh-CN" altLang="en-US" sz="3200" dirty="0">
                <a:solidFill>
                  <a:srgbClr val="FF0000"/>
                </a:solidFill>
              </a:rPr>
              <a:t>需求</a:t>
            </a:r>
            <a:r>
              <a:rPr lang="en-US" altLang="zh-CN" sz="3200" dirty="0" err="1">
                <a:solidFill>
                  <a:srgbClr val="FF0000"/>
                </a:solidFill>
              </a:rPr>
              <a:t>i</a:t>
            </a:r>
            <a:r>
              <a:rPr lang="zh-CN" altLang="en-US" sz="3200" dirty="0">
                <a:solidFill>
                  <a:srgbClr val="FF0000"/>
                </a:solidFill>
              </a:rPr>
              <a:t>有一个值</a:t>
            </a:r>
            <a:r>
              <a:rPr lang="en-US" altLang="zh-CN" sz="3200" dirty="0">
                <a:solidFill>
                  <a:srgbClr val="FF0000"/>
                </a:solidFill>
              </a:rPr>
              <a:t>v</a:t>
            </a:r>
            <a:r>
              <a:rPr lang="en-US" altLang="zh-CN" sz="2400" dirty="0">
                <a:solidFill>
                  <a:srgbClr val="FF0000"/>
                </a:solidFill>
              </a:rPr>
              <a:t>i</a:t>
            </a:r>
            <a:r>
              <a:rPr lang="zh-CN" altLang="en-US" sz="3200" dirty="0">
                <a:solidFill>
                  <a:srgbClr val="FF0000"/>
                </a:solidFill>
              </a:rPr>
              <a:t>与一个权</a:t>
            </a:r>
            <a:r>
              <a:rPr lang="en-US" altLang="zh-CN" sz="3200" dirty="0" err="1">
                <a:solidFill>
                  <a:srgbClr val="FF0000"/>
                </a:solidFill>
              </a:rPr>
              <a:t>w</a:t>
            </a:r>
            <a:r>
              <a:rPr lang="en-US" altLang="zh-CN" sz="2400" dirty="0" err="1">
                <a:solidFill>
                  <a:srgbClr val="FF0000"/>
                </a:solidFill>
              </a:rPr>
              <a:t>i</a:t>
            </a:r>
            <a:r>
              <a:rPr lang="en-US" altLang="zh-CN" sz="3200" dirty="0">
                <a:solidFill>
                  <a:srgbClr val="FF0000"/>
                </a:solidFill>
              </a:rPr>
              <a:t>, </a:t>
            </a:r>
            <a:r>
              <a:rPr lang="zh-CN" altLang="en-US" sz="3200" dirty="0">
                <a:solidFill>
                  <a:srgbClr val="FF0000"/>
                </a:solidFill>
              </a:rPr>
              <a:t>在总权不超过</a:t>
            </a:r>
            <a:r>
              <a:rPr lang="en-US" altLang="zh-CN" sz="3200" dirty="0">
                <a:solidFill>
                  <a:srgbClr val="FF0000"/>
                </a:solidFill>
              </a:rPr>
              <a:t>W</a:t>
            </a:r>
            <a:r>
              <a:rPr lang="zh-CN" altLang="en-US" sz="3200" dirty="0">
                <a:solidFill>
                  <a:srgbClr val="FF0000"/>
                </a:solidFill>
              </a:rPr>
              <a:t>的限制下，选择一个最大总值的子集</a:t>
            </a:r>
            <a:r>
              <a:rPr lang="zh-CN" altLang="en-US" sz="3200" dirty="0"/>
              <a:t>。</a:t>
            </a:r>
            <a:endParaRPr lang="en-US" altLang="zh-CN" sz="32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E77E6958-C23B-4A9B-B6D0-7058A95FD3F6}"/>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A7C0078-AE92-421B-B1B1-CCC3B1093400}" type="slidenum">
              <a:rPr kumimoji="0" lang="zh-CN" altLang="en-US" sz="1400" smtClean="0"/>
              <a:pPr>
                <a:spcBef>
                  <a:spcPct val="0"/>
                </a:spcBef>
                <a:buClrTx/>
                <a:buSzTx/>
                <a:buFontTx/>
                <a:buNone/>
              </a:pPr>
              <a:t>72</a:t>
            </a:fld>
            <a:endParaRPr kumimoji="0" lang="en-US" altLang="zh-CN" sz="1400"/>
          </a:p>
        </p:txBody>
      </p:sp>
      <p:sp>
        <p:nvSpPr>
          <p:cNvPr id="53251" name="Rectangle 2">
            <a:extLst>
              <a:ext uri="{FF2B5EF4-FFF2-40B4-BE49-F238E27FC236}">
                <a16:creationId xmlns:a16="http://schemas.microsoft.com/office/drawing/2014/main" id="{5BCEDCF6-7EBC-44E6-BD29-F32D8086B85B}"/>
              </a:ext>
            </a:extLst>
          </p:cNvPr>
          <p:cNvSpPr>
            <a:spLocks noGrp="1" noChangeArrowheads="1"/>
          </p:cNvSpPr>
          <p:nvPr>
            <p:ph type="title" idx="4294967295"/>
          </p:nvPr>
        </p:nvSpPr>
        <p:spPr>
          <a:xfrm>
            <a:off x="701675" y="240069"/>
            <a:ext cx="7886700" cy="1325563"/>
          </a:xfrm>
        </p:spPr>
        <p:txBody>
          <a:bodyPr/>
          <a:lstStyle/>
          <a:p>
            <a:pPr eaLnBrk="1" hangingPunct="1"/>
            <a:r>
              <a:rPr lang="zh-CN" altLang="en-US" dirty="0"/>
              <a:t>子集和与背包</a:t>
            </a:r>
            <a:endParaRPr lang="en-US" altLang="zh-CN" dirty="0"/>
          </a:p>
        </p:txBody>
      </p:sp>
      <p:sp>
        <p:nvSpPr>
          <p:cNvPr id="53277" name="Rectangle 35">
            <a:extLst>
              <a:ext uri="{FF2B5EF4-FFF2-40B4-BE49-F238E27FC236}">
                <a16:creationId xmlns:a16="http://schemas.microsoft.com/office/drawing/2014/main" id="{3A14F6CB-D99E-483D-AC90-2246B98F5FA8}"/>
              </a:ext>
            </a:extLst>
          </p:cNvPr>
          <p:cNvSpPr>
            <a:spLocks noGrp="1" noChangeArrowheads="1"/>
          </p:cNvSpPr>
          <p:nvPr>
            <p:ph type="body" idx="4294967295"/>
          </p:nvPr>
        </p:nvSpPr>
        <p:spPr>
          <a:xfrm>
            <a:off x="0" y="1825625"/>
            <a:ext cx="7886700" cy="4351338"/>
          </a:xfrm>
        </p:spPr>
        <p:txBody>
          <a:bodyPr/>
          <a:lstStyle/>
          <a:p>
            <a:pPr eaLnBrk="1" hangingPunct="1">
              <a:buFont typeface="Wingdings" panose="05000000000000000000" pitchFamily="2" charset="2"/>
              <a:buNone/>
            </a:pPr>
            <a:r>
              <a:rPr lang="zh-CN" altLang="en-US"/>
              <a:t> </a:t>
            </a:r>
          </a:p>
        </p:txBody>
      </p:sp>
      <p:graphicFrame>
        <p:nvGraphicFramePr>
          <p:cNvPr id="53252" name="Object 5">
            <a:extLst>
              <a:ext uri="{FF2B5EF4-FFF2-40B4-BE49-F238E27FC236}">
                <a16:creationId xmlns:a16="http://schemas.microsoft.com/office/drawing/2014/main" id="{82403D1B-BF68-406F-B382-B6DDDDB095AC}"/>
              </a:ext>
            </a:extLst>
          </p:cNvPr>
          <p:cNvGraphicFramePr>
            <a:graphicFrameLocks noChangeAspect="1"/>
          </p:cNvGraphicFramePr>
          <p:nvPr>
            <p:extLst>
              <p:ext uri="{D42A27DB-BD31-4B8C-83A1-F6EECF244321}">
                <p14:modId xmlns:p14="http://schemas.microsoft.com/office/powerpoint/2010/main" val="684031951"/>
              </p:ext>
            </p:extLst>
          </p:nvPr>
        </p:nvGraphicFramePr>
        <p:xfrm>
          <a:off x="3562350" y="2244811"/>
          <a:ext cx="779463" cy="781050"/>
        </p:xfrm>
        <a:graphic>
          <a:graphicData uri="http://schemas.openxmlformats.org/presentationml/2006/ole">
            <mc:AlternateContent xmlns:mc="http://schemas.openxmlformats.org/markup-compatibility/2006">
              <mc:Choice xmlns:v="urn:schemas-microsoft-com:vml" Requires="v">
                <p:oleObj name="Equation" r:id="rId3" imgW="342751" imgH="342751" progId="Equation.3">
                  <p:embed/>
                </p:oleObj>
              </mc:Choice>
              <mc:Fallback>
                <p:oleObj name="Equation" r:id="rId3" imgW="342751" imgH="342751" progId="Equation.3">
                  <p:embed/>
                  <p:pic>
                    <p:nvPicPr>
                      <p:cNvPr id="53252" name="Object 5">
                        <a:extLst>
                          <a:ext uri="{FF2B5EF4-FFF2-40B4-BE49-F238E27FC236}">
                            <a16:creationId xmlns:a16="http://schemas.microsoft.com/office/drawing/2014/main" id="{82403D1B-BF68-406F-B382-B6DDDDB09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350" y="2244811"/>
                        <a:ext cx="779463"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3" name="Text Box 6">
            <a:extLst>
              <a:ext uri="{FF2B5EF4-FFF2-40B4-BE49-F238E27FC236}">
                <a16:creationId xmlns:a16="http://schemas.microsoft.com/office/drawing/2014/main" id="{A9A29320-2DF8-4B55-8D37-E299896F2237}"/>
              </a:ext>
            </a:extLst>
          </p:cNvPr>
          <p:cNvSpPr txBox="1">
            <a:spLocks noChangeArrowheads="1"/>
          </p:cNvSpPr>
          <p:nvPr/>
        </p:nvSpPr>
        <p:spPr bwMode="auto">
          <a:xfrm>
            <a:off x="1077912" y="1698505"/>
            <a:ext cx="197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dirty="0">
                <a:latin typeface="Courier New" panose="02070309020205020404" pitchFamily="49" charset="0"/>
              </a:rPr>
              <a:t>约束条件：</a:t>
            </a:r>
            <a:endParaRPr lang="en-US" altLang="zh-CN" sz="2800" b="1" dirty="0">
              <a:latin typeface="Courier New" panose="02070309020205020404" pitchFamily="49" charset="0"/>
            </a:endParaRPr>
          </a:p>
        </p:txBody>
      </p:sp>
      <p:sp>
        <p:nvSpPr>
          <p:cNvPr id="53254" name="Text Box 7">
            <a:extLst>
              <a:ext uri="{FF2B5EF4-FFF2-40B4-BE49-F238E27FC236}">
                <a16:creationId xmlns:a16="http://schemas.microsoft.com/office/drawing/2014/main" id="{2AAC2A6A-30F9-464E-9C43-29030CA66054}"/>
              </a:ext>
            </a:extLst>
          </p:cNvPr>
          <p:cNvSpPr txBox="1">
            <a:spLocks noChangeArrowheads="1"/>
          </p:cNvSpPr>
          <p:nvPr/>
        </p:nvSpPr>
        <p:spPr bwMode="auto">
          <a:xfrm>
            <a:off x="1447800" y="2819400"/>
            <a:ext cx="160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endParaRPr lang="zh-CN" altLang="en-US" sz="2800" b="1">
              <a:latin typeface="Courier New" panose="02070309020205020404" pitchFamily="49" charset="0"/>
            </a:endParaRPr>
          </a:p>
        </p:txBody>
      </p:sp>
      <p:sp>
        <p:nvSpPr>
          <p:cNvPr id="53255" name="Text Box 8">
            <a:extLst>
              <a:ext uri="{FF2B5EF4-FFF2-40B4-BE49-F238E27FC236}">
                <a16:creationId xmlns:a16="http://schemas.microsoft.com/office/drawing/2014/main" id="{F8A6AF7D-60D2-4D09-BA77-2A5C914579E5}"/>
              </a:ext>
            </a:extLst>
          </p:cNvPr>
          <p:cNvSpPr txBox="1">
            <a:spLocks noChangeArrowheads="1"/>
          </p:cNvSpPr>
          <p:nvPr/>
        </p:nvSpPr>
        <p:spPr bwMode="auto">
          <a:xfrm>
            <a:off x="1059232" y="2334298"/>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dirty="0">
                <a:latin typeface="Courier New" panose="02070309020205020404" pitchFamily="49" charset="0"/>
              </a:rPr>
              <a:t>要求，最大化</a:t>
            </a:r>
          </a:p>
        </p:txBody>
      </p:sp>
      <p:sp>
        <p:nvSpPr>
          <p:cNvPr id="53256" name="Rectangle 9">
            <a:extLst>
              <a:ext uri="{FF2B5EF4-FFF2-40B4-BE49-F238E27FC236}">
                <a16:creationId xmlns:a16="http://schemas.microsoft.com/office/drawing/2014/main" id="{D3F231CE-01BF-4799-A7B9-C04C60B67586}"/>
              </a:ext>
            </a:extLst>
          </p:cNvPr>
          <p:cNvSpPr>
            <a:spLocks noChangeArrowheads="1"/>
          </p:cNvSpPr>
          <p:nvPr/>
        </p:nvSpPr>
        <p:spPr bwMode="auto">
          <a:xfrm>
            <a:off x="4232061" y="3877544"/>
            <a:ext cx="1131888"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53257" name="Rectangle 10">
            <a:extLst>
              <a:ext uri="{FF2B5EF4-FFF2-40B4-BE49-F238E27FC236}">
                <a16:creationId xmlns:a16="http://schemas.microsoft.com/office/drawing/2014/main" id="{A38D6F28-20B6-4D1E-83B8-DAFE0A80A94F}"/>
              </a:ext>
            </a:extLst>
          </p:cNvPr>
          <p:cNvSpPr>
            <a:spLocks noChangeArrowheads="1"/>
          </p:cNvSpPr>
          <p:nvPr/>
        </p:nvSpPr>
        <p:spPr bwMode="auto">
          <a:xfrm>
            <a:off x="4232061" y="3317156"/>
            <a:ext cx="1131888" cy="560388"/>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solidFill>
                  <a:schemeClr val="bg1"/>
                </a:solidFill>
                <a:latin typeface="Comic Sans MS" panose="030F0702030302020204" pitchFamily="66" charset="0"/>
              </a:rPr>
              <a:t>Value</a:t>
            </a:r>
            <a:endParaRPr lang="en-US" altLang="zh-CN" sz="2000" baseline="-25000">
              <a:solidFill>
                <a:schemeClr val="bg1"/>
              </a:solidFill>
              <a:latin typeface="Comic Sans MS" panose="030F0702030302020204" pitchFamily="66" charset="0"/>
            </a:endParaRPr>
          </a:p>
        </p:txBody>
      </p:sp>
      <p:sp>
        <p:nvSpPr>
          <p:cNvPr id="53258" name="Rectangle 11">
            <a:extLst>
              <a:ext uri="{FF2B5EF4-FFF2-40B4-BE49-F238E27FC236}">
                <a16:creationId xmlns:a16="http://schemas.microsoft.com/office/drawing/2014/main" id="{BFB07F52-AEC7-4526-9617-2C0714FAED93}"/>
              </a:ext>
            </a:extLst>
          </p:cNvPr>
          <p:cNvSpPr>
            <a:spLocks noChangeArrowheads="1"/>
          </p:cNvSpPr>
          <p:nvPr/>
        </p:nvSpPr>
        <p:spPr bwMode="auto">
          <a:xfrm>
            <a:off x="4232061" y="4810994"/>
            <a:ext cx="1131888" cy="468312"/>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53259" name="Rectangle 12">
            <a:extLst>
              <a:ext uri="{FF2B5EF4-FFF2-40B4-BE49-F238E27FC236}">
                <a16:creationId xmlns:a16="http://schemas.microsoft.com/office/drawing/2014/main" id="{246D4F49-B10F-44D0-8F7A-37A4C4271E43}"/>
              </a:ext>
            </a:extLst>
          </p:cNvPr>
          <p:cNvSpPr>
            <a:spLocks noChangeArrowheads="1"/>
          </p:cNvSpPr>
          <p:nvPr/>
        </p:nvSpPr>
        <p:spPr bwMode="auto">
          <a:xfrm>
            <a:off x="4232061" y="5279306"/>
            <a:ext cx="1131888"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22</a:t>
            </a:r>
            <a:endParaRPr kumimoji="0" lang="zh-CN" altLang="en-US" sz="2000" baseline="30000">
              <a:latin typeface="Comic Sans MS" panose="030F0702030302020204" pitchFamily="66" charset="0"/>
            </a:endParaRPr>
          </a:p>
        </p:txBody>
      </p:sp>
      <p:sp>
        <p:nvSpPr>
          <p:cNvPr id="53260" name="Rectangle 13">
            <a:extLst>
              <a:ext uri="{FF2B5EF4-FFF2-40B4-BE49-F238E27FC236}">
                <a16:creationId xmlns:a16="http://schemas.microsoft.com/office/drawing/2014/main" id="{C493E8DB-5840-4ECA-97B0-3CF8D1FED517}"/>
              </a:ext>
            </a:extLst>
          </p:cNvPr>
          <p:cNvSpPr>
            <a:spLocks noChangeArrowheads="1"/>
          </p:cNvSpPr>
          <p:nvPr/>
        </p:nvSpPr>
        <p:spPr bwMode="auto">
          <a:xfrm>
            <a:off x="4232061" y="5746031"/>
            <a:ext cx="1131888"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28</a:t>
            </a:r>
            <a:endParaRPr kumimoji="0" lang="zh-CN" altLang="en-US" sz="2000" baseline="30000">
              <a:latin typeface="Comic Sans MS" panose="030F0702030302020204" pitchFamily="66" charset="0"/>
            </a:endParaRPr>
          </a:p>
        </p:txBody>
      </p:sp>
      <p:sp>
        <p:nvSpPr>
          <p:cNvPr id="53261" name="Rectangle 14">
            <a:extLst>
              <a:ext uri="{FF2B5EF4-FFF2-40B4-BE49-F238E27FC236}">
                <a16:creationId xmlns:a16="http://schemas.microsoft.com/office/drawing/2014/main" id="{6C14942C-FB7C-4C1C-85E0-A957C20A76BB}"/>
              </a:ext>
            </a:extLst>
          </p:cNvPr>
          <p:cNvSpPr>
            <a:spLocks noChangeArrowheads="1"/>
          </p:cNvSpPr>
          <p:nvPr/>
        </p:nvSpPr>
        <p:spPr bwMode="auto">
          <a:xfrm>
            <a:off x="5363949" y="3877544"/>
            <a:ext cx="1217612"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1</a:t>
            </a:r>
            <a:endParaRPr kumimoji="0" lang="zh-CN" altLang="en-US" sz="2000">
              <a:latin typeface="Comic Sans MS" panose="030F0702030302020204" pitchFamily="66" charset="0"/>
            </a:endParaRPr>
          </a:p>
        </p:txBody>
      </p:sp>
      <p:sp>
        <p:nvSpPr>
          <p:cNvPr id="53262" name="Rectangle 15">
            <a:extLst>
              <a:ext uri="{FF2B5EF4-FFF2-40B4-BE49-F238E27FC236}">
                <a16:creationId xmlns:a16="http://schemas.microsoft.com/office/drawing/2014/main" id="{C495E314-1E4A-4C3A-A4F6-CA30CDA3EBC6}"/>
              </a:ext>
            </a:extLst>
          </p:cNvPr>
          <p:cNvSpPr>
            <a:spLocks noChangeArrowheads="1"/>
          </p:cNvSpPr>
          <p:nvPr/>
        </p:nvSpPr>
        <p:spPr bwMode="auto">
          <a:xfrm>
            <a:off x="5363949" y="3317156"/>
            <a:ext cx="1217612" cy="560388"/>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solidFill>
                  <a:schemeClr val="bg1"/>
                </a:solidFill>
                <a:latin typeface="Comic Sans MS" panose="030F0702030302020204" pitchFamily="66" charset="0"/>
              </a:rPr>
              <a:t>Weight</a:t>
            </a:r>
          </a:p>
        </p:txBody>
      </p:sp>
      <p:sp>
        <p:nvSpPr>
          <p:cNvPr id="53263" name="Rectangle 16">
            <a:extLst>
              <a:ext uri="{FF2B5EF4-FFF2-40B4-BE49-F238E27FC236}">
                <a16:creationId xmlns:a16="http://schemas.microsoft.com/office/drawing/2014/main" id="{C973A921-7D47-4CF1-AE71-37B83A5FD76E}"/>
              </a:ext>
            </a:extLst>
          </p:cNvPr>
          <p:cNvSpPr>
            <a:spLocks noChangeArrowheads="1"/>
          </p:cNvSpPr>
          <p:nvPr/>
        </p:nvSpPr>
        <p:spPr bwMode="auto">
          <a:xfrm>
            <a:off x="5363949" y="4810994"/>
            <a:ext cx="1217612" cy="468312"/>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5</a:t>
            </a:r>
            <a:endParaRPr kumimoji="0" lang="zh-CN" altLang="en-US" sz="2000" baseline="30000">
              <a:latin typeface="Comic Sans MS" panose="030F0702030302020204" pitchFamily="66" charset="0"/>
            </a:endParaRPr>
          </a:p>
        </p:txBody>
      </p:sp>
      <p:sp>
        <p:nvSpPr>
          <p:cNvPr id="53264" name="Rectangle 17">
            <a:extLst>
              <a:ext uri="{FF2B5EF4-FFF2-40B4-BE49-F238E27FC236}">
                <a16:creationId xmlns:a16="http://schemas.microsoft.com/office/drawing/2014/main" id="{58C7A5E5-8F08-4F1B-8224-0916F8E840AF}"/>
              </a:ext>
            </a:extLst>
          </p:cNvPr>
          <p:cNvSpPr>
            <a:spLocks noChangeArrowheads="1"/>
          </p:cNvSpPr>
          <p:nvPr/>
        </p:nvSpPr>
        <p:spPr bwMode="auto">
          <a:xfrm>
            <a:off x="5363949" y="5279306"/>
            <a:ext cx="1217612"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6</a:t>
            </a:r>
            <a:endParaRPr kumimoji="0" lang="zh-CN" altLang="en-US" sz="2000">
              <a:latin typeface="Comic Sans MS" panose="030F0702030302020204" pitchFamily="66" charset="0"/>
            </a:endParaRPr>
          </a:p>
        </p:txBody>
      </p:sp>
      <p:sp>
        <p:nvSpPr>
          <p:cNvPr id="53265" name="Rectangle 18">
            <a:extLst>
              <a:ext uri="{FF2B5EF4-FFF2-40B4-BE49-F238E27FC236}">
                <a16:creationId xmlns:a16="http://schemas.microsoft.com/office/drawing/2014/main" id="{1D32A6C5-707F-4A5B-848B-74DA93CBC2EE}"/>
              </a:ext>
            </a:extLst>
          </p:cNvPr>
          <p:cNvSpPr>
            <a:spLocks noChangeArrowheads="1"/>
          </p:cNvSpPr>
          <p:nvPr/>
        </p:nvSpPr>
        <p:spPr bwMode="auto">
          <a:xfrm>
            <a:off x="4232061" y="4344269"/>
            <a:ext cx="1131888"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53266" name="Rectangle 19">
            <a:extLst>
              <a:ext uri="{FF2B5EF4-FFF2-40B4-BE49-F238E27FC236}">
                <a16:creationId xmlns:a16="http://schemas.microsoft.com/office/drawing/2014/main" id="{AB7F0A43-0368-4061-ABC7-391D4492D043}"/>
              </a:ext>
            </a:extLst>
          </p:cNvPr>
          <p:cNvSpPr>
            <a:spLocks noChangeArrowheads="1"/>
          </p:cNvSpPr>
          <p:nvPr/>
        </p:nvSpPr>
        <p:spPr bwMode="auto">
          <a:xfrm>
            <a:off x="5363949" y="4344269"/>
            <a:ext cx="1217612"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2</a:t>
            </a:r>
            <a:endParaRPr kumimoji="0" lang="zh-CN" altLang="en-US" sz="2000" baseline="30000">
              <a:latin typeface="Comic Sans MS" panose="030F0702030302020204" pitchFamily="66" charset="0"/>
            </a:endParaRPr>
          </a:p>
        </p:txBody>
      </p:sp>
      <p:sp>
        <p:nvSpPr>
          <p:cNvPr id="53267" name="Rectangle 20">
            <a:extLst>
              <a:ext uri="{FF2B5EF4-FFF2-40B4-BE49-F238E27FC236}">
                <a16:creationId xmlns:a16="http://schemas.microsoft.com/office/drawing/2014/main" id="{B9E5DCE1-F396-4628-962F-8442669FF5ED}"/>
              </a:ext>
            </a:extLst>
          </p:cNvPr>
          <p:cNvSpPr>
            <a:spLocks noChangeArrowheads="1"/>
          </p:cNvSpPr>
          <p:nvPr/>
        </p:nvSpPr>
        <p:spPr bwMode="auto">
          <a:xfrm>
            <a:off x="5363949" y="5746031"/>
            <a:ext cx="1217612"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53268" name="Rectangle 21">
            <a:extLst>
              <a:ext uri="{FF2B5EF4-FFF2-40B4-BE49-F238E27FC236}">
                <a16:creationId xmlns:a16="http://schemas.microsoft.com/office/drawing/2014/main" id="{05983F45-FCF5-4320-B46D-C516A131AECD}"/>
              </a:ext>
            </a:extLst>
          </p:cNvPr>
          <p:cNvSpPr>
            <a:spLocks noChangeArrowheads="1"/>
          </p:cNvSpPr>
          <p:nvPr/>
        </p:nvSpPr>
        <p:spPr bwMode="auto">
          <a:xfrm>
            <a:off x="3209711" y="3317156"/>
            <a:ext cx="1022350" cy="560388"/>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solidFill>
                  <a:schemeClr val="bg1"/>
                </a:solidFill>
                <a:latin typeface="Comic Sans MS" panose="030F0702030302020204" pitchFamily="66" charset="0"/>
              </a:rPr>
              <a:t>Item</a:t>
            </a:r>
          </a:p>
        </p:txBody>
      </p:sp>
      <p:sp>
        <p:nvSpPr>
          <p:cNvPr id="53269" name="Rectangle 22">
            <a:extLst>
              <a:ext uri="{FF2B5EF4-FFF2-40B4-BE49-F238E27FC236}">
                <a16:creationId xmlns:a16="http://schemas.microsoft.com/office/drawing/2014/main" id="{4E7C77A7-6B5E-47B6-AD68-20DB925022CE}"/>
              </a:ext>
            </a:extLst>
          </p:cNvPr>
          <p:cNvSpPr>
            <a:spLocks noChangeArrowheads="1"/>
          </p:cNvSpPr>
          <p:nvPr/>
        </p:nvSpPr>
        <p:spPr bwMode="auto">
          <a:xfrm>
            <a:off x="3209711" y="3877544"/>
            <a:ext cx="1022350"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53270" name="Rectangle 23">
            <a:extLst>
              <a:ext uri="{FF2B5EF4-FFF2-40B4-BE49-F238E27FC236}">
                <a16:creationId xmlns:a16="http://schemas.microsoft.com/office/drawing/2014/main" id="{6FBE831D-21B0-43BE-B4A7-452ED8FFDBE1}"/>
              </a:ext>
            </a:extLst>
          </p:cNvPr>
          <p:cNvSpPr>
            <a:spLocks noChangeArrowheads="1"/>
          </p:cNvSpPr>
          <p:nvPr/>
        </p:nvSpPr>
        <p:spPr bwMode="auto">
          <a:xfrm>
            <a:off x="3209711" y="4810994"/>
            <a:ext cx="1022350" cy="468312"/>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3</a:t>
            </a:r>
            <a:endParaRPr kumimoji="0" lang="zh-CN" altLang="en-US" sz="2000" baseline="30000">
              <a:latin typeface="Comic Sans MS" panose="030F0702030302020204" pitchFamily="66" charset="0"/>
            </a:endParaRPr>
          </a:p>
        </p:txBody>
      </p:sp>
      <p:sp>
        <p:nvSpPr>
          <p:cNvPr id="53271" name="Rectangle 24">
            <a:extLst>
              <a:ext uri="{FF2B5EF4-FFF2-40B4-BE49-F238E27FC236}">
                <a16:creationId xmlns:a16="http://schemas.microsoft.com/office/drawing/2014/main" id="{994E7230-0E07-4832-9416-1F1175ADFAE1}"/>
              </a:ext>
            </a:extLst>
          </p:cNvPr>
          <p:cNvSpPr>
            <a:spLocks noChangeArrowheads="1"/>
          </p:cNvSpPr>
          <p:nvPr/>
        </p:nvSpPr>
        <p:spPr bwMode="auto">
          <a:xfrm>
            <a:off x="3209711" y="5279306"/>
            <a:ext cx="1022350"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4</a:t>
            </a:r>
            <a:endParaRPr kumimoji="0" lang="zh-CN" altLang="en-US" sz="2000" baseline="30000">
              <a:latin typeface="Comic Sans MS" panose="030F0702030302020204" pitchFamily="66" charset="0"/>
            </a:endParaRPr>
          </a:p>
        </p:txBody>
      </p:sp>
      <p:sp>
        <p:nvSpPr>
          <p:cNvPr id="53272" name="Rectangle 25">
            <a:extLst>
              <a:ext uri="{FF2B5EF4-FFF2-40B4-BE49-F238E27FC236}">
                <a16:creationId xmlns:a16="http://schemas.microsoft.com/office/drawing/2014/main" id="{6D5949F8-F3FC-4E71-8799-355C25E87FDC}"/>
              </a:ext>
            </a:extLst>
          </p:cNvPr>
          <p:cNvSpPr>
            <a:spLocks noChangeArrowheads="1"/>
          </p:cNvSpPr>
          <p:nvPr/>
        </p:nvSpPr>
        <p:spPr bwMode="auto">
          <a:xfrm>
            <a:off x="3209711" y="5746031"/>
            <a:ext cx="1022350"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5</a:t>
            </a:r>
            <a:endParaRPr kumimoji="0" lang="zh-CN" altLang="en-US" sz="2000" baseline="30000">
              <a:latin typeface="Comic Sans MS" panose="030F0702030302020204" pitchFamily="66" charset="0"/>
            </a:endParaRPr>
          </a:p>
        </p:txBody>
      </p:sp>
      <p:sp>
        <p:nvSpPr>
          <p:cNvPr id="53273" name="Rectangle 26">
            <a:extLst>
              <a:ext uri="{FF2B5EF4-FFF2-40B4-BE49-F238E27FC236}">
                <a16:creationId xmlns:a16="http://schemas.microsoft.com/office/drawing/2014/main" id="{3CAB9FD0-F45D-4839-A49A-DE3AAA76A992}"/>
              </a:ext>
            </a:extLst>
          </p:cNvPr>
          <p:cNvSpPr>
            <a:spLocks noChangeArrowheads="1"/>
          </p:cNvSpPr>
          <p:nvPr/>
        </p:nvSpPr>
        <p:spPr bwMode="auto">
          <a:xfrm>
            <a:off x="3209711" y="4344269"/>
            <a:ext cx="1022350" cy="466725"/>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a:t>
            </a:r>
            <a:endParaRPr kumimoji="0" lang="zh-CN" altLang="en-US" sz="2000" baseline="30000">
              <a:latin typeface="Comic Sans MS" panose="030F0702030302020204" pitchFamily="66" charset="0"/>
            </a:endParaRPr>
          </a:p>
        </p:txBody>
      </p:sp>
      <p:sp>
        <p:nvSpPr>
          <p:cNvPr id="53274" name="Rectangle 27">
            <a:extLst>
              <a:ext uri="{FF2B5EF4-FFF2-40B4-BE49-F238E27FC236}">
                <a16:creationId xmlns:a16="http://schemas.microsoft.com/office/drawing/2014/main" id="{93B86594-FA39-4753-9ED1-CF820FF7E7A7}"/>
              </a:ext>
            </a:extLst>
          </p:cNvPr>
          <p:cNvSpPr>
            <a:spLocks noChangeArrowheads="1"/>
          </p:cNvSpPr>
          <p:nvPr/>
        </p:nvSpPr>
        <p:spPr bwMode="auto">
          <a:xfrm>
            <a:off x="1624806" y="4527550"/>
            <a:ext cx="1169988" cy="400752"/>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dirty="0">
                <a:latin typeface="Comic Sans MS" panose="030F0702030302020204" pitchFamily="66" charset="0"/>
              </a:rPr>
              <a:t>W = 11</a:t>
            </a:r>
            <a:endParaRPr kumimoji="0" lang="en-US" altLang="zh-CN" sz="2000" baseline="30000" dirty="0">
              <a:latin typeface="Comic Sans MS" panose="030F0702030302020204" pitchFamily="66" charset="0"/>
            </a:endParaRPr>
          </a:p>
        </p:txBody>
      </p:sp>
      <p:sp>
        <p:nvSpPr>
          <p:cNvPr id="53275" name="Text Box 29">
            <a:extLst>
              <a:ext uri="{FF2B5EF4-FFF2-40B4-BE49-F238E27FC236}">
                <a16:creationId xmlns:a16="http://schemas.microsoft.com/office/drawing/2014/main" id="{1330599D-2794-4D0C-BB05-571102346444}"/>
              </a:ext>
            </a:extLst>
          </p:cNvPr>
          <p:cNvSpPr txBox="1">
            <a:spLocks noChangeArrowheads="1"/>
          </p:cNvSpPr>
          <p:nvPr/>
        </p:nvSpPr>
        <p:spPr bwMode="auto">
          <a:xfrm>
            <a:off x="1187450" y="3213100"/>
            <a:ext cx="175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a:latin typeface="Courier New" panose="02070309020205020404" pitchFamily="49" charset="0"/>
              </a:rPr>
              <a:t>例子：</a:t>
            </a:r>
          </a:p>
        </p:txBody>
      </p:sp>
      <p:pic>
        <p:nvPicPr>
          <p:cNvPr id="53276" name="Picture 33">
            <a:extLst>
              <a:ext uri="{FF2B5EF4-FFF2-40B4-BE49-F238E27FC236}">
                <a16:creationId xmlns:a16="http://schemas.microsoft.com/office/drawing/2014/main" id="{E02BB91A-F66A-4A75-B5A4-393D49CAB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506" y="1679185"/>
            <a:ext cx="11525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6240C2D9-91AE-452D-961D-D827807E120E}"/>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453DD9F-0B24-44EA-954A-B29594403116}" type="slidenum">
              <a:rPr kumimoji="0" lang="zh-CN" altLang="en-US" sz="1400" smtClean="0"/>
              <a:pPr>
                <a:spcBef>
                  <a:spcPct val="0"/>
                </a:spcBef>
                <a:buClrTx/>
                <a:buSzTx/>
                <a:buFontTx/>
                <a:buNone/>
              </a:pPr>
              <a:t>73</a:t>
            </a:fld>
            <a:endParaRPr kumimoji="0" lang="en-US" altLang="zh-CN" sz="1400"/>
          </a:p>
        </p:txBody>
      </p:sp>
      <p:sp>
        <p:nvSpPr>
          <p:cNvPr id="54275" name="Rectangle 2">
            <a:extLst>
              <a:ext uri="{FF2B5EF4-FFF2-40B4-BE49-F238E27FC236}">
                <a16:creationId xmlns:a16="http://schemas.microsoft.com/office/drawing/2014/main" id="{CA3C93BB-058B-4A4B-B842-21F3D99EE3A7}"/>
              </a:ext>
            </a:extLst>
          </p:cNvPr>
          <p:cNvSpPr>
            <a:spLocks noGrp="1" noChangeArrowheads="1"/>
          </p:cNvSpPr>
          <p:nvPr>
            <p:ph type="title" idx="4294967295"/>
          </p:nvPr>
        </p:nvSpPr>
        <p:spPr>
          <a:xfrm>
            <a:off x="628650" y="376237"/>
            <a:ext cx="7886700" cy="1325563"/>
          </a:xfrm>
        </p:spPr>
        <p:txBody>
          <a:bodyPr/>
          <a:lstStyle/>
          <a:p>
            <a:pPr eaLnBrk="1" hangingPunct="1"/>
            <a:r>
              <a:rPr lang="zh-CN" altLang="en-US" dirty="0"/>
              <a:t>子集和与背包</a:t>
            </a:r>
          </a:p>
        </p:txBody>
      </p:sp>
      <p:sp>
        <p:nvSpPr>
          <p:cNvPr id="57347" name="Rectangle 3">
            <a:extLst>
              <a:ext uri="{FF2B5EF4-FFF2-40B4-BE49-F238E27FC236}">
                <a16:creationId xmlns:a16="http://schemas.microsoft.com/office/drawing/2014/main" id="{EEF40E7A-9C85-4D12-8AB2-FCB516FE4BF5}"/>
              </a:ext>
            </a:extLst>
          </p:cNvPr>
          <p:cNvSpPr>
            <a:spLocks noGrp="1" noChangeArrowheads="1"/>
          </p:cNvSpPr>
          <p:nvPr>
            <p:ph type="body" idx="4294967295"/>
          </p:nvPr>
        </p:nvSpPr>
        <p:spPr>
          <a:xfrm>
            <a:off x="660132" y="1308894"/>
            <a:ext cx="7886700" cy="4351338"/>
          </a:xfrm>
        </p:spPr>
        <p:txBody>
          <a:bodyPr>
            <a:normAutofit/>
          </a:bodyPr>
          <a:lstStyle/>
          <a:p>
            <a:pPr eaLnBrk="1" hangingPunct="1">
              <a:lnSpc>
                <a:spcPct val="150000"/>
              </a:lnSpc>
              <a:buFont typeface="Wingdings" panose="05000000000000000000" pitchFamily="2" charset="2"/>
              <a:buNone/>
            </a:pPr>
            <a:r>
              <a:rPr lang="zh-CN" altLang="en-US" sz="2800" dirty="0"/>
              <a:t>贪心策略可不可以呢？</a:t>
            </a:r>
          </a:p>
          <a:p>
            <a:pPr eaLnBrk="1" hangingPunct="1">
              <a:lnSpc>
                <a:spcPct val="150000"/>
              </a:lnSpc>
            </a:pPr>
            <a:r>
              <a:rPr lang="zh-CN" altLang="en-US" sz="2800" dirty="0"/>
              <a:t>比如最直观的方法是，按照单位价值</a:t>
            </a:r>
            <a:r>
              <a:rPr lang="en-US" altLang="zh-CN" sz="2800" dirty="0"/>
              <a:t>v</a:t>
            </a:r>
            <a:r>
              <a:rPr lang="en-US" altLang="zh-CN" sz="2800" baseline="-25000" dirty="0"/>
              <a:t>i</a:t>
            </a:r>
            <a:r>
              <a:rPr lang="en-US" altLang="zh-CN" sz="2800" dirty="0"/>
              <a:t> / </a:t>
            </a:r>
            <a:r>
              <a:rPr lang="en-US" altLang="zh-CN" sz="2800" dirty="0" err="1"/>
              <a:t>w</a:t>
            </a:r>
            <a:r>
              <a:rPr lang="en-US" altLang="zh-CN" sz="2800" baseline="-25000" dirty="0" err="1"/>
              <a:t>i</a:t>
            </a:r>
            <a:r>
              <a:rPr lang="zh-CN" altLang="en-US" sz="2800" dirty="0"/>
              <a:t>排序，然后从高到低选择物品，直到背包不能再装下为止。</a:t>
            </a:r>
          </a:p>
          <a:p>
            <a:pPr eaLnBrk="1" hangingPunct="1">
              <a:lnSpc>
                <a:spcPct val="150000"/>
              </a:lnSpc>
            </a:pPr>
            <a:r>
              <a:rPr lang="zh-CN" altLang="en-US" sz="2800" dirty="0"/>
              <a:t>选择{ 5, 2, 1 } 达到 35。</a:t>
            </a:r>
            <a:endParaRPr lang="en-US" altLang="zh-CN" sz="2800" dirty="0"/>
          </a:p>
        </p:txBody>
      </p:sp>
      <p:sp>
        <p:nvSpPr>
          <p:cNvPr id="57348" name="Text Box 4">
            <a:extLst>
              <a:ext uri="{FF2B5EF4-FFF2-40B4-BE49-F238E27FC236}">
                <a16:creationId xmlns:a16="http://schemas.microsoft.com/office/drawing/2014/main" id="{6E1ABC1E-777F-43B3-8B03-BE383EF61EB5}"/>
              </a:ext>
            </a:extLst>
          </p:cNvPr>
          <p:cNvSpPr txBox="1">
            <a:spLocks noChangeArrowheads="1"/>
          </p:cNvSpPr>
          <p:nvPr/>
        </p:nvSpPr>
        <p:spPr bwMode="auto">
          <a:xfrm>
            <a:off x="1219200" y="4953000"/>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800" b="1">
                <a:solidFill>
                  <a:schemeClr val="hlink"/>
                </a:solidFill>
                <a:latin typeface="Courier New" panose="02070309020205020404" pitchFamily="49" charset="0"/>
              </a:rPr>
              <a:t>最大的价值？</a:t>
            </a:r>
          </a:p>
        </p:txBody>
      </p:sp>
      <p:sp>
        <p:nvSpPr>
          <p:cNvPr id="57349" name="Text Box 5">
            <a:extLst>
              <a:ext uri="{FF2B5EF4-FFF2-40B4-BE49-F238E27FC236}">
                <a16:creationId xmlns:a16="http://schemas.microsoft.com/office/drawing/2014/main" id="{748575C4-452A-4DA7-809A-DB7B38C805AE}"/>
              </a:ext>
            </a:extLst>
          </p:cNvPr>
          <p:cNvSpPr txBox="1">
            <a:spLocks noChangeArrowheads="1"/>
          </p:cNvSpPr>
          <p:nvPr/>
        </p:nvSpPr>
        <p:spPr bwMode="auto">
          <a:xfrm>
            <a:off x="4191000" y="5029200"/>
            <a:ext cx="4038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ts val="2600"/>
              </a:lnSpc>
              <a:spcBef>
                <a:spcPct val="0"/>
              </a:spcBef>
              <a:buClr>
                <a:srgbClr val="003399"/>
              </a:buClr>
              <a:buSzPct val="50000"/>
              <a:buFont typeface="Monotype Sorts" pitchFamily="92" charset="2"/>
              <a:buNone/>
            </a:pPr>
            <a:r>
              <a:rPr lang="zh-CN" altLang="en-US" sz="2800">
                <a:latin typeface="Comic Sans MS" panose="030F0702030302020204" pitchFamily="66" charset="0"/>
              </a:rPr>
              <a:t>选择{ 3, 4 } ， 价值 40.</a:t>
            </a:r>
            <a:endParaRPr lang="zh-CN" altLang="en-US" sz="2800" b="1">
              <a:latin typeface="Courier New" panose="02070309020205020404" pitchFamily="49" charset="0"/>
            </a:endParaRPr>
          </a:p>
        </p:txBody>
      </p:sp>
      <p:sp>
        <p:nvSpPr>
          <p:cNvPr id="57350" name="Rectangle 6">
            <a:extLst>
              <a:ext uri="{FF2B5EF4-FFF2-40B4-BE49-F238E27FC236}">
                <a16:creationId xmlns:a16="http://schemas.microsoft.com/office/drawing/2014/main" id="{37B173F7-C684-4181-8CE2-1F75A62CD839}"/>
              </a:ext>
            </a:extLst>
          </p:cNvPr>
          <p:cNvSpPr>
            <a:spLocks noChangeArrowheads="1"/>
          </p:cNvSpPr>
          <p:nvPr/>
        </p:nvSpPr>
        <p:spPr bwMode="auto">
          <a:xfrm>
            <a:off x="1447800" y="5699125"/>
            <a:ext cx="563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a:sym typeface="Symbol" panose="05050102010706020507" pitchFamily="18" charset="2"/>
              </a:rPr>
              <a:t>  贪心算法得不到最优解！</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7347">
                                            <p:txEl>
                                              <p:pRg st="1" end="1"/>
                                            </p:txEl>
                                          </p:spTgt>
                                        </p:tgtEl>
                                        <p:attrNameLst>
                                          <p:attrName>style.visibility</p:attrName>
                                        </p:attrNameLst>
                                      </p:cBhvr>
                                      <p:to>
                                        <p:strVal val="visible"/>
                                      </p:to>
                                    </p:set>
                                    <p:anim calcmode="lin" valueType="num">
                                      <p:cBhvr additive="base">
                                        <p:cTn id="13" dur="500" fill="hold"/>
                                        <p:tgtEl>
                                          <p:spTgt spid="573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73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7347">
                                            <p:txEl>
                                              <p:pRg st="2" end="2"/>
                                            </p:txEl>
                                          </p:spTgt>
                                        </p:tgtEl>
                                        <p:attrNameLst>
                                          <p:attrName>style.visibility</p:attrName>
                                        </p:attrNameLst>
                                      </p:cBhvr>
                                      <p:to>
                                        <p:strVal val="visible"/>
                                      </p:to>
                                    </p:set>
                                    <p:anim calcmode="lin" valueType="num">
                                      <p:cBhvr additive="base">
                                        <p:cTn id="19" dur="500" fill="hold"/>
                                        <p:tgtEl>
                                          <p:spTgt spid="573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7348"/>
                                        </p:tgtEl>
                                        <p:attrNameLst>
                                          <p:attrName>style.visibility</p:attrName>
                                        </p:attrNameLst>
                                      </p:cBhvr>
                                      <p:to>
                                        <p:strVal val="visible"/>
                                      </p:to>
                                    </p:set>
                                    <p:anim calcmode="lin" valueType="num">
                                      <p:cBhvr additive="base">
                                        <p:cTn id="25" dur="500" fill="hold"/>
                                        <p:tgtEl>
                                          <p:spTgt spid="57348"/>
                                        </p:tgtEl>
                                        <p:attrNameLst>
                                          <p:attrName>ppt_x</p:attrName>
                                        </p:attrNameLst>
                                      </p:cBhvr>
                                      <p:tavLst>
                                        <p:tav tm="0">
                                          <p:val>
                                            <p:strVal val="0-#ppt_w/2"/>
                                          </p:val>
                                        </p:tav>
                                        <p:tav tm="100000">
                                          <p:val>
                                            <p:strVal val="#ppt_x"/>
                                          </p:val>
                                        </p:tav>
                                      </p:tavLst>
                                    </p:anim>
                                    <p:anim calcmode="lin" valueType="num">
                                      <p:cBhvr additive="base">
                                        <p:cTn id="26" dur="500" fill="hold"/>
                                        <p:tgtEl>
                                          <p:spTgt spid="5734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7349"/>
                                        </p:tgtEl>
                                        <p:attrNameLst>
                                          <p:attrName>style.visibility</p:attrName>
                                        </p:attrNameLst>
                                      </p:cBhvr>
                                      <p:to>
                                        <p:strVal val="visible"/>
                                      </p:to>
                                    </p:set>
                                    <p:anim calcmode="lin" valueType="num">
                                      <p:cBhvr additive="base">
                                        <p:cTn id="31" dur="500" fill="hold"/>
                                        <p:tgtEl>
                                          <p:spTgt spid="57349"/>
                                        </p:tgtEl>
                                        <p:attrNameLst>
                                          <p:attrName>ppt_x</p:attrName>
                                        </p:attrNameLst>
                                      </p:cBhvr>
                                      <p:tavLst>
                                        <p:tav tm="0">
                                          <p:val>
                                            <p:strVal val="1+#ppt_w/2"/>
                                          </p:val>
                                        </p:tav>
                                        <p:tav tm="100000">
                                          <p:val>
                                            <p:strVal val="#ppt_x"/>
                                          </p:val>
                                        </p:tav>
                                      </p:tavLst>
                                    </p:anim>
                                    <p:anim calcmode="lin" valueType="num">
                                      <p:cBhvr additive="base">
                                        <p:cTn id="32" dur="500" fill="hold"/>
                                        <p:tgtEl>
                                          <p:spTgt spid="5734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7350"/>
                                        </p:tgtEl>
                                        <p:attrNameLst>
                                          <p:attrName>style.visibility</p:attrName>
                                        </p:attrNameLst>
                                      </p:cBhvr>
                                      <p:to>
                                        <p:strVal val="visible"/>
                                      </p:to>
                                    </p:set>
                                    <p:anim calcmode="lin" valueType="num">
                                      <p:cBhvr additive="base">
                                        <p:cTn id="37" dur="500" fill="hold"/>
                                        <p:tgtEl>
                                          <p:spTgt spid="57350"/>
                                        </p:tgtEl>
                                        <p:attrNameLst>
                                          <p:attrName>ppt_x</p:attrName>
                                        </p:attrNameLst>
                                      </p:cBhvr>
                                      <p:tavLst>
                                        <p:tav tm="0">
                                          <p:val>
                                            <p:strVal val="0-#ppt_w/2"/>
                                          </p:val>
                                        </p:tav>
                                        <p:tav tm="100000">
                                          <p:val>
                                            <p:strVal val="#ppt_x"/>
                                          </p:val>
                                        </p:tav>
                                      </p:tavLst>
                                    </p:anim>
                                    <p:anim calcmode="lin" valueType="num">
                                      <p:cBhvr additive="base">
                                        <p:cTn id="38" dur="500" fill="hold"/>
                                        <p:tgtEl>
                                          <p:spTgt spid="573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P spid="57348" grpId="0" autoUpdateAnimBg="0"/>
      <p:bldP spid="57349" grpId="0" autoUpdateAnimBg="0"/>
      <p:bldP spid="5735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4B2C4770-20DB-485D-8C0A-84BF41BA977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5DACC10-2CDE-49C0-A784-ED1E77274F57}" type="slidenum">
              <a:rPr kumimoji="0" lang="zh-CN" altLang="en-US" sz="1400" smtClean="0"/>
              <a:pPr>
                <a:spcBef>
                  <a:spcPct val="0"/>
                </a:spcBef>
                <a:buClrTx/>
                <a:buSzTx/>
                <a:buFontTx/>
                <a:buNone/>
              </a:pPr>
              <a:t>74</a:t>
            </a:fld>
            <a:endParaRPr kumimoji="0" lang="en-US" altLang="zh-CN" sz="1400"/>
          </a:p>
        </p:txBody>
      </p:sp>
      <p:sp>
        <p:nvSpPr>
          <p:cNvPr id="55299" name="Rectangle 2">
            <a:extLst>
              <a:ext uri="{FF2B5EF4-FFF2-40B4-BE49-F238E27FC236}">
                <a16:creationId xmlns:a16="http://schemas.microsoft.com/office/drawing/2014/main" id="{98D6DFF0-ACEF-4765-ADAB-7E538B6A88AE}"/>
              </a:ext>
            </a:extLst>
          </p:cNvPr>
          <p:cNvSpPr>
            <a:spLocks noGrp="1" noChangeArrowheads="1"/>
          </p:cNvSpPr>
          <p:nvPr>
            <p:ph type="title" idx="4294967295"/>
          </p:nvPr>
        </p:nvSpPr>
        <p:spPr>
          <a:xfrm>
            <a:off x="628650" y="136525"/>
            <a:ext cx="7886700" cy="1325563"/>
          </a:xfrm>
        </p:spPr>
        <p:txBody>
          <a:bodyPr/>
          <a:lstStyle/>
          <a:p>
            <a:pPr eaLnBrk="1" hangingPunct="1"/>
            <a:r>
              <a:rPr lang="zh-CN" altLang="en-US" dirty="0"/>
              <a:t>子集和与背包</a:t>
            </a:r>
          </a:p>
        </p:txBody>
      </p:sp>
      <p:sp>
        <p:nvSpPr>
          <p:cNvPr id="55300" name="Rectangle 3">
            <a:extLst>
              <a:ext uri="{FF2B5EF4-FFF2-40B4-BE49-F238E27FC236}">
                <a16:creationId xmlns:a16="http://schemas.microsoft.com/office/drawing/2014/main" id="{225E838A-284F-49CF-9B94-6B7BC7D66FBF}"/>
              </a:ext>
            </a:extLst>
          </p:cNvPr>
          <p:cNvSpPr>
            <a:spLocks noGrp="1" noChangeArrowheads="1"/>
          </p:cNvSpPr>
          <p:nvPr>
            <p:ph type="body" idx="4294967295"/>
          </p:nvPr>
        </p:nvSpPr>
        <p:spPr>
          <a:xfrm>
            <a:off x="628650" y="1650826"/>
            <a:ext cx="7886700" cy="4351338"/>
          </a:xfrm>
        </p:spPr>
        <p:txBody>
          <a:bodyPr>
            <a:normAutofit fontScale="92500" lnSpcReduction="10000"/>
          </a:bodyPr>
          <a:lstStyle/>
          <a:p>
            <a:pPr eaLnBrk="1" hangingPunct="1">
              <a:lnSpc>
                <a:spcPct val="150000"/>
              </a:lnSpc>
              <a:buFont typeface="Wingdings" panose="05000000000000000000" pitchFamily="2" charset="2"/>
              <a:buNone/>
            </a:pPr>
            <a:r>
              <a:rPr lang="zh-CN" altLang="en-US" sz="3200" dirty="0"/>
              <a:t>尝试动态规划的方法</a:t>
            </a:r>
          </a:p>
          <a:p>
            <a:pPr eaLnBrk="1" hangingPunct="1">
              <a:lnSpc>
                <a:spcPct val="150000"/>
              </a:lnSpc>
            </a:pPr>
            <a:r>
              <a:rPr lang="zh-CN" altLang="en-US" sz="3200" dirty="0"/>
              <a:t>借鉴带权区间调度问题，用符号</a:t>
            </a:r>
            <a:r>
              <a:rPr lang="en-US" altLang="zh-CN" sz="3200" dirty="0"/>
              <a:t>OPT(</a:t>
            </a:r>
            <a:r>
              <a:rPr lang="en-US" altLang="zh-CN" sz="3200" dirty="0" err="1"/>
              <a:t>i</a:t>
            </a:r>
            <a:r>
              <a:rPr lang="en-US" altLang="zh-CN" sz="3200" dirty="0"/>
              <a:t>) </a:t>
            </a:r>
            <a:r>
              <a:rPr lang="zh-CN" altLang="en-US" sz="3200" dirty="0"/>
              <a:t>表示使用需求{1,</a:t>
            </a:r>
            <a:r>
              <a:rPr lang="zh-CN" altLang="en-US" sz="3200" dirty="0">
                <a:latin typeface="Times New Roman" panose="02020603050405020304" pitchFamily="18" charset="0"/>
              </a:rPr>
              <a:t>…</a:t>
            </a:r>
            <a:r>
              <a:rPr lang="zh-CN" altLang="en-US" sz="3200" dirty="0"/>
              <a:t>,</a:t>
            </a:r>
            <a:r>
              <a:rPr lang="en-US" altLang="zh-CN" sz="3200" dirty="0" err="1"/>
              <a:t>i</a:t>
            </a:r>
            <a:r>
              <a:rPr lang="en-US" altLang="zh-CN" sz="3200" dirty="0"/>
              <a:t>}</a:t>
            </a:r>
            <a:r>
              <a:rPr lang="zh-CN" altLang="en-US" sz="3200" dirty="0"/>
              <a:t>的一个子集的可能的最好的解。</a:t>
            </a:r>
          </a:p>
          <a:p>
            <a:pPr eaLnBrk="1" hangingPunct="1">
              <a:lnSpc>
                <a:spcPct val="150000"/>
              </a:lnSpc>
            </a:pPr>
            <a:r>
              <a:rPr lang="zh-CN" altLang="en-US" sz="3200" dirty="0"/>
              <a:t>于是可以得到：</a:t>
            </a:r>
          </a:p>
          <a:p>
            <a:pPr eaLnBrk="1" hangingPunct="1">
              <a:lnSpc>
                <a:spcPct val="150000"/>
              </a:lnSpc>
            </a:pPr>
            <a:r>
              <a:rPr lang="en-US" altLang="zh-CN" sz="3200" dirty="0"/>
              <a:t> </a:t>
            </a:r>
            <a:r>
              <a:rPr lang="zh-CN" altLang="en-US" sz="3200" dirty="0"/>
              <a:t>情形1：</a:t>
            </a:r>
            <a:r>
              <a:rPr lang="en-US" altLang="zh-CN" sz="3200" dirty="0">
                <a:sym typeface="Symbol" panose="05050102010706020507" pitchFamily="18" charset="2"/>
              </a:rPr>
              <a:t>OPT </a:t>
            </a:r>
            <a:r>
              <a:rPr lang="zh-CN" altLang="en-US" sz="3200" dirty="0"/>
              <a:t>没有选择需求</a:t>
            </a:r>
            <a:r>
              <a:rPr lang="en-US" altLang="zh-CN" sz="3200" dirty="0"/>
              <a:t> </a:t>
            </a:r>
            <a:r>
              <a:rPr lang="en-US" altLang="zh-CN" sz="3200" dirty="0" err="1"/>
              <a:t>i</a:t>
            </a:r>
            <a:r>
              <a:rPr lang="en-US" altLang="zh-CN" sz="3200" dirty="0"/>
              <a:t>.</a:t>
            </a:r>
          </a:p>
          <a:p>
            <a:pPr lvl="2" eaLnBrk="1" hangingPunct="1">
              <a:lnSpc>
                <a:spcPct val="150000"/>
              </a:lnSpc>
            </a:pPr>
            <a:r>
              <a:rPr lang="en-US" altLang="zh-CN" sz="3000" dirty="0"/>
              <a:t>OPT </a:t>
            </a:r>
            <a:r>
              <a:rPr lang="zh-CN" altLang="en-US" sz="3000" dirty="0"/>
              <a:t>选择 { 1, 2, </a:t>
            </a:r>
            <a:r>
              <a:rPr lang="zh-CN" altLang="en-US" sz="3000" dirty="0">
                <a:latin typeface="Comic Sans MS" panose="030F0702030302020204" pitchFamily="66" charset="0"/>
              </a:rPr>
              <a:t>…</a:t>
            </a:r>
            <a:r>
              <a:rPr lang="zh-CN" altLang="en-US" sz="3000" dirty="0"/>
              <a:t>, </a:t>
            </a:r>
            <a:r>
              <a:rPr lang="en-US" altLang="zh-CN" sz="3000" dirty="0"/>
              <a:t>i-1 } </a:t>
            </a:r>
            <a:r>
              <a:rPr lang="zh-CN" altLang="en-US" sz="3000" dirty="0"/>
              <a:t>的最优子集</a:t>
            </a:r>
            <a:endParaRPr lang="en-US" altLang="zh-CN" sz="3000" dirty="0"/>
          </a:p>
          <a:p>
            <a:pPr lvl="2" eaLnBrk="1" hangingPunct="1">
              <a:lnSpc>
                <a:spcPct val="150000"/>
              </a:lnSpc>
            </a:pPr>
            <a:endParaRPr lang="zh-CN" altLang="en-US" sz="2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A8FF7604-8E0A-492C-9728-8C3FDA79C227}"/>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AEE8E34-A414-4AC1-8901-50A32422145B}" type="slidenum">
              <a:rPr kumimoji="0" lang="zh-CN" altLang="en-US" sz="1400" smtClean="0"/>
              <a:pPr>
                <a:spcBef>
                  <a:spcPct val="0"/>
                </a:spcBef>
                <a:buClrTx/>
                <a:buSzTx/>
                <a:buFontTx/>
                <a:buNone/>
              </a:pPr>
              <a:t>75</a:t>
            </a:fld>
            <a:endParaRPr kumimoji="0" lang="en-US" altLang="zh-CN" sz="1400"/>
          </a:p>
        </p:txBody>
      </p:sp>
      <p:sp>
        <p:nvSpPr>
          <p:cNvPr id="56323" name="Rectangle 2">
            <a:extLst>
              <a:ext uri="{FF2B5EF4-FFF2-40B4-BE49-F238E27FC236}">
                <a16:creationId xmlns:a16="http://schemas.microsoft.com/office/drawing/2014/main" id="{4404829F-92B3-4716-BF9A-921A0CDC1429}"/>
              </a:ext>
            </a:extLst>
          </p:cNvPr>
          <p:cNvSpPr>
            <a:spLocks noGrp="1" noChangeArrowheads="1"/>
          </p:cNvSpPr>
          <p:nvPr>
            <p:ph type="title" idx="4294967295"/>
          </p:nvPr>
        </p:nvSpPr>
        <p:spPr>
          <a:xfrm>
            <a:off x="0" y="365125"/>
            <a:ext cx="7886700" cy="1325563"/>
          </a:xfrm>
        </p:spPr>
        <p:txBody>
          <a:bodyPr/>
          <a:lstStyle/>
          <a:p>
            <a:pPr eaLnBrk="1" hangingPunct="1"/>
            <a:r>
              <a:rPr lang="zh-CN" altLang="en-US"/>
              <a:t>子集和与背包</a:t>
            </a:r>
          </a:p>
        </p:txBody>
      </p:sp>
      <p:sp>
        <p:nvSpPr>
          <p:cNvPr id="56324" name="Rectangle 3">
            <a:extLst>
              <a:ext uri="{FF2B5EF4-FFF2-40B4-BE49-F238E27FC236}">
                <a16:creationId xmlns:a16="http://schemas.microsoft.com/office/drawing/2014/main" id="{9A33D66E-7D21-4482-8E9D-FD472FF06060}"/>
              </a:ext>
            </a:extLst>
          </p:cNvPr>
          <p:cNvSpPr>
            <a:spLocks noGrp="1" noChangeArrowheads="1"/>
          </p:cNvSpPr>
          <p:nvPr>
            <p:ph type="body" idx="4294967295"/>
          </p:nvPr>
        </p:nvSpPr>
        <p:spPr>
          <a:xfrm>
            <a:off x="530130" y="1690688"/>
            <a:ext cx="7886700" cy="4351338"/>
          </a:xfrm>
        </p:spPr>
        <p:txBody>
          <a:bodyPr>
            <a:normAutofit/>
          </a:bodyPr>
          <a:lstStyle/>
          <a:p>
            <a:pPr eaLnBrk="1" hangingPunct="1"/>
            <a:r>
              <a:rPr lang="zh-CN" altLang="en-US" sz="3200" dirty="0"/>
              <a:t>情形2 </a:t>
            </a:r>
            <a:r>
              <a:rPr lang="en-US" altLang="zh-CN" sz="3200" dirty="0">
                <a:solidFill>
                  <a:srgbClr val="FF0000"/>
                </a:solidFill>
              </a:rPr>
              <a:t>OPT</a:t>
            </a:r>
            <a:r>
              <a:rPr lang="zh-CN" altLang="en-US" sz="3200" dirty="0">
                <a:solidFill>
                  <a:srgbClr val="FF0000"/>
                </a:solidFill>
              </a:rPr>
              <a:t>选择了需求</a:t>
            </a:r>
            <a:r>
              <a:rPr lang="en-US" altLang="zh-CN" sz="3200" dirty="0" err="1">
                <a:solidFill>
                  <a:srgbClr val="FF0000"/>
                </a:solidFill>
              </a:rPr>
              <a:t>i</a:t>
            </a:r>
            <a:r>
              <a:rPr lang="en-US" altLang="zh-CN" sz="3200" dirty="0"/>
              <a:t>, </a:t>
            </a:r>
            <a:r>
              <a:rPr lang="zh-CN" altLang="en-US" sz="3200" dirty="0"/>
              <a:t>那么</a:t>
            </a:r>
          </a:p>
          <a:p>
            <a:pPr eaLnBrk="1" hangingPunct="1">
              <a:buFont typeface="Wingdings" panose="05000000000000000000" pitchFamily="2" charset="2"/>
              <a:buNone/>
            </a:pPr>
            <a:r>
              <a:rPr lang="zh-CN" altLang="en-US" sz="3200" dirty="0"/>
              <a:t>  我们不能拒绝任何别的需求，因此我们只有剩下</a:t>
            </a:r>
            <a:r>
              <a:rPr lang="en-US" altLang="zh-CN" sz="3200" dirty="0">
                <a:solidFill>
                  <a:srgbClr val="FF0000"/>
                </a:solidFill>
              </a:rPr>
              <a:t>W-</a:t>
            </a:r>
            <a:r>
              <a:rPr lang="en-US" altLang="zh-CN" sz="3200" dirty="0" err="1">
                <a:solidFill>
                  <a:srgbClr val="FF0000"/>
                </a:solidFill>
              </a:rPr>
              <a:t>w</a:t>
            </a:r>
            <a:r>
              <a:rPr lang="en-US" altLang="zh-CN" sz="2400" dirty="0" err="1">
                <a:solidFill>
                  <a:srgbClr val="FF0000"/>
                </a:solidFill>
              </a:rPr>
              <a:t>i</a:t>
            </a:r>
            <a:r>
              <a:rPr lang="zh-CN" altLang="en-US" sz="3200" dirty="0">
                <a:solidFill>
                  <a:srgbClr val="FF0000"/>
                </a:solidFill>
              </a:rPr>
              <a:t>的权来接收其余需求的集合</a:t>
            </a:r>
          </a:p>
          <a:p>
            <a:pPr eaLnBrk="1" hangingPunct="1">
              <a:buFont typeface="Wingdings" panose="05000000000000000000" pitchFamily="2" charset="2"/>
              <a:buNone/>
            </a:pPr>
            <a:r>
              <a:rPr lang="en-US" altLang="zh-CN" sz="3200" dirty="0"/>
              <a:t>   </a:t>
            </a:r>
          </a:p>
          <a:p>
            <a:pPr eaLnBrk="1" hangingPunct="1"/>
            <a:endParaRPr lang="zh-CN" altLang="en-US" sz="3200" dirty="0"/>
          </a:p>
        </p:txBody>
      </p:sp>
      <p:graphicFrame>
        <p:nvGraphicFramePr>
          <p:cNvPr id="56325" name="Object 4">
            <a:extLst>
              <a:ext uri="{FF2B5EF4-FFF2-40B4-BE49-F238E27FC236}">
                <a16:creationId xmlns:a16="http://schemas.microsoft.com/office/drawing/2014/main" id="{6F77096D-B945-4153-BE5D-37B5C628932A}"/>
              </a:ext>
            </a:extLst>
          </p:cNvPr>
          <p:cNvGraphicFramePr>
            <a:graphicFrameLocks noChangeAspect="1"/>
          </p:cNvGraphicFramePr>
          <p:nvPr/>
        </p:nvGraphicFramePr>
        <p:xfrm>
          <a:off x="1581150" y="3644900"/>
          <a:ext cx="2371725" cy="527050"/>
        </p:xfrm>
        <a:graphic>
          <a:graphicData uri="http://schemas.openxmlformats.org/presentationml/2006/ole">
            <mc:AlternateContent xmlns:mc="http://schemas.openxmlformats.org/markup-compatibility/2006">
              <mc:Choice xmlns:v="urn:schemas-microsoft-com:vml" Requires="v">
                <p:oleObj name="Equation" r:id="rId2" imgW="914400" imgH="203200" progId="Equation.DSMT4">
                  <p:embed/>
                </p:oleObj>
              </mc:Choice>
              <mc:Fallback>
                <p:oleObj name="Equation" r:id="rId2" imgW="914400" imgH="203200" progId="Equation.DSMT4">
                  <p:embed/>
                  <p:pic>
                    <p:nvPicPr>
                      <p:cNvPr id="56325" name="Object 4">
                        <a:extLst>
                          <a:ext uri="{FF2B5EF4-FFF2-40B4-BE49-F238E27FC236}">
                            <a16:creationId xmlns:a16="http://schemas.microsoft.com/office/drawing/2014/main" id="{6F77096D-B945-4153-BE5D-37B5C6289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3644900"/>
                        <a:ext cx="2371725"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8" name="Text Box 6">
            <a:extLst>
              <a:ext uri="{FF2B5EF4-FFF2-40B4-BE49-F238E27FC236}">
                <a16:creationId xmlns:a16="http://schemas.microsoft.com/office/drawing/2014/main" id="{F4F185A3-A0D4-45FF-BB2B-1DB40D2D2CE2}"/>
              </a:ext>
            </a:extLst>
          </p:cNvPr>
          <p:cNvSpPr txBox="1">
            <a:spLocks noChangeArrowheads="1"/>
          </p:cNvSpPr>
          <p:nvPr/>
        </p:nvSpPr>
        <p:spPr bwMode="auto">
          <a:xfrm>
            <a:off x="800100" y="4486274"/>
            <a:ext cx="730029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dirty="0">
                <a:latin typeface="Courier New" panose="02070309020205020404" pitchFamily="49" charset="0"/>
              </a:rPr>
              <a:t>  这种规划的方法不是很有效，提醒我们为找出</a:t>
            </a:r>
            <a:r>
              <a:rPr lang="en-US" altLang="zh-CN" sz="2800" b="1" dirty="0">
                <a:latin typeface="Courier New" panose="02070309020205020404" pitchFamily="49" charset="0"/>
              </a:rPr>
              <a:t>OPT(n)</a:t>
            </a:r>
            <a:r>
              <a:rPr lang="zh-CN" altLang="en-US" sz="2800" b="1" dirty="0">
                <a:latin typeface="Courier New" panose="02070309020205020404" pitchFamily="49" charset="0"/>
              </a:rPr>
              <a:t>的值，我们</a:t>
            </a:r>
            <a:r>
              <a:rPr lang="zh-CN" altLang="en-US" sz="2800" b="1" dirty="0">
                <a:solidFill>
                  <a:srgbClr val="FF0000"/>
                </a:solidFill>
                <a:latin typeface="Courier New" panose="02070309020205020404" pitchFamily="49" charset="0"/>
              </a:rPr>
              <a:t>不仅需要物品子集作为参数，同时还需要剩余的总权(背包空间)作为参数</a:t>
            </a:r>
            <a:r>
              <a:rPr lang="zh-CN" altLang="en-US" sz="2800" b="1" dirty="0">
                <a:latin typeface="Courier New" panose="02070309020205020404" pitchFamily="49" charset="0"/>
              </a:rPr>
              <a:t>；</a:t>
            </a:r>
            <a:r>
              <a:rPr lang="zh-CN" altLang="en-US" sz="2800" b="1" dirty="0">
                <a:solidFill>
                  <a:schemeClr val="hlink"/>
                </a:solidFill>
                <a:latin typeface="Courier New" panose="02070309020205020404" pitchFamily="49" charset="0"/>
              </a:rPr>
              <a:t>需要重新定义子问题</a:t>
            </a:r>
            <a:endParaRPr lang="en-US" altLang="zh-CN" sz="2800" b="1" dirty="0">
              <a:solidFill>
                <a:schemeClr val="hlink"/>
              </a:solidFill>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 calcmode="lin" valueType="num">
                                      <p:cBhvr additive="base">
                                        <p:cTn id="7" dur="500" fill="hold"/>
                                        <p:tgtEl>
                                          <p:spTgt spid="59398"/>
                                        </p:tgtEl>
                                        <p:attrNameLst>
                                          <p:attrName>ppt_x</p:attrName>
                                        </p:attrNameLst>
                                      </p:cBhvr>
                                      <p:tavLst>
                                        <p:tav tm="0">
                                          <p:val>
                                            <p:strVal val="0-#ppt_w/2"/>
                                          </p:val>
                                        </p:tav>
                                        <p:tav tm="100000">
                                          <p:val>
                                            <p:strVal val="#ppt_x"/>
                                          </p:val>
                                        </p:tav>
                                      </p:tavLst>
                                    </p:anim>
                                    <p:anim calcmode="lin" valueType="num">
                                      <p:cBhvr additive="base">
                                        <p:cTn id="8" dur="500" fill="hold"/>
                                        <p:tgtEl>
                                          <p:spTgt spid="59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B648F386-4258-4E2B-A6A8-35EAB2D4568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E9A5C0B-E8F5-4C58-8367-3AC511FE305F}" type="slidenum">
              <a:rPr kumimoji="0" lang="zh-CN" altLang="en-US" sz="1400" smtClean="0"/>
              <a:pPr>
                <a:spcBef>
                  <a:spcPct val="0"/>
                </a:spcBef>
                <a:buClrTx/>
                <a:buSzTx/>
                <a:buFontTx/>
                <a:buNone/>
              </a:pPr>
              <a:t>76</a:t>
            </a:fld>
            <a:endParaRPr kumimoji="0" lang="en-US" altLang="zh-CN" sz="1400"/>
          </a:p>
        </p:txBody>
      </p:sp>
      <p:sp>
        <p:nvSpPr>
          <p:cNvPr id="57347" name="Rectangle 2">
            <a:extLst>
              <a:ext uri="{FF2B5EF4-FFF2-40B4-BE49-F238E27FC236}">
                <a16:creationId xmlns:a16="http://schemas.microsoft.com/office/drawing/2014/main" id="{F1FA319B-0EE2-4DC5-B849-FA6850D55A01}"/>
              </a:ext>
            </a:extLst>
          </p:cNvPr>
          <p:cNvSpPr>
            <a:spLocks noGrp="1" noChangeArrowheads="1"/>
          </p:cNvSpPr>
          <p:nvPr>
            <p:ph type="title" idx="4294967295"/>
          </p:nvPr>
        </p:nvSpPr>
        <p:spPr>
          <a:xfrm>
            <a:off x="628650" y="410368"/>
            <a:ext cx="7886700" cy="1325563"/>
          </a:xfrm>
        </p:spPr>
        <p:txBody>
          <a:bodyPr/>
          <a:lstStyle/>
          <a:p>
            <a:pPr eaLnBrk="1" hangingPunct="1"/>
            <a:r>
              <a:rPr lang="zh-CN" altLang="en-US" dirty="0"/>
              <a:t>子集和与背包</a:t>
            </a:r>
          </a:p>
        </p:txBody>
      </p:sp>
      <p:sp>
        <p:nvSpPr>
          <p:cNvPr id="57348" name="Rectangle 3">
            <a:extLst>
              <a:ext uri="{FF2B5EF4-FFF2-40B4-BE49-F238E27FC236}">
                <a16:creationId xmlns:a16="http://schemas.microsoft.com/office/drawing/2014/main" id="{41463619-AE5A-4893-A2D3-D867B452E1FA}"/>
              </a:ext>
            </a:extLst>
          </p:cNvPr>
          <p:cNvSpPr>
            <a:spLocks noGrp="1" noChangeArrowheads="1"/>
          </p:cNvSpPr>
          <p:nvPr>
            <p:ph type="body" idx="4294967295"/>
          </p:nvPr>
        </p:nvSpPr>
        <p:spPr>
          <a:xfrm>
            <a:off x="467544" y="1531986"/>
            <a:ext cx="7886700" cy="5028309"/>
          </a:xfrm>
        </p:spPr>
        <p:txBody>
          <a:bodyPr>
            <a:normAutofit fontScale="92500" lnSpcReduction="20000"/>
          </a:bodyPr>
          <a:lstStyle/>
          <a:p>
            <a:pPr eaLnBrk="1" hangingPunct="1">
              <a:lnSpc>
                <a:spcPct val="150000"/>
              </a:lnSpc>
            </a:pPr>
            <a:r>
              <a:rPr lang="zh-CN" altLang="en-US" sz="3200" dirty="0"/>
              <a:t>动态规划方法： </a:t>
            </a:r>
          </a:p>
          <a:p>
            <a:pPr eaLnBrk="1" hangingPunct="1">
              <a:lnSpc>
                <a:spcPct val="150000"/>
              </a:lnSpc>
            </a:pPr>
            <a:r>
              <a:rPr lang="zh-CN" altLang="en-US" sz="3200" dirty="0"/>
              <a:t>定义</a:t>
            </a:r>
            <a:r>
              <a:rPr lang="en-US" altLang="zh-CN" sz="3200" dirty="0">
                <a:solidFill>
                  <a:schemeClr val="accent1"/>
                </a:solidFill>
              </a:rPr>
              <a:t>OPT(</a:t>
            </a:r>
            <a:r>
              <a:rPr lang="en-US" altLang="zh-CN" sz="3200" dirty="0" err="1">
                <a:solidFill>
                  <a:schemeClr val="accent1"/>
                </a:solidFill>
              </a:rPr>
              <a:t>i</a:t>
            </a:r>
            <a:r>
              <a:rPr lang="en-US" altLang="zh-CN" sz="3200" dirty="0">
                <a:solidFill>
                  <a:schemeClr val="accent1"/>
                </a:solidFill>
              </a:rPr>
              <a:t>, w) </a:t>
            </a:r>
            <a:r>
              <a:rPr lang="zh-CN" altLang="en-US" sz="3200" dirty="0">
                <a:solidFill>
                  <a:schemeClr val="accent1"/>
                </a:solidFill>
              </a:rPr>
              <a:t>表示使用物品{1,</a:t>
            </a:r>
            <a:r>
              <a:rPr lang="zh-CN" altLang="en-US" sz="3200" dirty="0">
                <a:solidFill>
                  <a:schemeClr val="accent1"/>
                </a:solidFill>
                <a:latin typeface="Comic Sans MS" panose="030F0702030302020204" pitchFamily="66" charset="0"/>
              </a:rPr>
              <a:t>…</a:t>
            </a:r>
            <a:r>
              <a:rPr lang="zh-CN" altLang="en-US" sz="3200" dirty="0">
                <a:solidFill>
                  <a:schemeClr val="accent1"/>
                </a:solidFill>
              </a:rPr>
              <a:t>,</a:t>
            </a:r>
            <a:r>
              <a:rPr lang="en-US" altLang="zh-CN" sz="3200" dirty="0" err="1">
                <a:solidFill>
                  <a:schemeClr val="accent1"/>
                </a:solidFill>
              </a:rPr>
              <a:t>i</a:t>
            </a:r>
            <a:r>
              <a:rPr lang="en-US" altLang="zh-CN" sz="3200" dirty="0">
                <a:solidFill>
                  <a:schemeClr val="accent1"/>
                </a:solidFill>
              </a:rPr>
              <a:t>}</a:t>
            </a:r>
            <a:r>
              <a:rPr lang="zh-CN" altLang="en-US" sz="3200" dirty="0">
                <a:solidFill>
                  <a:schemeClr val="accent1"/>
                </a:solidFill>
              </a:rPr>
              <a:t>的子集且所允许的最大权是</a:t>
            </a:r>
            <a:r>
              <a:rPr lang="en-US" altLang="zh-CN" sz="3200" dirty="0">
                <a:solidFill>
                  <a:schemeClr val="accent1"/>
                </a:solidFill>
              </a:rPr>
              <a:t>w</a:t>
            </a:r>
            <a:r>
              <a:rPr lang="zh-CN" altLang="en-US" sz="3200" dirty="0">
                <a:solidFill>
                  <a:schemeClr val="accent1"/>
                </a:solidFill>
              </a:rPr>
              <a:t>的最优解的值</a:t>
            </a:r>
            <a:r>
              <a:rPr lang="zh-CN" altLang="en-US" sz="3200" dirty="0"/>
              <a:t>。</a:t>
            </a:r>
          </a:p>
          <a:p>
            <a:pPr eaLnBrk="1" hangingPunct="1">
              <a:lnSpc>
                <a:spcPct val="150000"/>
              </a:lnSpc>
              <a:buClr>
                <a:schemeClr val="hlink"/>
              </a:buClr>
              <a:buSzTx/>
              <a:buFont typeface="Wingdings" panose="05000000000000000000" pitchFamily="2" charset="2"/>
              <a:buChar char="ü"/>
            </a:pPr>
            <a:r>
              <a:rPr lang="zh-CN" altLang="en-US" sz="3200" dirty="0"/>
              <a:t>情形1 </a:t>
            </a:r>
            <a:r>
              <a:rPr lang="en-US" altLang="zh-CN" sz="3200" dirty="0">
                <a:sym typeface="Symbol" panose="05050102010706020507" pitchFamily="18" charset="2"/>
              </a:rPr>
              <a:t>OPT </a:t>
            </a:r>
            <a:r>
              <a:rPr lang="zh-CN" altLang="en-US" sz="3200" dirty="0"/>
              <a:t>没有选择 </a:t>
            </a:r>
            <a:r>
              <a:rPr lang="en-US" altLang="zh-CN" sz="3200" dirty="0" err="1"/>
              <a:t>i</a:t>
            </a:r>
            <a:r>
              <a:rPr lang="en-US" altLang="zh-CN" sz="3200" dirty="0"/>
              <a:t>；</a:t>
            </a:r>
          </a:p>
          <a:p>
            <a:pPr lvl="2" eaLnBrk="1" hangingPunct="1">
              <a:lnSpc>
                <a:spcPct val="150000"/>
              </a:lnSpc>
              <a:buClr>
                <a:schemeClr val="hlink"/>
              </a:buClr>
              <a:buSzTx/>
              <a:buFont typeface="Wingdings" panose="05000000000000000000" pitchFamily="2" charset="2"/>
              <a:buNone/>
            </a:pPr>
            <a:r>
              <a:rPr lang="en-US" altLang="zh-CN" sz="2600" dirty="0"/>
              <a:t>OPT </a:t>
            </a:r>
            <a:r>
              <a:rPr lang="zh-CN" altLang="en-US" sz="2600" dirty="0"/>
              <a:t>选择子集{ 1, 2, </a:t>
            </a:r>
            <a:r>
              <a:rPr lang="zh-CN" altLang="en-US" sz="2600" dirty="0">
                <a:latin typeface="Comic Sans MS" panose="030F0702030302020204" pitchFamily="66" charset="0"/>
              </a:rPr>
              <a:t>…</a:t>
            </a:r>
            <a:r>
              <a:rPr lang="zh-CN" altLang="en-US" sz="2600" dirty="0"/>
              <a:t>, </a:t>
            </a:r>
            <a:r>
              <a:rPr lang="en-US" altLang="zh-CN" sz="2600" dirty="0"/>
              <a:t>i-1 }，</a:t>
            </a:r>
            <a:r>
              <a:rPr lang="zh-CN" altLang="en-US" sz="2600" dirty="0"/>
              <a:t>采用</a:t>
            </a:r>
            <a:r>
              <a:rPr lang="en-US" altLang="zh-CN" sz="2600" dirty="0"/>
              <a:t>w </a:t>
            </a:r>
            <a:r>
              <a:rPr lang="zh-CN" altLang="en-US" sz="2600" dirty="0"/>
              <a:t>的最优解</a:t>
            </a:r>
            <a:endParaRPr lang="en-US" altLang="zh-CN" sz="2600" dirty="0"/>
          </a:p>
          <a:p>
            <a:pPr eaLnBrk="1" hangingPunct="1">
              <a:lnSpc>
                <a:spcPct val="150000"/>
              </a:lnSpc>
              <a:buClr>
                <a:schemeClr val="hlink"/>
              </a:buClr>
              <a:buSzTx/>
              <a:buFont typeface="Wingdings" panose="05000000000000000000" pitchFamily="2" charset="2"/>
              <a:buChar char="ü"/>
            </a:pPr>
            <a:r>
              <a:rPr lang="zh-CN" altLang="en-US" sz="3200" dirty="0"/>
              <a:t>情形2 </a:t>
            </a:r>
            <a:r>
              <a:rPr lang="en-US" altLang="zh-CN" sz="3200" dirty="0">
                <a:sym typeface="Symbol" panose="05050102010706020507" pitchFamily="18" charset="2"/>
              </a:rPr>
              <a:t>OPT </a:t>
            </a:r>
            <a:r>
              <a:rPr lang="zh-CN" altLang="en-US" sz="3200" dirty="0"/>
              <a:t>选择 </a:t>
            </a:r>
            <a:r>
              <a:rPr lang="en-US" altLang="zh-CN" sz="3200" dirty="0" err="1"/>
              <a:t>i</a:t>
            </a:r>
            <a:r>
              <a:rPr lang="en-US" altLang="zh-CN" sz="3200" dirty="0"/>
              <a:t>；</a:t>
            </a:r>
          </a:p>
          <a:p>
            <a:pPr eaLnBrk="1" hangingPunct="1">
              <a:lnSpc>
                <a:spcPct val="150000"/>
              </a:lnSpc>
              <a:buClr>
                <a:schemeClr val="hlink"/>
              </a:buClr>
              <a:buSzTx/>
              <a:buFont typeface="Wingdings" panose="05000000000000000000" pitchFamily="2" charset="2"/>
              <a:buNone/>
            </a:pPr>
            <a:r>
              <a:rPr lang="en-US" altLang="zh-CN" sz="1800" b="1" dirty="0"/>
              <a:t>            </a:t>
            </a:r>
            <a:r>
              <a:rPr lang="zh-CN" altLang="en-US" sz="2800" b="1" dirty="0"/>
              <a:t>余下部分</a:t>
            </a:r>
            <a:r>
              <a:rPr lang="en-US" altLang="zh-CN" sz="2800" dirty="0"/>
              <a:t>OPT </a:t>
            </a:r>
            <a:r>
              <a:rPr lang="zh-CN" altLang="en-US" sz="2800" dirty="0"/>
              <a:t>选择子集{ 1, 2, </a:t>
            </a:r>
            <a:r>
              <a:rPr lang="zh-CN" altLang="en-US" sz="2800" dirty="0">
                <a:latin typeface="Comic Sans MS" panose="030F0702030302020204" pitchFamily="66" charset="0"/>
              </a:rPr>
              <a:t>…</a:t>
            </a:r>
            <a:r>
              <a:rPr lang="zh-CN" altLang="en-US" sz="2800" dirty="0"/>
              <a:t>, </a:t>
            </a:r>
            <a:r>
              <a:rPr lang="en-US" altLang="zh-CN" sz="2800" dirty="0"/>
              <a:t>i-1 }，</a:t>
            </a:r>
            <a:r>
              <a:rPr lang="zh-CN" altLang="en-US" sz="2800" dirty="0"/>
              <a:t>采用</a:t>
            </a:r>
            <a:r>
              <a:rPr lang="en-US" altLang="zh-CN" sz="2800" dirty="0"/>
              <a:t>w-</a:t>
            </a:r>
            <a:r>
              <a:rPr lang="en-US" altLang="zh-CN" sz="2800" dirty="0" err="1"/>
              <a:t>w</a:t>
            </a:r>
            <a:r>
              <a:rPr lang="en-US" altLang="zh-CN" sz="1600" dirty="0" err="1"/>
              <a:t>i</a:t>
            </a:r>
            <a:r>
              <a:rPr lang="en-US" altLang="zh-CN" sz="1600" dirty="0"/>
              <a:t> </a:t>
            </a:r>
            <a:r>
              <a:rPr lang="zh-CN" altLang="en-US" sz="2800" dirty="0"/>
              <a:t>的最优解</a:t>
            </a:r>
            <a:r>
              <a:rPr lang="en-US" altLang="zh-CN" sz="1900" dirty="0"/>
              <a:t>       </a:t>
            </a:r>
            <a:endParaRPr lang="en-US" altLang="zh-CN" sz="12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B18D6B51-CA68-4D49-8CDE-D9B94470D691}"/>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D131CB9-30FE-499A-A2C2-F7388414FA44}" type="slidenum">
              <a:rPr kumimoji="0" lang="zh-CN" altLang="en-US" sz="1400" smtClean="0"/>
              <a:pPr>
                <a:spcBef>
                  <a:spcPct val="0"/>
                </a:spcBef>
                <a:buClrTx/>
                <a:buSzTx/>
                <a:buFontTx/>
                <a:buNone/>
              </a:pPr>
              <a:t>77</a:t>
            </a:fld>
            <a:endParaRPr kumimoji="0" lang="en-US" altLang="zh-CN" sz="1400"/>
          </a:p>
        </p:txBody>
      </p:sp>
      <p:sp>
        <p:nvSpPr>
          <p:cNvPr id="58371" name="Rectangle 2">
            <a:extLst>
              <a:ext uri="{FF2B5EF4-FFF2-40B4-BE49-F238E27FC236}">
                <a16:creationId xmlns:a16="http://schemas.microsoft.com/office/drawing/2014/main" id="{B263C20D-9672-4A51-9BAE-410543973B8D}"/>
              </a:ext>
            </a:extLst>
          </p:cNvPr>
          <p:cNvSpPr>
            <a:spLocks noGrp="1" noChangeArrowheads="1"/>
          </p:cNvSpPr>
          <p:nvPr>
            <p:ph type="title" idx="4294967295"/>
          </p:nvPr>
        </p:nvSpPr>
        <p:spPr>
          <a:xfrm>
            <a:off x="0" y="365125"/>
            <a:ext cx="7886700" cy="1325563"/>
          </a:xfrm>
        </p:spPr>
        <p:txBody>
          <a:bodyPr/>
          <a:lstStyle/>
          <a:p>
            <a:pPr eaLnBrk="1" hangingPunct="1"/>
            <a:r>
              <a:rPr lang="zh-CN" altLang="en-US"/>
              <a:t>子集和与背包</a:t>
            </a:r>
          </a:p>
        </p:txBody>
      </p:sp>
      <p:sp>
        <p:nvSpPr>
          <p:cNvPr id="58372" name="Rectangle 3">
            <a:extLst>
              <a:ext uri="{FF2B5EF4-FFF2-40B4-BE49-F238E27FC236}">
                <a16:creationId xmlns:a16="http://schemas.microsoft.com/office/drawing/2014/main" id="{B2D4A171-E379-4C02-A6C1-ADAF968AC3BA}"/>
              </a:ext>
            </a:extLst>
          </p:cNvPr>
          <p:cNvSpPr>
            <a:spLocks noGrp="1" noChangeArrowheads="1"/>
          </p:cNvSpPr>
          <p:nvPr>
            <p:ph type="body" idx="4294967295"/>
          </p:nvPr>
        </p:nvSpPr>
        <p:spPr>
          <a:xfrm>
            <a:off x="628650" y="1657200"/>
            <a:ext cx="7886700" cy="4351338"/>
          </a:xfrm>
        </p:spPr>
        <p:txBody>
          <a:bodyPr>
            <a:normAutofit/>
          </a:bodyPr>
          <a:lstStyle/>
          <a:p>
            <a:pPr eaLnBrk="1" hangingPunct="1"/>
            <a:r>
              <a:rPr lang="zh-CN" altLang="en-US" sz="3200" dirty="0"/>
              <a:t>据此马上我们就得到了递推式</a:t>
            </a:r>
          </a:p>
          <a:p>
            <a:pPr eaLnBrk="1" hangingPunct="1">
              <a:buFont typeface="Wingdings" panose="05000000000000000000" pitchFamily="2" charset="2"/>
              <a:buNone/>
            </a:pPr>
            <a:endParaRPr lang="zh-CN" altLang="en-US" sz="3200" dirty="0"/>
          </a:p>
        </p:txBody>
      </p:sp>
      <p:graphicFrame>
        <p:nvGraphicFramePr>
          <p:cNvPr id="58373" name="Object 4">
            <a:extLst>
              <a:ext uri="{FF2B5EF4-FFF2-40B4-BE49-F238E27FC236}">
                <a16:creationId xmlns:a16="http://schemas.microsoft.com/office/drawing/2014/main" id="{F6578ABC-7388-41FA-B049-F84E3C9ED111}"/>
              </a:ext>
            </a:extLst>
          </p:cNvPr>
          <p:cNvGraphicFramePr>
            <a:graphicFrameLocks noChangeAspect="1"/>
          </p:cNvGraphicFramePr>
          <p:nvPr/>
        </p:nvGraphicFramePr>
        <p:xfrm>
          <a:off x="304800" y="2820988"/>
          <a:ext cx="8763000" cy="1636712"/>
        </p:xfrm>
        <a:graphic>
          <a:graphicData uri="http://schemas.openxmlformats.org/presentationml/2006/ole">
            <mc:AlternateContent xmlns:mc="http://schemas.openxmlformats.org/markup-compatibility/2006">
              <mc:Choice xmlns:v="urn:schemas-microsoft-com:vml" Requires="v">
                <p:oleObj name="Equation" r:id="rId2" imgW="6604000" imgH="990600" progId="Equation.3">
                  <p:embed/>
                </p:oleObj>
              </mc:Choice>
              <mc:Fallback>
                <p:oleObj name="Equation" r:id="rId2" imgW="6604000" imgH="990600" progId="Equation.3">
                  <p:embed/>
                  <p:pic>
                    <p:nvPicPr>
                      <p:cNvPr id="58373" name="Object 4">
                        <a:extLst>
                          <a:ext uri="{FF2B5EF4-FFF2-40B4-BE49-F238E27FC236}">
                            <a16:creationId xmlns:a16="http://schemas.microsoft.com/office/drawing/2014/main" id="{F6578ABC-7388-41FA-B049-F84E3C9ED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72" t="-14900" r="-2072" b="-14900"/>
                      <a:stretch>
                        <a:fillRect/>
                      </a:stretch>
                    </p:blipFill>
                    <p:spPr bwMode="auto">
                      <a:xfrm>
                        <a:off x="304800" y="2820988"/>
                        <a:ext cx="8763000" cy="16367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45" name="Text Box 5">
            <a:extLst>
              <a:ext uri="{FF2B5EF4-FFF2-40B4-BE49-F238E27FC236}">
                <a16:creationId xmlns:a16="http://schemas.microsoft.com/office/drawing/2014/main" id="{61D294C1-C9AB-433E-B90B-8A1E13CAAACA}"/>
              </a:ext>
            </a:extLst>
          </p:cNvPr>
          <p:cNvSpPr txBox="1">
            <a:spLocks noChangeArrowheads="1"/>
          </p:cNvSpPr>
          <p:nvPr/>
        </p:nvSpPr>
        <p:spPr bwMode="auto">
          <a:xfrm>
            <a:off x="628650" y="4800600"/>
            <a:ext cx="811981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2800" b="1" dirty="0">
                <a:latin typeface="Courier New" panose="02070309020205020404" pitchFamily="49" charset="0"/>
              </a:rPr>
              <a:t>  由此可见，</a:t>
            </a:r>
            <a:r>
              <a:rPr lang="zh-CN" altLang="en-US" sz="2800" b="1" dirty="0">
                <a:solidFill>
                  <a:schemeClr val="accent1"/>
                </a:solidFill>
                <a:latin typeface="Courier New" panose="02070309020205020404" pitchFamily="49" charset="0"/>
              </a:rPr>
              <a:t>增加一个变量</a:t>
            </a:r>
            <a:r>
              <a:rPr lang="zh-CN" altLang="en-US" sz="2800" b="1" dirty="0">
                <a:latin typeface="Courier New" panose="02070309020205020404" pitchFamily="49" charset="0"/>
              </a:rPr>
              <a:t>重新进行动态规划，会变成更小的子问题，有助于设计动态规划算法。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 calcmode="lin" valueType="num">
                                      <p:cBhvr additive="base">
                                        <p:cTn id="7" dur="500" fill="hold"/>
                                        <p:tgtEl>
                                          <p:spTgt spid="61445"/>
                                        </p:tgtEl>
                                        <p:attrNameLst>
                                          <p:attrName>ppt_x</p:attrName>
                                        </p:attrNameLst>
                                      </p:cBhvr>
                                      <p:tavLst>
                                        <p:tav tm="0">
                                          <p:val>
                                            <p:strVal val="0-#ppt_w/2"/>
                                          </p:val>
                                        </p:tav>
                                        <p:tav tm="100000">
                                          <p:val>
                                            <p:strVal val="#ppt_x"/>
                                          </p:val>
                                        </p:tav>
                                      </p:tavLst>
                                    </p:anim>
                                    <p:anim calcmode="lin" valueType="num">
                                      <p:cBhvr additive="base">
                                        <p:cTn id="8" dur="500" fill="hold"/>
                                        <p:tgtEl>
                                          <p:spTgt spid="614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B31588DB-5678-432E-B3AD-973E13D5CF0B}"/>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44A54F9-1EFA-448A-B7C0-F8BC1946185B}" type="slidenum">
              <a:rPr kumimoji="0" lang="zh-CN" altLang="en-US" sz="1400" smtClean="0"/>
              <a:pPr>
                <a:spcBef>
                  <a:spcPct val="0"/>
                </a:spcBef>
                <a:buClrTx/>
                <a:buSzTx/>
                <a:buFontTx/>
                <a:buNone/>
              </a:pPr>
              <a:t>78</a:t>
            </a:fld>
            <a:endParaRPr kumimoji="0" lang="en-US" altLang="zh-CN" sz="1400"/>
          </a:p>
        </p:txBody>
      </p:sp>
      <p:sp>
        <p:nvSpPr>
          <p:cNvPr id="59395" name="Rectangle 2">
            <a:extLst>
              <a:ext uri="{FF2B5EF4-FFF2-40B4-BE49-F238E27FC236}">
                <a16:creationId xmlns:a16="http://schemas.microsoft.com/office/drawing/2014/main" id="{2173DCC0-BAB7-4BC5-8F43-C3ACCC225EDE}"/>
              </a:ext>
            </a:extLst>
          </p:cNvPr>
          <p:cNvSpPr>
            <a:spLocks noGrp="1" noChangeArrowheads="1"/>
          </p:cNvSpPr>
          <p:nvPr>
            <p:ph type="title" idx="4294967295"/>
          </p:nvPr>
        </p:nvSpPr>
        <p:spPr>
          <a:xfrm>
            <a:off x="827584" y="197642"/>
            <a:ext cx="7886700" cy="1325563"/>
          </a:xfrm>
        </p:spPr>
        <p:txBody>
          <a:bodyPr/>
          <a:lstStyle/>
          <a:p>
            <a:pPr eaLnBrk="1" hangingPunct="1"/>
            <a:r>
              <a:rPr lang="zh-CN" altLang="en-US" dirty="0"/>
              <a:t>算法</a:t>
            </a:r>
          </a:p>
        </p:txBody>
      </p:sp>
      <p:sp>
        <p:nvSpPr>
          <p:cNvPr id="59396" name="Rectangle 3">
            <a:extLst>
              <a:ext uri="{FF2B5EF4-FFF2-40B4-BE49-F238E27FC236}">
                <a16:creationId xmlns:a16="http://schemas.microsoft.com/office/drawing/2014/main" id="{98259D95-5D58-4412-9F80-8B4B73D37DD1}"/>
              </a:ext>
            </a:extLst>
          </p:cNvPr>
          <p:cNvSpPr>
            <a:spLocks noGrp="1" noChangeArrowheads="1"/>
          </p:cNvSpPr>
          <p:nvPr>
            <p:ph type="body" idx="4294967295"/>
          </p:nvPr>
        </p:nvSpPr>
        <p:spPr>
          <a:xfrm>
            <a:off x="837495" y="1253331"/>
            <a:ext cx="7886700" cy="4351338"/>
          </a:xfrm>
        </p:spPr>
        <p:txBody>
          <a:bodyPr>
            <a:normAutofit/>
          </a:bodyPr>
          <a:lstStyle/>
          <a:p>
            <a:pPr eaLnBrk="1" hangingPunct="1"/>
            <a:r>
              <a:rPr lang="zh-CN" altLang="en-US" sz="2800" dirty="0"/>
              <a:t>自底向上的算法</a:t>
            </a:r>
          </a:p>
          <a:p>
            <a:pPr eaLnBrk="1" hangingPunct="1"/>
            <a:r>
              <a:rPr lang="zh-CN" altLang="en-US" sz="2800" dirty="0"/>
              <a:t>填满一个</a:t>
            </a:r>
            <a:r>
              <a:rPr lang="en-US" altLang="zh-CN" sz="2800" dirty="0"/>
              <a:t>n*W</a:t>
            </a:r>
            <a:r>
              <a:rPr lang="zh-CN" altLang="en-US" sz="2800" dirty="0"/>
              <a:t>的二维数组</a:t>
            </a:r>
            <a:endParaRPr lang="en-US" altLang="zh-CN" sz="2800" dirty="0"/>
          </a:p>
        </p:txBody>
      </p:sp>
      <p:sp>
        <p:nvSpPr>
          <p:cNvPr id="59397" name="Text Box 4">
            <a:extLst>
              <a:ext uri="{FF2B5EF4-FFF2-40B4-BE49-F238E27FC236}">
                <a16:creationId xmlns:a16="http://schemas.microsoft.com/office/drawing/2014/main" id="{3A16C321-D9C4-47EF-A955-890F2F3C509F}"/>
              </a:ext>
            </a:extLst>
          </p:cNvPr>
          <p:cNvSpPr txBox="1">
            <a:spLocks noChangeArrowheads="1"/>
          </p:cNvSpPr>
          <p:nvPr/>
        </p:nvSpPr>
        <p:spPr bwMode="auto">
          <a:xfrm>
            <a:off x="971601" y="2246836"/>
            <a:ext cx="6912768" cy="4173450"/>
          </a:xfrm>
          <a:prstGeom prst="rect">
            <a:avLst/>
          </a:prstGeom>
          <a:solidFill>
            <a:srgbClr val="C0C0C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2880" tIns="91440" rIns="137160" bIns="9144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40000"/>
              </a:lnSpc>
              <a:spcBef>
                <a:spcPct val="50000"/>
              </a:spcBef>
              <a:buClrTx/>
              <a:buSzTx/>
              <a:buFontTx/>
              <a:buNone/>
            </a:pPr>
            <a:endParaRPr kumimoji="0" lang="zh-CN" altLang="en-US" sz="1800" b="1" dirty="0">
              <a:solidFill>
                <a:schemeClr val="bg2"/>
              </a:solidFill>
              <a:latin typeface="Courier New" panose="02070309020205020404" pitchFamily="49" charset="0"/>
            </a:endParaRPr>
          </a:p>
          <a:p>
            <a:pPr>
              <a:spcBef>
                <a:spcPct val="0"/>
              </a:spcBef>
              <a:buClrTx/>
              <a:buSzTx/>
              <a:buFontTx/>
              <a:buNone/>
            </a:pPr>
            <a:r>
              <a:rPr lang="en-US" altLang="zh-CN" sz="1800" b="1" dirty="0">
                <a:solidFill>
                  <a:srgbClr val="003399"/>
                </a:solidFill>
                <a:latin typeface="Courier New" panose="02070309020205020404" pitchFamily="49" charset="0"/>
              </a:rPr>
              <a:t>Input</a:t>
            </a:r>
            <a:r>
              <a:rPr lang="en-US" altLang="zh-CN" sz="1800" b="1" dirty="0">
                <a:latin typeface="Courier New" panose="02070309020205020404" pitchFamily="49" charset="0"/>
              </a:rPr>
              <a:t>: n, w</a:t>
            </a:r>
            <a:r>
              <a:rPr lang="en-US" altLang="zh-CN" sz="1800" b="1" baseline="-25000" dirty="0">
                <a:latin typeface="Courier New" panose="02070309020205020404" pitchFamily="49" charset="0"/>
              </a:rPr>
              <a:t>1</a:t>
            </a:r>
            <a:r>
              <a:rPr lang="en-US" altLang="zh-CN" sz="1800" b="1" dirty="0">
                <a:latin typeface="Courier New" panose="02070309020205020404" pitchFamily="49" charset="0"/>
              </a:rPr>
              <a:t>,…,</a:t>
            </a:r>
            <a:r>
              <a:rPr lang="en-US" altLang="zh-CN" sz="1800" b="1" dirty="0" err="1">
                <a:latin typeface="Courier New" panose="02070309020205020404" pitchFamily="49" charset="0"/>
              </a:rPr>
              <a:t>w</a:t>
            </a:r>
            <a:r>
              <a:rPr lang="en-US" altLang="zh-CN" sz="1800" b="1" baseline="-25000" dirty="0" err="1">
                <a:latin typeface="Courier New" panose="02070309020205020404" pitchFamily="49" charset="0"/>
              </a:rPr>
              <a:t>N</a:t>
            </a:r>
            <a:r>
              <a:rPr lang="en-US" altLang="zh-CN" sz="1800" b="1" baseline="-25000" dirty="0">
                <a:latin typeface="Courier New" panose="02070309020205020404" pitchFamily="49" charset="0"/>
              </a:rPr>
              <a:t>, </a:t>
            </a:r>
            <a:r>
              <a:rPr lang="en-US" altLang="zh-CN" sz="1800" b="1" dirty="0">
                <a:latin typeface="Courier New" panose="02070309020205020404" pitchFamily="49" charset="0"/>
              </a:rPr>
              <a:t>v</a:t>
            </a:r>
            <a:r>
              <a:rPr lang="en-US" altLang="zh-CN" sz="1800" b="1" baseline="-25000" dirty="0">
                <a:latin typeface="Courier New" panose="02070309020205020404" pitchFamily="49" charset="0"/>
              </a:rPr>
              <a:t>1</a:t>
            </a:r>
            <a:r>
              <a:rPr lang="en-US" altLang="zh-CN" sz="1800" b="1" dirty="0">
                <a:latin typeface="Courier New" panose="02070309020205020404" pitchFamily="49" charset="0"/>
              </a:rPr>
              <a:t>,…,</a:t>
            </a:r>
            <a:r>
              <a:rPr lang="en-US" altLang="zh-CN" sz="1800" b="1" dirty="0" err="1">
                <a:latin typeface="Courier New" panose="02070309020205020404" pitchFamily="49" charset="0"/>
              </a:rPr>
              <a:t>v</a:t>
            </a:r>
            <a:r>
              <a:rPr lang="en-US" altLang="zh-CN" sz="1800" b="1" baseline="-25000" dirty="0" err="1">
                <a:latin typeface="Courier New" panose="02070309020205020404" pitchFamily="49" charset="0"/>
              </a:rPr>
              <a:t>N</a:t>
            </a:r>
            <a:endParaRPr lang="en-US" altLang="zh-CN" sz="1800" b="1" baseline="-25000" dirty="0">
              <a:latin typeface="Courier New" panose="02070309020205020404" pitchFamily="49" charset="0"/>
            </a:endParaRPr>
          </a:p>
          <a:p>
            <a:pPr>
              <a:spcBef>
                <a:spcPct val="0"/>
              </a:spcBef>
              <a:buClrTx/>
              <a:buSzTx/>
              <a:buFontTx/>
              <a:buNone/>
            </a:pPr>
            <a:endParaRPr lang="en-US" altLang="zh-CN" sz="1800" b="1" dirty="0">
              <a:latin typeface="Courier New" panose="02070309020205020404" pitchFamily="49" charset="0"/>
            </a:endParaRPr>
          </a:p>
          <a:p>
            <a:pPr>
              <a:spcBef>
                <a:spcPct val="0"/>
              </a:spcBef>
              <a:buClrTx/>
              <a:buSzTx/>
              <a:buFontTx/>
              <a:buNone/>
            </a:pPr>
            <a:r>
              <a:rPr lang="en-US" altLang="zh-CN" sz="1800" b="1" dirty="0">
                <a:solidFill>
                  <a:srgbClr val="003399"/>
                </a:solidFill>
                <a:latin typeface="Courier New" panose="02070309020205020404" pitchFamily="49" charset="0"/>
              </a:rPr>
              <a:t>for</a:t>
            </a:r>
            <a:r>
              <a:rPr lang="en-US" altLang="zh-CN" sz="1800" b="1" dirty="0">
                <a:latin typeface="Courier New" panose="02070309020205020404" pitchFamily="49" charset="0"/>
              </a:rPr>
              <a:t> w = 0 to W</a:t>
            </a:r>
          </a:p>
          <a:p>
            <a:pPr>
              <a:spcBef>
                <a:spcPct val="0"/>
              </a:spcBef>
              <a:buClrTx/>
              <a:buSzTx/>
              <a:buFontTx/>
              <a:buNone/>
            </a:pPr>
            <a:r>
              <a:rPr lang="en-US" altLang="zh-CN" sz="1800" b="1" dirty="0">
                <a:latin typeface="Courier New" panose="02070309020205020404" pitchFamily="49" charset="0"/>
              </a:rPr>
              <a:t>   M[0, w] = 0</a:t>
            </a:r>
          </a:p>
          <a:p>
            <a:pPr>
              <a:spcBef>
                <a:spcPct val="0"/>
              </a:spcBef>
              <a:buClrTx/>
              <a:buSzTx/>
              <a:buFontTx/>
              <a:buNone/>
            </a:pPr>
            <a:endParaRPr lang="en-US" altLang="zh-CN" sz="1800" b="1" dirty="0">
              <a:latin typeface="Courier New" panose="02070309020205020404" pitchFamily="49" charset="0"/>
            </a:endParaRPr>
          </a:p>
          <a:p>
            <a:pPr>
              <a:spcBef>
                <a:spcPct val="0"/>
              </a:spcBef>
              <a:buClrTx/>
              <a:buSzTx/>
              <a:buFontTx/>
              <a:buNone/>
            </a:pPr>
            <a:r>
              <a:rPr lang="en-US" altLang="zh-CN" sz="1800" b="1" dirty="0">
                <a:solidFill>
                  <a:srgbClr val="003399"/>
                </a:solidFill>
                <a:latin typeface="Courier New" panose="02070309020205020404" pitchFamily="49" charset="0"/>
              </a:rPr>
              <a:t>for</a:t>
            </a:r>
            <a:r>
              <a:rPr lang="en-US" altLang="zh-CN" sz="1800" b="1" dirty="0">
                <a:latin typeface="Courier New" panose="02070309020205020404" pitchFamily="49" charset="0"/>
              </a:rPr>
              <a:t> </a:t>
            </a:r>
            <a:r>
              <a:rPr lang="en-US" altLang="zh-CN" sz="1800" b="1" dirty="0" err="1">
                <a:latin typeface="Courier New" panose="02070309020205020404" pitchFamily="49" charset="0"/>
              </a:rPr>
              <a:t>i</a:t>
            </a:r>
            <a:r>
              <a:rPr lang="en-US" altLang="zh-CN" sz="1800" b="1" dirty="0">
                <a:latin typeface="Courier New" panose="02070309020205020404" pitchFamily="49" charset="0"/>
              </a:rPr>
              <a:t> = 1 to n</a:t>
            </a:r>
          </a:p>
          <a:p>
            <a:pPr>
              <a:spcBef>
                <a:spcPct val="0"/>
              </a:spcBef>
              <a:buClrTx/>
              <a:buSzTx/>
              <a:buFontTx/>
              <a:buNone/>
            </a:pPr>
            <a:r>
              <a:rPr lang="en-US" altLang="zh-CN" sz="1800" b="1" dirty="0">
                <a:solidFill>
                  <a:srgbClr val="003399"/>
                </a:solidFill>
                <a:latin typeface="Courier New" panose="02070309020205020404" pitchFamily="49" charset="0"/>
              </a:rPr>
              <a:t>   for</a:t>
            </a:r>
            <a:r>
              <a:rPr lang="en-US" altLang="zh-CN" sz="1800" b="1" dirty="0">
                <a:latin typeface="Courier New" panose="02070309020205020404" pitchFamily="49" charset="0"/>
              </a:rPr>
              <a:t> w = 1 to W</a:t>
            </a:r>
          </a:p>
          <a:p>
            <a:pPr>
              <a:spcBef>
                <a:spcPct val="0"/>
              </a:spcBef>
              <a:buClrTx/>
              <a:buSzTx/>
              <a:buFontTx/>
              <a:buNone/>
            </a:pPr>
            <a:r>
              <a:rPr lang="en-US" altLang="zh-CN" sz="1800" b="1" dirty="0">
                <a:solidFill>
                  <a:srgbClr val="003399"/>
                </a:solidFill>
                <a:latin typeface="Courier New" panose="02070309020205020404" pitchFamily="49" charset="0"/>
              </a:rPr>
              <a:t>      if</a:t>
            </a:r>
            <a:r>
              <a:rPr lang="en-US" altLang="zh-CN" sz="1800" b="1" dirty="0">
                <a:latin typeface="Courier New" panose="02070309020205020404" pitchFamily="49" charset="0"/>
              </a:rPr>
              <a:t> (</a:t>
            </a:r>
            <a:r>
              <a:rPr lang="en-US" altLang="zh-CN" sz="1800" b="1" dirty="0" err="1">
                <a:latin typeface="Courier New" panose="02070309020205020404" pitchFamily="49" charset="0"/>
              </a:rPr>
              <a:t>w</a:t>
            </a:r>
            <a:r>
              <a:rPr lang="en-US" altLang="zh-CN" sz="1800" b="1" baseline="-25000" dirty="0" err="1">
                <a:latin typeface="Courier New" panose="02070309020205020404" pitchFamily="49" charset="0"/>
              </a:rPr>
              <a:t>i</a:t>
            </a:r>
            <a:r>
              <a:rPr lang="en-US" altLang="zh-CN" sz="1800" b="1" dirty="0">
                <a:latin typeface="Courier New" panose="02070309020205020404" pitchFamily="49" charset="0"/>
              </a:rPr>
              <a:t> &gt; w)</a:t>
            </a:r>
          </a:p>
          <a:p>
            <a:pPr>
              <a:spcBef>
                <a:spcPct val="0"/>
              </a:spcBef>
              <a:buClrTx/>
              <a:buSzTx/>
              <a:buFontTx/>
              <a:buNone/>
            </a:pPr>
            <a:r>
              <a:rPr lang="en-US" altLang="zh-CN" sz="1800" b="1" dirty="0">
                <a:latin typeface="Courier New" panose="02070309020205020404" pitchFamily="49" charset="0"/>
              </a:rPr>
              <a:t>         M[</a:t>
            </a:r>
            <a:r>
              <a:rPr lang="en-US" altLang="zh-CN" sz="1800" b="1" dirty="0" err="1">
                <a:latin typeface="Courier New" panose="02070309020205020404" pitchFamily="49" charset="0"/>
              </a:rPr>
              <a:t>i</a:t>
            </a:r>
            <a:r>
              <a:rPr lang="en-US" altLang="zh-CN" sz="1800" b="1" dirty="0">
                <a:latin typeface="Courier New" panose="02070309020205020404" pitchFamily="49" charset="0"/>
              </a:rPr>
              <a:t>, w] = M[i-1, w]</a:t>
            </a:r>
          </a:p>
          <a:p>
            <a:pPr>
              <a:spcBef>
                <a:spcPct val="0"/>
              </a:spcBef>
              <a:buClrTx/>
              <a:buSzTx/>
              <a:buFontTx/>
              <a:buNone/>
            </a:pPr>
            <a:r>
              <a:rPr lang="en-US" altLang="zh-CN" sz="1800" b="1" dirty="0">
                <a:latin typeface="Courier New" panose="02070309020205020404" pitchFamily="49" charset="0"/>
              </a:rPr>
              <a:t>      </a:t>
            </a:r>
            <a:r>
              <a:rPr lang="en-US" altLang="zh-CN" sz="1800" b="1" dirty="0">
                <a:solidFill>
                  <a:srgbClr val="003399"/>
                </a:solidFill>
                <a:latin typeface="Courier New" panose="02070309020205020404" pitchFamily="49" charset="0"/>
              </a:rPr>
              <a:t>else</a:t>
            </a:r>
          </a:p>
          <a:p>
            <a:pPr>
              <a:spcBef>
                <a:spcPct val="0"/>
              </a:spcBef>
              <a:buClrTx/>
              <a:buSzTx/>
              <a:buFontTx/>
              <a:buNone/>
            </a:pPr>
            <a:r>
              <a:rPr lang="en-US" altLang="zh-CN" sz="1800" b="1" dirty="0">
                <a:latin typeface="Courier New" panose="02070309020205020404" pitchFamily="49" charset="0"/>
              </a:rPr>
              <a:t>         M[</a:t>
            </a:r>
            <a:r>
              <a:rPr lang="en-US" altLang="zh-CN" sz="1800" b="1" dirty="0" err="1">
                <a:latin typeface="Courier New" panose="02070309020205020404" pitchFamily="49" charset="0"/>
              </a:rPr>
              <a:t>i</a:t>
            </a:r>
            <a:r>
              <a:rPr lang="en-US" altLang="zh-CN" sz="1800" b="1" dirty="0">
                <a:latin typeface="Courier New" panose="02070309020205020404" pitchFamily="49" charset="0"/>
              </a:rPr>
              <a:t>, w] = max {M[i-1, w], v</a:t>
            </a:r>
            <a:r>
              <a:rPr lang="en-US" altLang="zh-CN" sz="1800" b="1" baseline="-25000" dirty="0">
                <a:latin typeface="Courier New" panose="02070309020205020404" pitchFamily="49" charset="0"/>
              </a:rPr>
              <a:t>i </a:t>
            </a:r>
            <a:r>
              <a:rPr lang="en-US" altLang="zh-CN" sz="1800" b="1" dirty="0">
                <a:latin typeface="Courier New" panose="02070309020205020404" pitchFamily="49" charset="0"/>
              </a:rPr>
              <a:t>+ M[i-1, w-</a:t>
            </a:r>
            <a:r>
              <a:rPr lang="en-US" altLang="zh-CN" sz="1800" b="1" dirty="0" err="1">
                <a:latin typeface="Courier New" panose="02070309020205020404" pitchFamily="49" charset="0"/>
              </a:rPr>
              <a:t>w</a:t>
            </a:r>
            <a:r>
              <a:rPr lang="en-US" altLang="zh-CN" sz="1800" b="1" baseline="-25000" dirty="0" err="1">
                <a:latin typeface="Courier New" panose="02070309020205020404" pitchFamily="49" charset="0"/>
              </a:rPr>
              <a:t>i</a:t>
            </a:r>
            <a:r>
              <a:rPr lang="en-US" altLang="zh-CN" sz="1800" b="1" baseline="-25000" dirty="0">
                <a:latin typeface="Courier New" panose="02070309020205020404" pitchFamily="49" charset="0"/>
              </a:rPr>
              <a:t> </a:t>
            </a:r>
            <a:r>
              <a:rPr lang="en-US" altLang="zh-CN" sz="1800" b="1" dirty="0">
                <a:latin typeface="Courier New" panose="02070309020205020404" pitchFamily="49" charset="0"/>
              </a:rPr>
              <a:t>]}</a:t>
            </a:r>
          </a:p>
          <a:p>
            <a:pPr>
              <a:spcBef>
                <a:spcPct val="0"/>
              </a:spcBef>
              <a:buClrTx/>
              <a:buSzTx/>
              <a:buFontTx/>
              <a:buNone/>
            </a:pPr>
            <a:endParaRPr lang="en-US" altLang="zh-CN" sz="1800" b="1" dirty="0">
              <a:latin typeface="Courier New" panose="02070309020205020404" pitchFamily="49" charset="0"/>
            </a:endParaRPr>
          </a:p>
          <a:p>
            <a:pPr>
              <a:spcBef>
                <a:spcPct val="0"/>
              </a:spcBef>
              <a:buClrTx/>
              <a:buSzTx/>
              <a:buFontTx/>
              <a:buNone/>
            </a:pPr>
            <a:r>
              <a:rPr lang="en-US" altLang="zh-CN" sz="1800" b="1" dirty="0">
                <a:solidFill>
                  <a:srgbClr val="003399"/>
                </a:solidFill>
                <a:latin typeface="Courier New" panose="02070309020205020404" pitchFamily="49" charset="0"/>
              </a:rPr>
              <a:t>return</a:t>
            </a:r>
            <a:r>
              <a:rPr lang="en-US" altLang="zh-CN" sz="1800" b="1" dirty="0">
                <a:latin typeface="Courier New" panose="02070309020205020404" pitchFamily="49" charset="0"/>
              </a:rPr>
              <a:t> M[n, W]</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844A4911-2F80-4E1C-892B-6E5A2E1D5BE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34DFDCA-B645-4963-9F27-6C466A767FAB}" type="slidenum">
              <a:rPr kumimoji="0" lang="zh-CN" altLang="en-US" sz="1400" smtClean="0"/>
              <a:pPr>
                <a:spcBef>
                  <a:spcPct val="0"/>
                </a:spcBef>
                <a:buClrTx/>
                <a:buSzTx/>
                <a:buFontTx/>
                <a:buNone/>
              </a:pPr>
              <a:t>79</a:t>
            </a:fld>
            <a:endParaRPr kumimoji="0" lang="en-US" altLang="zh-CN" sz="1400"/>
          </a:p>
        </p:txBody>
      </p:sp>
      <p:sp>
        <p:nvSpPr>
          <p:cNvPr id="60419" name="Rectangle 2">
            <a:extLst>
              <a:ext uri="{FF2B5EF4-FFF2-40B4-BE49-F238E27FC236}">
                <a16:creationId xmlns:a16="http://schemas.microsoft.com/office/drawing/2014/main" id="{4C3BB8DD-25C0-4497-B89E-8602142AE131}"/>
              </a:ext>
            </a:extLst>
          </p:cNvPr>
          <p:cNvSpPr>
            <a:spLocks noGrp="1" noChangeArrowheads="1"/>
          </p:cNvSpPr>
          <p:nvPr>
            <p:ph type="title" idx="4294967295"/>
          </p:nvPr>
        </p:nvSpPr>
        <p:spPr>
          <a:xfrm>
            <a:off x="1343025" y="457200"/>
            <a:ext cx="7800975" cy="1150938"/>
          </a:xfrm>
        </p:spPr>
        <p:txBody>
          <a:bodyPr/>
          <a:lstStyle/>
          <a:p>
            <a:pPr eaLnBrk="1" hangingPunct="1"/>
            <a:r>
              <a:rPr lang="zh-CN" altLang="en-US"/>
              <a:t>算法</a:t>
            </a:r>
          </a:p>
        </p:txBody>
      </p:sp>
      <p:sp>
        <p:nvSpPr>
          <p:cNvPr id="60420" name="Rectangle 3">
            <a:extLst>
              <a:ext uri="{FF2B5EF4-FFF2-40B4-BE49-F238E27FC236}">
                <a16:creationId xmlns:a16="http://schemas.microsoft.com/office/drawing/2014/main" id="{16E48CFE-A68D-4E36-BC36-99D9D96EE964}"/>
              </a:ext>
            </a:extLst>
          </p:cNvPr>
          <p:cNvSpPr>
            <a:spLocks noGrp="1" noChangeArrowheads="1"/>
          </p:cNvSpPr>
          <p:nvPr>
            <p:ph type="body" idx="4294967295"/>
          </p:nvPr>
        </p:nvSpPr>
        <p:spPr>
          <a:xfrm>
            <a:off x="0" y="1825625"/>
            <a:ext cx="7886700" cy="4351338"/>
          </a:xfrm>
        </p:spPr>
        <p:txBody>
          <a:bodyPr/>
          <a:lstStyle/>
          <a:p>
            <a:pPr eaLnBrk="1" hangingPunct="1">
              <a:buFont typeface="Wingdings" panose="05000000000000000000" pitchFamily="2" charset="2"/>
              <a:buNone/>
            </a:pPr>
            <a:r>
              <a:rPr lang="zh-CN" altLang="en-US"/>
              <a:t> </a:t>
            </a:r>
          </a:p>
          <a:p>
            <a:pPr eaLnBrk="1" hangingPunct="1">
              <a:buFont typeface="Wingdings" panose="05000000000000000000" pitchFamily="2" charset="2"/>
              <a:buNone/>
            </a:pPr>
            <a:endParaRPr lang="zh-CN" altLang="en-US"/>
          </a:p>
        </p:txBody>
      </p:sp>
      <p:grpSp>
        <p:nvGrpSpPr>
          <p:cNvPr id="60421" name="Group 235">
            <a:extLst>
              <a:ext uri="{FF2B5EF4-FFF2-40B4-BE49-F238E27FC236}">
                <a16:creationId xmlns:a16="http://schemas.microsoft.com/office/drawing/2014/main" id="{B02E3A26-5F11-40D0-A62F-3AB17877B8B6}"/>
              </a:ext>
            </a:extLst>
          </p:cNvPr>
          <p:cNvGrpSpPr>
            <a:grpSpLocks/>
          </p:cNvGrpSpPr>
          <p:nvPr/>
        </p:nvGrpSpPr>
        <p:grpSpPr bwMode="auto">
          <a:xfrm>
            <a:off x="5769117" y="4653136"/>
            <a:ext cx="2347912" cy="2022475"/>
            <a:chOff x="3927" y="2760"/>
            <a:chExt cx="1584" cy="1364"/>
          </a:xfrm>
        </p:grpSpPr>
        <p:sp>
          <p:nvSpPr>
            <p:cNvPr id="60519" name="Rectangle 236">
              <a:extLst>
                <a:ext uri="{FF2B5EF4-FFF2-40B4-BE49-F238E27FC236}">
                  <a16:creationId xmlns:a16="http://schemas.microsoft.com/office/drawing/2014/main" id="{8BCCD7FE-7B45-4423-871D-7DC8A7A23845}"/>
                </a:ext>
              </a:extLst>
            </p:cNvPr>
            <p:cNvSpPr>
              <a:spLocks noChangeArrowheads="1"/>
            </p:cNvSpPr>
            <p:nvPr/>
          </p:nvSpPr>
          <p:spPr bwMode="auto">
            <a:xfrm>
              <a:off x="4407" y="302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20" name="Rectangle 237">
              <a:extLst>
                <a:ext uri="{FF2B5EF4-FFF2-40B4-BE49-F238E27FC236}">
                  <a16:creationId xmlns:a16="http://schemas.microsoft.com/office/drawing/2014/main" id="{730C2944-D32B-48C0-9565-71D02707A79C}"/>
                </a:ext>
              </a:extLst>
            </p:cNvPr>
            <p:cNvSpPr>
              <a:spLocks noChangeArrowheads="1"/>
            </p:cNvSpPr>
            <p:nvPr/>
          </p:nvSpPr>
          <p:spPr bwMode="auto">
            <a:xfrm>
              <a:off x="4407" y="2760"/>
              <a:ext cx="532"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000">
                  <a:solidFill>
                    <a:schemeClr val="bg1"/>
                  </a:solidFill>
                  <a:latin typeface="Comic Sans MS" panose="030F0702030302020204" pitchFamily="66" charset="0"/>
                </a:rPr>
                <a:t>Value</a:t>
              </a:r>
              <a:endParaRPr lang="en-US" altLang="zh-CN" sz="2000" baseline="-25000">
                <a:solidFill>
                  <a:schemeClr val="bg1"/>
                </a:solidFill>
                <a:latin typeface="Comic Sans MS" panose="030F0702030302020204" pitchFamily="66" charset="0"/>
              </a:endParaRPr>
            </a:p>
          </p:txBody>
        </p:sp>
        <p:sp>
          <p:nvSpPr>
            <p:cNvPr id="60521" name="Rectangle 238">
              <a:extLst>
                <a:ext uri="{FF2B5EF4-FFF2-40B4-BE49-F238E27FC236}">
                  <a16:creationId xmlns:a16="http://schemas.microsoft.com/office/drawing/2014/main" id="{0CF39CFA-1236-4EAF-B0D6-1B1847D801C9}"/>
                </a:ext>
              </a:extLst>
            </p:cNvPr>
            <p:cNvSpPr>
              <a:spLocks noChangeArrowheads="1"/>
            </p:cNvSpPr>
            <p:nvPr/>
          </p:nvSpPr>
          <p:spPr bwMode="auto">
            <a:xfrm>
              <a:off x="4407" y="346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60522" name="Rectangle 239">
              <a:extLst>
                <a:ext uri="{FF2B5EF4-FFF2-40B4-BE49-F238E27FC236}">
                  <a16:creationId xmlns:a16="http://schemas.microsoft.com/office/drawing/2014/main" id="{CCE8E6A8-FA89-40BA-AF52-7D01D0147835}"/>
                </a:ext>
              </a:extLst>
            </p:cNvPr>
            <p:cNvSpPr>
              <a:spLocks noChangeArrowheads="1"/>
            </p:cNvSpPr>
            <p:nvPr/>
          </p:nvSpPr>
          <p:spPr bwMode="auto">
            <a:xfrm>
              <a:off x="4407" y="368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22</a:t>
              </a:r>
              <a:endParaRPr kumimoji="0" lang="zh-CN" altLang="en-US" sz="2000" baseline="30000">
                <a:latin typeface="Comic Sans MS" panose="030F0702030302020204" pitchFamily="66" charset="0"/>
              </a:endParaRPr>
            </a:p>
          </p:txBody>
        </p:sp>
        <p:sp>
          <p:nvSpPr>
            <p:cNvPr id="60523" name="Rectangle 240">
              <a:extLst>
                <a:ext uri="{FF2B5EF4-FFF2-40B4-BE49-F238E27FC236}">
                  <a16:creationId xmlns:a16="http://schemas.microsoft.com/office/drawing/2014/main" id="{612BC10E-6830-43EC-AB9A-7CAC660FE43E}"/>
                </a:ext>
              </a:extLst>
            </p:cNvPr>
            <p:cNvSpPr>
              <a:spLocks noChangeArrowheads="1"/>
            </p:cNvSpPr>
            <p:nvPr/>
          </p:nvSpPr>
          <p:spPr bwMode="auto">
            <a:xfrm>
              <a:off x="4407" y="390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28</a:t>
              </a:r>
              <a:endParaRPr kumimoji="0" lang="zh-CN" altLang="en-US" sz="2000" baseline="30000">
                <a:latin typeface="Comic Sans MS" panose="030F0702030302020204" pitchFamily="66" charset="0"/>
              </a:endParaRPr>
            </a:p>
          </p:txBody>
        </p:sp>
        <p:sp>
          <p:nvSpPr>
            <p:cNvPr id="60524" name="Rectangle 241">
              <a:extLst>
                <a:ext uri="{FF2B5EF4-FFF2-40B4-BE49-F238E27FC236}">
                  <a16:creationId xmlns:a16="http://schemas.microsoft.com/office/drawing/2014/main" id="{D1106157-58B7-459A-B445-709BC0326C12}"/>
                </a:ext>
              </a:extLst>
            </p:cNvPr>
            <p:cNvSpPr>
              <a:spLocks noChangeArrowheads="1"/>
            </p:cNvSpPr>
            <p:nvPr/>
          </p:nvSpPr>
          <p:spPr bwMode="auto">
            <a:xfrm>
              <a:off x="4939" y="302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1</a:t>
              </a:r>
              <a:endParaRPr kumimoji="0" lang="zh-CN" altLang="en-US" sz="2000">
                <a:latin typeface="Comic Sans MS" panose="030F0702030302020204" pitchFamily="66" charset="0"/>
              </a:endParaRPr>
            </a:p>
          </p:txBody>
        </p:sp>
        <p:sp>
          <p:nvSpPr>
            <p:cNvPr id="60525" name="Rectangle 242">
              <a:extLst>
                <a:ext uri="{FF2B5EF4-FFF2-40B4-BE49-F238E27FC236}">
                  <a16:creationId xmlns:a16="http://schemas.microsoft.com/office/drawing/2014/main" id="{06C78F7F-CA8C-4BDD-8DEE-1E42D2C70251}"/>
                </a:ext>
              </a:extLst>
            </p:cNvPr>
            <p:cNvSpPr>
              <a:spLocks noChangeArrowheads="1"/>
            </p:cNvSpPr>
            <p:nvPr/>
          </p:nvSpPr>
          <p:spPr bwMode="auto">
            <a:xfrm>
              <a:off x="4939" y="2760"/>
              <a:ext cx="572"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solidFill>
                    <a:schemeClr val="bg1"/>
                  </a:solidFill>
                  <a:latin typeface="Comic Sans MS" panose="030F0702030302020204" pitchFamily="66" charset="0"/>
                </a:rPr>
                <a:t>Weight</a:t>
              </a:r>
            </a:p>
          </p:txBody>
        </p:sp>
        <p:sp>
          <p:nvSpPr>
            <p:cNvPr id="60526" name="Rectangle 243">
              <a:extLst>
                <a:ext uri="{FF2B5EF4-FFF2-40B4-BE49-F238E27FC236}">
                  <a16:creationId xmlns:a16="http://schemas.microsoft.com/office/drawing/2014/main" id="{C49D6A82-F201-4CEE-A626-E3D69934BED6}"/>
                </a:ext>
              </a:extLst>
            </p:cNvPr>
            <p:cNvSpPr>
              <a:spLocks noChangeArrowheads="1"/>
            </p:cNvSpPr>
            <p:nvPr/>
          </p:nvSpPr>
          <p:spPr bwMode="auto">
            <a:xfrm>
              <a:off x="4939" y="346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5</a:t>
              </a:r>
              <a:endParaRPr kumimoji="0" lang="zh-CN" altLang="en-US" sz="2000" baseline="30000">
                <a:latin typeface="Comic Sans MS" panose="030F0702030302020204" pitchFamily="66" charset="0"/>
              </a:endParaRPr>
            </a:p>
          </p:txBody>
        </p:sp>
        <p:sp>
          <p:nvSpPr>
            <p:cNvPr id="60527" name="Rectangle 244">
              <a:extLst>
                <a:ext uri="{FF2B5EF4-FFF2-40B4-BE49-F238E27FC236}">
                  <a16:creationId xmlns:a16="http://schemas.microsoft.com/office/drawing/2014/main" id="{72E22B4F-C10C-44E7-A8D0-9105A2811B0B}"/>
                </a:ext>
              </a:extLst>
            </p:cNvPr>
            <p:cNvSpPr>
              <a:spLocks noChangeArrowheads="1"/>
            </p:cNvSpPr>
            <p:nvPr/>
          </p:nvSpPr>
          <p:spPr bwMode="auto">
            <a:xfrm>
              <a:off x="4939" y="368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6</a:t>
              </a:r>
              <a:endParaRPr kumimoji="0" lang="zh-CN" altLang="en-US" sz="2000">
                <a:latin typeface="Comic Sans MS" panose="030F0702030302020204" pitchFamily="66" charset="0"/>
              </a:endParaRPr>
            </a:p>
          </p:txBody>
        </p:sp>
        <p:sp>
          <p:nvSpPr>
            <p:cNvPr id="60528" name="Rectangle 245">
              <a:extLst>
                <a:ext uri="{FF2B5EF4-FFF2-40B4-BE49-F238E27FC236}">
                  <a16:creationId xmlns:a16="http://schemas.microsoft.com/office/drawing/2014/main" id="{53BC5651-9C82-4CA5-B969-EBFB120DC9B4}"/>
                </a:ext>
              </a:extLst>
            </p:cNvPr>
            <p:cNvSpPr>
              <a:spLocks noChangeArrowheads="1"/>
            </p:cNvSpPr>
            <p:nvPr/>
          </p:nvSpPr>
          <p:spPr bwMode="auto">
            <a:xfrm>
              <a:off x="4407" y="3244"/>
              <a:ext cx="53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dirty="0">
                  <a:latin typeface="Comic Sans MS" panose="030F0702030302020204" pitchFamily="66" charset="0"/>
                </a:rPr>
                <a:t>6</a:t>
              </a:r>
              <a:endParaRPr kumimoji="0" lang="zh-CN" altLang="en-US" sz="2000" baseline="30000" dirty="0">
                <a:latin typeface="Comic Sans MS" panose="030F0702030302020204" pitchFamily="66" charset="0"/>
              </a:endParaRPr>
            </a:p>
          </p:txBody>
        </p:sp>
        <p:sp>
          <p:nvSpPr>
            <p:cNvPr id="60529" name="Rectangle 246">
              <a:extLst>
                <a:ext uri="{FF2B5EF4-FFF2-40B4-BE49-F238E27FC236}">
                  <a16:creationId xmlns:a16="http://schemas.microsoft.com/office/drawing/2014/main" id="{7E5D8C98-A523-4659-A025-4F19C9E88A8F}"/>
                </a:ext>
              </a:extLst>
            </p:cNvPr>
            <p:cNvSpPr>
              <a:spLocks noChangeArrowheads="1"/>
            </p:cNvSpPr>
            <p:nvPr/>
          </p:nvSpPr>
          <p:spPr bwMode="auto">
            <a:xfrm>
              <a:off x="4939" y="324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rPr>
                <a:t>2</a:t>
              </a:r>
              <a:endParaRPr kumimoji="0" lang="zh-CN" altLang="en-US" sz="2000" baseline="30000">
                <a:latin typeface="Comic Sans MS" panose="030F0702030302020204" pitchFamily="66" charset="0"/>
              </a:endParaRPr>
            </a:p>
          </p:txBody>
        </p:sp>
        <p:sp>
          <p:nvSpPr>
            <p:cNvPr id="60530" name="Rectangle 247">
              <a:extLst>
                <a:ext uri="{FF2B5EF4-FFF2-40B4-BE49-F238E27FC236}">
                  <a16:creationId xmlns:a16="http://schemas.microsoft.com/office/drawing/2014/main" id="{5F8BD8CD-DB44-40DF-A5BE-61168268559F}"/>
                </a:ext>
              </a:extLst>
            </p:cNvPr>
            <p:cNvSpPr>
              <a:spLocks noChangeArrowheads="1"/>
            </p:cNvSpPr>
            <p:nvPr/>
          </p:nvSpPr>
          <p:spPr bwMode="auto">
            <a:xfrm>
              <a:off x="4939" y="3904"/>
              <a:ext cx="572"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531" name="Rectangle 248">
              <a:extLst>
                <a:ext uri="{FF2B5EF4-FFF2-40B4-BE49-F238E27FC236}">
                  <a16:creationId xmlns:a16="http://schemas.microsoft.com/office/drawing/2014/main" id="{0A116A2D-429A-4E7A-8FC4-E98F3F00F04F}"/>
                </a:ext>
              </a:extLst>
            </p:cNvPr>
            <p:cNvSpPr>
              <a:spLocks noChangeArrowheads="1"/>
            </p:cNvSpPr>
            <p:nvPr/>
          </p:nvSpPr>
          <p:spPr bwMode="auto">
            <a:xfrm>
              <a:off x="3927" y="2760"/>
              <a:ext cx="480"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a:solidFill>
                    <a:schemeClr val="bg1"/>
                  </a:solidFill>
                  <a:latin typeface="Comic Sans MS" panose="030F0702030302020204" pitchFamily="66" charset="0"/>
                </a:rPr>
                <a:t>Item</a:t>
              </a:r>
            </a:p>
          </p:txBody>
        </p:sp>
        <p:sp>
          <p:nvSpPr>
            <p:cNvPr id="60532" name="Rectangle 249">
              <a:extLst>
                <a:ext uri="{FF2B5EF4-FFF2-40B4-BE49-F238E27FC236}">
                  <a16:creationId xmlns:a16="http://schemas.microsoft.com/office/drawing/2014/main" id="{D16E2B87-F762-45F2-AD77-9FADDFD334E9}"/>
                </a:ext>
              </a:extLst>
            </p:cNvPr>
            <p:cNvSpPr>
              <a:spLocks noChangeArrowheads="1"/>
            </p:cNvSpPr>
            <p:nvPr/>
          </p:nvSpPr>
          <p:spPr bwMode="auto">
            <a:xfrm>
              <a:off x="3927" y="302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33" name="Rectangle 250">
              <a:extLst>
                <a:ext uri="{FF2B5EF4-FFF2-40B4-BE49-F238E27FC236}">
                  <a16:creationId xmlns:a16="http://schemas.microsoft.com/office/drawing/2014/main" id="{3F0192FC-E8B8-4F5D-BC98-18418C74ADCE}"/>
                </a:ext>
              </a:extLst>
            </p:cNvPr>
            <p:cNvSpPr>
              <a:spLocks noChangeArrowheads="1"/>
            </p:cNvSpPr>
            <p:nvPr/>
          </p:nvSpPr>
          <p:spPr bwMode="auto">
            <a:xfrm>
              <a:off x="3927" y="346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3</a:t>
              </a:r>
              <a:endParaRPr kumimoji="0" lang="zh-CN" altLang="en-US" sz="2000" baseline="30000">
                <a:latin typeface="Comic Sans MS" panose="030F0702030302020204" pitchFamily="66" charset="0"/>
              </a:endParaRPr>
            </a:p>
          </p:txBody>
        </p:sp>
        <p:sp>
          <p:nvSpPr>
            <p:cNvPr id="60534" name="Rectangle 251">
              <a:extLst>
                <a:ext uri="{FF2B5EF4-FFF2-40B4-BE49-F238E27FC236}">
                  <a16:creationId xmlns:a16="http://schemas.microsoft.com/office/drawing/2014/main" id="{48AEBD9F-E362-4C4F-8097-05EF4B8A9505}"/>
                </a:ext>
              </a:extLst>
            </p:cNvPr>
            <p:cNvSpPr>
              <a:spLocks noChangeArrowheads="1"/>
            </p:cNvSpPr>
            <p:nvPr/>
          </p:nvSpPr>
          <p:spPr bwMode="auto">
            <a:xfrm>
              <a:off x="3927" y="368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4</a:t>
              </a:r>
              <a:endParaRPr kumimoji="0" lang="zh-CN" altLang="en-US" sz="2000" baseline="30000">
                <a:latin typeface="Comic Sans MS" panose="030F0702030302020204" pitchFamily="66" charset="0"/>
              </a:endParaRPr>
            </a:p>
          </p:txBody>
        </p:sp>
        <p:sp>
          <p:nvSpPr>
            <p:cNvPr id="60535" name="Rectangle 252">
              <a:extLst>
                <a:ext uri="{FF2B5EF4-FFF2-40B4-BE49-F238E27FC236}">
                  <a16:creationId xmlns:a16="http://schemas.microsoft.com/office/drawing/2014/main" id="{3A15B5A4-EAD2-4DE2-A738-159F682ECDFD}"/>
                </a:ext>
              </a:extLst>
            </p:cNvPr>
            <p:cNvSpPr>
              <a:spLocks noChangeArrowheads="1"/>
            </p:cNvSpPr>
            <p:nvPr/>
          </p:nvSpPr>
          <p:spPr bwMode="auto">
            <a:xfrm>
              <a:off x="3927" y="390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5</a:t>
              </a:r>
              <a:endParaRPr kumimoji="0" lang="zh-CN" altLang="en-US" sz="2000" baseline="30000">
                <a:latin typeface="Comic Sans MS" panose="030F0702030302020204" pitchFamily="66" charset="0"/>
              </a:endParaRPr>
            </a:p>
          </p:txBody>
        </p:sp>
        <p:sp>
          <p:nvSpPr>
            <p:cNvPr id="60536" name="Rectangle 253">
              <a:extLst>
                <a:ext uri="{FF2B5EF4-FFF2-40B4-BE49-F238E27FC236}">
                  <a16:creationId xmlns:a16="http://schemas.microsoft.com/office/drawing/2014/main" id="{F316C341-9050-4BE7-8396-AD809CF9290D}"/>
                </a:ext>
              </a:extLst>
            </p:cNvPr>
            <p:cNvSpPr>
              <a:spLocks noChangeArrowheads="1"/>
            </p:cNvSpPr>
            <p:nvPr/>
          </p:nvSpPr>
          <p:spPr bwMode="auto">
            <a:xfrm>
              <a:off x="3927" y="3244"/>
              <a:ext cx="480"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a:t>
              </a:r>
              <a:endParaRPr kumimoji="0" lang="zh-CN" altLang="en-US" sz="2000" baseline="30000">
                <a:latin typeface="Comic Sans MS" panose="030F0702030302020204" pitchFamily="66" charset="0"/>
              </a:endParaRPr>
            </a:p>
          </p:txBody>
        </p:sp>
      </p:grpSp>
      <p:grpSp>
        <p:nvGrpSpPr>
          <p:cNvPr id="60422" name="Group 254">
            <a:extLst>
              <a:ext uri="{FF2B5EF4-FFF2-40B4-BE49-F238E27FC236}">
                <a16:creationId xmlns:a16="http://schemas.microsoft.com/office/drawing/2014/main" id="{7943781B-98E4-4E7C-8E8F-10BC966F089A}"/>
              </a:ext>
            </a:extLst>
          </p:cNvPr>
          <p:cNvGrpSpPr>
            <a:grpSpLocks/>
          </p:cNvGrpSpPr>
          <p:nvPr/>
        </p:nvGrpSpPr>
        <p:grpSpPr bwMode="auto">
          <a:xfrm>
            <a:off x="511175" y="1830388"/>
            <a:ext cx="7707313" cy="2665412"/>
            <a:chOff x="471" y="673"/>
            <a:chExt cx="5088" cy="1584"/>
          </a:xfrm>
        </p:grpSpPr>
        <p:sp>
          <p:nvSpPr>
            <p:cNvPr id="60429" name="Rectangle 255">
              <a:extLst>
                <a:ext uri="{FF2B5EF4-FFF2-40B4-BE49-F238E27FC236}">
                  <a16:creationId xmlns:a16="http://schemas.microsoft.com/office/drawing/2014/main" id="{75ED8F21-C027-409E-852D-646FC4B53686}"/>
                </a:ext>
              </a:extLst>
            </p:cNvPr>
            <p:cNvSpPr>
              <a:spLocks noChangeArrowheads="1"/>
            </p:cNvSpPr>
            <p:nvPr/>
          </p:nvSpPr>
          <p:spPr bwMode="auto">
            <a:xfrm>
              <a:off x="471" y="93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mic Sans MS" panose="030F0702030302020204" pitchFamily="66" charset="0"/>
                  <a:sym typeface="Symbol" panose="05050102010706020507" pitchFamily="18" charset="2"/>
                </a:rPr>
                <a:t></a:t>
              </a:r>
            </a:p>
          </p:txBody>
        </p:sp>
        <p:sp>
          <p:nvSpPr>
            <p:cNvPr id="60430" name="Rectangle 256">
              <a:extLst>
                <a:ext uri="{FF2B5EF4-FFF2-40B4-BE49-F238E27FC236}">
                  <a16:creationId xmlns:a16="http://schemas.microsoft.com/office/drawing/2014/main" id="{3B06E587-66D6-4EED-B0C6-B608EA4BB740}"/>
                </a:ext>
              </a:extLst>
            </p:cNvPr>
            <p:cNvSpPr>
              <a:spLocks noChangeArrowheads="1"/>
            </p:cNvSpPr>
            <p:nvPr/>
          </p:nvSpPr>
          <p:spPr bwMode="auto">
            <a:xfrm>
              <a:off x="471" y="137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a:latin typeface="Comic Sans MS" panose="030F0702030302020204" pitchFamily="66" charset="0"/>
                </a:rPr>
                <a:t>{ 1, 2 }</a:t>
              </a:r>
            </a:p>
          </p:txBody>
        </p:sp>
        <p:sp>
          <p:nvSpPr>
            <p:cNvPr id="60431" name="Rectangle 257">
              <a:extLst>
                <a:ext uri="{FF2B5EF4-FFF2-40B4-BE49-F238E27FC236}">
                  <a16:creationId xmlns:a16="http://schemas.microsoft.com/office/drawing/2014/main" id="{D28891E9-422D-4D84-A057-3FF81F621761}"/>
                </a:ext>
              </a:extLst>
            </p:cNvPr>
            <p:cNvSpPr>
              <a:spLocks noChangeArrowheads="1"/>
            </p:cNvSpPr>
            <p:nvPr/>
          </p:nvSpPr>
          <p:spPr bwMode="auto">
            <a:xfrm>
              <a:off x="471" y="159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a:latin typeface="Comic Sans MS" panose="030F0702030302020204" pitchFamily="66" charset="0"/>
                </a:rPr>
                <a:t>{ 1, 2, 3 }</a:t>
              </a:r>
              <a:endParaRPr kumimoji="0" lang="zh-CN" altLang="en-US" sz="2000" baseline="30000">
                <a:latin typeface="Comic Sans MS" panose="030F0702030302020204" pitchFamily="66" charset="0"/>
              </a:endParaRPr>
            </a:p>
          </p:txBody>
        </p:sp>
        <p:sp>
          <p:nvSpPr>
            <p:cNvPr id="60432" name="Rectangle 258">
              <a:extLst>
                <a:ext uri="{FF2B5EF4-FFF2-40B4-BE49-F238E27FC236}">
                  <a16:creationId xmlns:a16="http://schemas.microsoft.com/office/drawing/2014/main" id="{57631F37-C165-4B04-A8F8-F05F8C9311AA}"/>
                </a:ext>
              </a:extLst>
            </p:cNvPr>
            <p:cNvSpPr>
              <a:spLocks noChangeArrowheads="1"/>
            </p:cNvSpPr>
            <p:nvPr/>
          </p:nvSpPr>
          <p:spPr bwMode="auto">
            <a:xfrm>
              <a:off x="471" y="181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dirty="0">
                  <a:latin typeface="Comic Sans MS" panose="030F0702030302020204" pitchFamily="66" charset="0"/>
                </a:rPr>
                <a:t>{ 1, 2, 3, 4 }</a:t>
              </a:r>
              <a:endParaRPr kumimoji="0" lang="zh-CN" altLang="en-US" sz="2000" baseline="30000" dirty="0">
                <a:latin typeface="Comic Sans MS" panose="030F0702030302020204" pitchFamily="66" charset="0"/>
              </a:endParaRPr>
            </a:p>
          </p:txBody>
        </p:sp>
        <p:sp>
          <p:nvSpPr>
            <p:cNvPr id="60433" name="Rectangle 259">
              <a:extLst>
                <a:ext uri="{FF2B5EF4-FFF2-40B4-BE49-F238E27FC236}">
                  <a16:creationId xmlns:a16="http://schemas.microsoft.com/office/drawing/2014/main" id="{A41EFFF7-73B1-43F3-8380-A40FA28F95D4}"/>
                </a:ext>
              </a:extLst>
            </p:cNvPr>
            <p:cNvSpPr>
              <a:spLocks noChangeArrowheads="1"/>
            </p:cNvSpPr>
            <p:nvPr/>
          </p:nvSpPr>
          <p:spPr bwMode="auto">
            <a:xfrm>
              <a:off x="471" y="115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a:latin typeface="Comic Sans MS" panose="030F0702030302020204" pitchFamily="66" charset="0"/>
                </a:rPr>
                <a:t>{ 1 }</a:t>
              </a:r>
              <a:endParaRPr kumimoji="0" lang="zh-CN" altLang="en-US" sz="2000" baseline="30000">
                <a:latin typeface="Comic Sans MS" panose="030F0702030302020204" pitchFamily="66" charset="0"/>
              </a:endParaRPr>
            </a:p>
          </p:txBody>
        </p:sp>
        <p:sp>
          <p:nvSpPr>
            <p:cNvPr id="60434" name="Rectangle 260">
              <a:extLst>
                <a:ext uri="{FF2B5EF4-FFF2-40B4-BE49-F238E27FC236}">
                  <a16:creationId xmlns:a16="http://schemas.microsoft.com/office/drawing/2014/main" id="{C29C5133-6128-48CC-9C71-72BEEA70D0EA}"/>
                </a:ext>
              </a:extLst>
            </p:cNvPr>
            <p:cNvSpPr>
              <a:spLocks noChangeArrowheads="1"/>
            </p:cNvSpPr>
            <p:nvPr/>
          </p:nvSpPr>
          <p:spPr bwMode="auto">
            <a:xfrm>
              <a:off x="471" y="2037"/>
              <a:ext cx="105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a:latin typeface="Comic Sans MS" panose="030F0702030302020204" pitchFamily="66" charset="0"/>
                </a:rPr>
                <a:t>{ 1, 2, 3, 4, 5 }</a:t>
              </a:r>
              <a:endParaRPr kumimoji="0" lang="zh-CN" altLang="en-US" sz="2000" baseline="30000">
                <a:latin typeface="Comic Sans MS" panose="030F0702030302020204" pitchFamily="66" charset="0"/>
              </a:endParaRPr>
            </a:p>
          </p:txBody>
        </p:sp>
        <p:sp>
          <p:nvSpPr>
            <p:cNvPr id="60435" name="Rectangle 261">
              <a:extLst>
                <a:ext uri="{FF2B5EF4-FFF2-40B4-BE49-F238E27FC236}">
                  <a16:creationId xmlns:a16="http://schemas.microsoft.com/office/drawing/2014/main" id="{97C0199C-C822-4E23-9C5E-34E0E8147073}"/>
                </a:ext>
              </a:extLst>
            </p:cNvPr>
            <p:cNvSpPr>
              <a:spLocks noChangeArrowheads="1"/>
            </p:cNvSpPr>
            <p:nvPr/>
          </p:nvSpPr>
          <p:spPr bwMode="auto">
            <a:xfrm>
              <a:off x="1527"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0</a:t>
              </a:r>
            </a:p>
          </p:txBody>
        </p:sp>
        <p:sp>
          <p:nvSpPr>
            <p:cNvPr id="60436" name="Rectangle 262">
              <a:extLst>
                <a:ext uri="{FF2B5EF4-FFF2-40B4-BE49-F238E27FC236}">
                  <a16:creationId xmlns:a16="http://schemas.microsoft.com/office/drawing/2014/main" id="{8CB6F688-C60A-4CFC-9E60-A3C4351D2F59}"/>
                </a:ext>
              </a:extLst>
            </p:cNvPr>
            <p:cNvSpPr>
              <a:spLocks noChangeArrowheads="1"/>
            </p:cNvSpPr>
            <p:nvPr/>
          </p:nvSpPr>
          <p:spPr bwMode="auto">
            <a:xfrm>
              <a:off x="1527"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37" name="Rectangle 263">
              <a:extLst>
                <a:ext uri="{FF2B5EF4-FFF2-40B4-BE49-F238E27FC236}">
                  <a16:creationId xmlns:a16="http://schemas.microsoft.com/office/drawing/2014/main" id="{DE208AF2-B9D6-42A7-86F9-66F26FDFD908}"/>
                </a:ext>
              </a:extLst>
            </p:cNvPr>
            <p:cNvSpPr>
              <a:spLocks noChangeArrowheads="1"/>
            </p:cNvSpPr>
            <p:nvPr/>
          </p:nvSpPr>
          <p:spPr bwMode="auto">
            <a:xfrm>
              <a:off x="1527"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38" name="Rectangle 264">
              <a:extLst>
                <a:ext uri="{FF2B5EF4-FFF2-40B4-BE49-F238E27FC236}">
                  <a16:creationId xmlns:a16="http://schemas.microsoft.com/office/drawing/2014/main" id="{B931ECB1-3191-4653-A14F-E826E57FAA58}"/>
                </a:ext>
              </a:extLst>
            </p:cNvPr>
            <p:cNvSpPr>
              <a:spLocks noChangeArrowheads="1"/>
            </p:cNvSpPr>
            <p:nvPr/>
          </p:nvSpPr>
          <p:spPr bwMode="auto">
            <a:xfrm>
              <a:off x="1527"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39" name="Rectangle 265">
              <a:extLst>
                <a:ext uri="{FF2B5EF4-FFF2-40B4-BE49-F238E27FC236}">
                  <a16:creationId xmlns:a16="http://schemas.microsoft.com/office/drawing/2014/main" id="{696E5398-2CD4-4A01-9439-731317B29BA9}"/>
                </a:ext>
              </a:extLst>
            </p:cNvPr>
            <p:cNvSpPr>
              <a:spLocks noChangeArrowheads="1"/>
            </p:cNvSpPr>
            <p:nvPr/>
          </p:nvSpPr>
          <p:spPr bwMode="auto">
            <a:xfrm>
              <a:off x="1527"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40" name="Rectangle 266">
              <a:extLst>
                <a:ext uri="{FF2B5EF4-FFF2-40B4-BE49-F238E27FC236}">
                  <a16:creationId xmlns:a16="http://schemas.microsoft.com/office/drawing/2014/main" id="{AD36BB48-1088-44BF-ABD5-85BADB966EF2}"/>
                </a:ext>
              </a:extLst>
            </p:cNvPr>
            <p:cNvSpPr>
              <a:spLocks noChangeArrowheads="1"/>
            </p:cNvSpPr>
            <p:nvPr/>
          </p:nvSpPr>
          <p:spPr bwMode="auto">
            <a:xfrm>
              <a:off x="1527"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41" name="Rectangle 267">
              <a:extLst>
                <a:ext uri="{FF2B5EF4-FFF2-40B4-BE49-F238E27FC236}">
                  <a16:creationId xmlns:a16="http://schemas.microsoft.com/office/drawing/2014/main" id="{8827DD3C-A4D7-40B0-A216-284A910E0DF0}"/>
                </a:ext>
              </a:extLst>
            </p:cNvPr>
            <p:cNvSpPr>
              <a:spLocks noChangeArrowheads="1"/>
            </p:cNvSpPr>
            <p:nvPr/>
          </p:nvSpPr>
          <p:spPr bwMode="auto">
            <a:xfrm>
              <a:off x="1527"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42" name="Rectangle 268">
              <a:extLst>
                <a:ext uri="{FF2B5EF4-FFF2-40B4-BE49-F238E27FC236}">
                  <a16:creationId xmlns:a16="http://schemas.microsoft.com/office/drawing/2014/main" id="{BDFA7AB9-848E-454C-8850-4FCF9FBB55AC}"/>
                </a:ext>
              </a:extLst>
            </p:cNvPr>
            <p:cNvSpPr>
              <a:spLocks noChangeArrowheads="1"/>
            </p:cNvSpPr>
            <p:nvPr/>
          </p:nvSpPr>
          <p:spPr bwMode="auto">
            <a:xfrm>
              <a:off x="1863"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1</a:t>
              </a:r>
            </a:p>
          </p:txBody>
        </p:sp>
        <p:sp>
          <p:nvSpPr>
            <p:cNvPr id="60443" name="Rectangle 269">
              <a:extLst>
                <a:ext uri="{FF2B5EF4-FFF2-40B4-BE49-F238E27FC236}">
                  <a16:creationId xmlns:a16="http://schemas.microsoft.com/office/drawing/2014/main" id="{1E70E6BA-5F26-4B9C-A6CF-82745E8A2677}"/>
                </a:ext>
              </a:extLst>
            </p:cNvPr>
            <p:cNvSpPr>
              <a:spLocks noChangeArrowheads="1"/>
            </p:cNvSpPr>
            <p:nvPr/>
          </p:nvSpPr>
          <p:spPr bwMode="auto">
            <a:xfrm>
              <a:off x="1863"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44" name="Rectangle 270">
              <a:extLst>
                <a:ext uri="{FF2B5EF4-FFF2-40B4-BE49-F238E27FC236}">
                  <a16:creationId xmlns:a16="http://schemas.microsoft.com/office/drawing/2014/main" id="{E499AAFC-05A9-4937-A021-BEE46761A590}"/>
                </a:ext>
              </a:extLst>
            </p:cNvPr>
            <p:cNvSpPr>
              <a:spLocks noChangeArrowheads="1"/>
            </p:cNvSpPr>
            <p:nvPr/>
          </p:nvSpPr>
          <p:spPr bwMode="auto">
            <a:xfrm>
              <a:off x="1863"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5" name="Rectangle 271">
              <a:extLst>
                <a:ext uri="{FF2B5EF4-FFF2-40B4-BE49-F238E27FC236}">
                  <a16:creationId xmlns:a16="http://schemas.microsoft.com/office/drawing/2014/main" id="{3E73D376-9413-4C79-B5CE-852A0E171505}"/>
                </a:ext>
              </a:extLst>
            </p:cNvPr>
            <p:cNvSpPr>
              <a:spLocks noChangeArrowheads="1"/>
            </p:cNvSpPr>
            <p:nvPr/>
          </p:nvSpPr>
          <p:spPr bwMode="auto">
            <a:xfrm>
              <a:off x="1863"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6" name="Rectangle 272">
              <a:extLst>
                <a:ext uri="{FF2B5EF4-FFF2-40B4-BE49-F238E27FC236}">
                  <a16:creationId xmlns:a16="http://schemas.microsoft.com/office/drawing/2014/main" id="{25815CE4-BDF8-4782-8EE4-2D0646BF0317}"/>
                </a:ext>
              </a:extLst>
            </p:cNvPr>
            <p:cNvSpPr>
              <a:spLocks noChangeArrowheads="1"/>
            </p:cNvSpPr>
            <p:nvPr/>
          </p:nvSpPr>
          <p:spPr bwMode="auto">
            <a:xfrm>
              <a:off x="1863"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7" name="Rectangle 273">
              <a:extLst>
                <a:ext uri="{FF2B5EF4-FFF2-40B4-BE49-F238E27FC236}">
                  <a16:creationId xmlns:a16="http://schemas.microsoft.com/office/drawing/2014/main" id="{2D3C4993-B379-4C9C-BD6C-C3A4E41C8111}"/>
                </a:ext>
              </a:extLst>
            </p:cNvPr>
            <p:cNvSpPr>
              <a:spLocks noChangeArrowheads="1"/>
            </p:cNvSpPr>
            <p:nvPr/>
          </p:nvSpPr>
          <p:spPr bwMode="auto">
            <a:xfrm>
              <a:off x="1863"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8" name="Rectangle 274">
              <a:extLst>
                <a:ext uri="{FF2B5EF4-FFF2-40B4-BE49-F238E27FC236}">
                  <a16:creationId xmlns:a16="http://schemas.microsoft.com/office/drawing/2014/main" id="{8D2F8F8B-F8F8-4073-A533-E6FCFA8DD060}"/>
                </a:ext>
              </a:extLst>
            </p:cNvPr>
            <p:cNvSpPr>
              <a:spLocks noChangeArrowheads="1"/>
            </p:cNvSpPr>
            <p:nvPr/>
          </p:nvSpPr>
          <p:spPr bwMode="auto">
            <a:xfrm>
              <a:off x="1863"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49" name="Rectangle 275">
              <a:extLst>
                <a:ext uri="{FF2B5EF4-FFF2-40B4-BE49-F238E27FC236}">
                  <a16:creationId xmlns:a16="http://schemas.microsoft.com/office/drawing/2014/main" id="{16109F8F-259E-4FE2-9E4E-2E67628718C2}"/>
                </a:ext>
              </a:extLst>
            </p:cNvPr>
            <p:cNvSpPr>
              <a:spLocks noChangeArrowheads="1"/>
            </p:cNvSpPr>
            <p:nvPr/>
          </p:nvSpPr>
          <p:spPr bwMode="auto">
            <a:xfrm>
              <a:off x="2199"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2</a:t>
              </a:r>
            </a:p>
          </p:txBody>
        </p:sp>
        <p:sp>
          <p:nvSpPr>
            <p:cNvPr id="60450" name="Rectangle 276">
              <a:extLst>
                <a:ext uri="{FF2B5EF4-FFF2-40B4-BE49-F238E27FC236}">
                  <a16:creationId xmlns:a16="http://schemas.microsoft.com/office/drawing/2014/main" id="{89517DE5-1E9E-4111-BD47-0580E5FFF32B}"/>
                </a:ext>
              </a:extLst>
            </p:cNvPr>
            <p:cNvSpPr>
              <a:spLocks noChangeArrowheads="1"/>
            </p:cNvSpPr>
            <p:nvPr/>
          </p:nvSpPr>
          <p:spPr bwMode="auto">
            <a:xfrm>
              <a:off x="2199"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51" name="Rectangle 277">
              <a:extLst>
                <a:ext uri="{FF2B5EF4-FFF2-40B4-BE49-F238E27FC236}">
                  <a16:creationId xmlns:a16="http://schemas.microsoft.com/office/drawing/2014/main" id="{D015855C-0A97-45A0-A68A-649B413CB6CF}"/>
                </a:ext>
              </a:extLst>
            </p:cNvPr>
            <p:cNvSpPr>
              <a:spLocks noChangeArrowheads="1"/>
            </p:cNvSpPr>
            <p:nvPr/>
          </p:nvSpPr>
          <p:spPr bwMode="auto">
            <a:xfrm>
              <a:off x="2199"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60452" name="Rectangle 278">
              <a:extLst>
                <a:ext uri="{FF2B5EF4-FFF2-40B4-BE49-F238E27FC236}">
                  <a16:creationId xmlns:a16="http://schemas.microsoft.com/office/drawing/2014/main" id="{F21C2DA8-7B78-41FB-8D26-77A7B90F5505}"/>
                </a:ext>
              </a:extLst>
            </p:cNvPr>
            <p:cNvSpPr>
              <a:spLocks noChangeArrowheads="1"/>
            </p:cNvSpPr>
            <p:nvPr/>
          </p:nvSpPr>
          <p:spPr bwMode="auto">
            <a:xfrm>
              <a:off x="2199"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60453" name="Rectangle 279">
              <a:extLst>
                <a:ext uri="{FF2B5EF4-FFF2-40B4-BE49-F238E27FC236}">
                  <a16:creationId xmlns:a16="http://schemas.microsoft.com/office/drawing/2014/main" id="{CA690AF5-A97A-4D0F-91C9-B7FF4AA608ED}"/>
                </a:ext>
              </a:extLst>
            </p:cNvPr>
            <p:cNvSpPr>
              <a:spLocks noChangeArrowheads="1"/>
            </p:cNvSpPr>
            <p:nvPr/>
          </p:nvSpPr>
          <p:spPr bwMode="auto">
            <a:xfrm>
              <a:off x="2199"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60454" name="Rectangle 280">
              <a:extLst>
                <a:ext uri="{FF2B5EF4-FFF2-40B4-BE49-F238E27FC236}">
                  <a16:creationId xmlns:a16="http://schemas.microsoft.com/office/drawing/2014/main" id="{5B7C92DD-808C-4869-AE84-C25CF207D614}"/>
                </a:ext>
              </a:extLst>
            </p:cNvPr>
            <p:cNvSpPr>
              <a:spLocks noChangeArrowheads="1"/>
            </p:cNvSpPr>
            <p:nvPr/>
          </p:nvSpPr>
          <p:spPr bwMode="auto">
            <a:xfrm>
              <a:off x="2199"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55" name="Rectangle 281">
              <a:extLst>
                <a:ext uri="{FF2B5EF4-FFF2-40B4-BE49-F238E27FC236}">
                  <a16:creationId xmlns:a16="http://schemas.microsoft.com/office/drawing/2014/main" id="{75A1A842-E63C-4B21-B2C0-79D5B9BEE11B}"/>
                </a:ext>
              </a:extLst>
            </p:cNvPr>
            <p:cNvSpPr>
              <a:spLocks noChangeArrowheads="1"/>
            </p:cNvSpPr>
            <p:nvPr/>
          </p:nvSpPr>
          <p:spPr bwMode="auto">
            <a:xfrm>
              <a:off x="2199"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6</a:t>
              </a:r>
              <a:endParaRPr kumimoji="0" lang="zh-CN" altLang="en-US" sz="2000" baseline="30000">
                <a:latin typeface="Comic Sans MS" panose="030F0702030302020204" pitchFamily="66" charset="0"/>
              </a:endParaRPr>
            </a:p>
          </p:txBody>
        </p:sp>
        <p:sp>
          <p:nvSpPr>
            <p:cNvPr id="60456" name="Rectangle 282">
              <a:extLst>
                <a:ext uri="{FF2B5EF4-FFF2-40B4-BE49-F238E27FC236}">
                  <a16:creationId xmlns:a16="http://schemas.microsoft.com/office/drawing/2014/main" id="{EEDC419A-9629-4BF5-8C1F-B3B2BE833061}"/>
                </a:ext>
              </a:extLst>
            </p:cNvPr>
            <p:cNvSpPr>
              <a:spLocks noChangeArrowheads="1"/>
            </p:cNvSpPr>
            <p:nvPr/>
          </p:nvSpPr>
          <p:spPr bwMode="auto">
            <a:xfrm>
              <a:off x="2535"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3</a:t>
              </a:r>
            </a:p>
          </p:txBody>
        </p:sp>
        <p:sp>
          <p:nvSpPr>
            <p:cNvPr id="60457" name="Rectangle 283">
              <a:extLst>
                <a:ext uri="{FF2B5EF4-FFF2-40B4-BE49-F238E27FC236}">
                  <a16:creationId xmlns:a16="http://schemas.microsoft.com/office/drawing/2014/main" id="{91650D2B-8563-4EEC-BF82-D714061DC968}"/>
                </a:ext>
              </a:extLst>
            </p:cNvPr>
            <p:cNvSpPr>
              <a:spLocks noChangeArrowheads="1"/>
            </p:cNvSpPr>
            <p:nvPr/>
          </p:nvSpPr>
          <p:spPr bwMode="auto">
            <a:xfrm>
              <a:off x="2535"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58" name="Rectangle 284">
              <a:extLst>
                <a:ext uri="{FF2B5EF4-FFF2-40B4-BE49-F238E27FC236}">
                  <a16:creationId xmlns:a16="http://schemas.microsoft.com/office/drawing/2014/main" id="{FAB85B9A-677E-44D9-907B-82C7ADC00EE2}"/>
                </a:ext>
              </a:extLst>
            </p:cNvPr>
            <p:cNvSpPr>
              <a:spLocks noChangeArrowheads="1"/>
            </p:cNvSpPr>
            <p:nvPr/>
          </p:nvSpPr>
          <p:spPr bwMode="auto">
            <a:xfrm>
              <a:off x="2535"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59" name="Rectangle 285">
              <a:extLst>
                <a:ext uri="{FF2B5EF4-FFF2-40B4-BE49-F238E27FC236}">
                  <a16:creationId xmlns:a16="http://schemas.microsoft.com/office/drawing/2014/main" id="{C8A2FFB0-E78E-4793-885E-B2AFEA65A306}"/>
                </a:ext>
              </a:extLst>
            </p:cNvPr>
            <p:cNvSpPr>
              <a:spLocks noChangeArrowheads="1"/>
            </p:cNvSpPr>
            <p:nvPr/>
          </p:nvSpPr>
          <p:spPr bwMode="auto">
            <a:xfrm>
              <a:off x="2535"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0" name="Rectangle 286">
              <a:extLst>
                <a:ext uri="{FF2B5EF4-FFF2-40B4-BE49-F238E27FC236}">
                  <a16:creationId xmlns:a16="http://schemas.microsoft.com/office/drawing/2014/main" id="{59A4CE36-2D11-4A8C-A401-99A226901B7F}"/>
                </a:ext>
              </a:extLst>
            </p:cNvPr>
            <p:cNvSpPr>
              <a:spLocks noChangeArrowheads="1"/>
            </p:cNvSpPr>
            <p:nvPr/>
          </p:nvSpPr>
          <p:spPr bwMode="auto">
            <a:xfrm>
              <a:off x="2535"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1" name="Rectangle 287">
              <a:extLst>
                <a:ext uri="{FF2B5EF4-FFF2-40B4-BE49-F238E27FC236}">
                  <a16:creationId xmlns:a16="http://schemas.microsoft.com/office/drawing/2014/main" id="{9FA2AEE5-C67E-4DD3-BD28-F235A9EA12E7}"/>
                </a:ext>
              </a:extLst>
            </p:cNvPr>
            <p:cNvSpPr>
              <a:spLocks noChangeArrowheads="1"/>
            </p:cNvSpPr>
            <p:nvPr/>
          </p:nvSpPr>
          <p:spPr bwMode="auto">
            <a:xfrm>
              <a:off x="2535"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62" name="Rectangle 288">
              <a:extLst>
                <a:ext uri="{FF2B5EF4-FFF2-40B4-BE49-F238E27FC236}">
                  <a16:creationId xmlns:a16="http://schemas.microsoft.com/office/drawing/2014/main" id="{78881E43-CAEB-4459-879D-ACA8BC34EF36}"/>
                </a:ext>
              </a:extLst>
            </p:cNvPr>
            <p:cNvSpPr>
              <a:spLocks noChangeArrowheads="1"/>
            </p:cNvSpPr>
            <p:nvPr/>
          </p:nvSpPr>
          <p:spPr bwMode="auto">
            <a:xfrm>
              <a:off x="2535"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3" name="Rectangle 289">
              <a:extLst>
                <a:ext uri="{FF2B5EF4-FFF2-40B4-BE49-F238E27FC236}">
                  <a16:creationId xmlns:a16="http://schemas.microsoft.com/office/drawing/2014/main" id="{EA4E5471-1DDD-4DD5-8C89-68DCBFEFAA77}"/>
                </a:ext>
              </a:extLst>
            </p:cNvPr>
            <p:cNvSpPr>
              <a:spLocks noChangeArrowheads="1"/>
            </p:cNvSpPr>
            <p:nvPr/>
          </p:nvSpPr>
          <p:spPr bwMode="auto">
            <a:xfrm>
              <a:off x="2871"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4</a:t>
              </a:r>
            </a:p>
          </p:txBody>
        </p:sp>
        <p:sp>
          <p:nvSpPr>
            <p:cNvPr id="60464" name="Rectangle 290">
              <a:extLst>
                <a:ext uri="{FF2B5EF4-FFF2-40B4-BE49-F238E27FC236}">
                  <a16:creationId xmlns:a16="http://schemas.microsoft.com/office/drawing/2014/main" id="{79B0D15A-814E-4E48-BA20-56FCF8310A5C}"/>
                </a:ext>
              </a:extLst>
            </p:cNvPr>
            <p:cNvSpPr>
              <a:spLocks noChangeArrowheads="1"/>
            </p:cNvSpPr>
            <p:nvPr/>
          </p:nvSpPr>
          <p:spPr bwMode="auto">
            <a:xfrm>
              <a:off x="2871"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65" name="Rectangle 291">
              <a:extLst>
                <a:ext uri="{FF2B5EF4-FFF2-40B4-BE49-F238E27FC236}">
                  <a16:creationId xmlns:a16="http://schemas.microsoft.com/office/drawing/2014/main" id="{7F653B2B-FA15-43FA-BBCB-D57ABB540564}"/>
                </a:ext>
              </a:extLst>
            </p:cNvPr>
            <p:cNvSpPr>
              <a:spLocks noChangeArrowheads="1"/>
            </p:cNvSpPr>
            <p:nvPr/>
          </p:nvSpPr>
          <p:spPr bwMode="auto">
            <a:xfrm>
              <a:off x="2871"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6" name="Rectangle 292">
              <a:extLst>
                <a:ext uri="{FF2B5EF4-FFF2-40B4-BE49-F238E27FC236}">
                  <a16:creationId xmlns:a16="http://schemas.microsoft.com/office/drawing/2014/main" id="{FD5039C3-80E1-4808-ACB6-EBFEBE7D92E0}"/>
                </a:ext>
              </a:extLst>
            </p:cNvPr>
            <p:cNvSpPr>
              <a:spLocks noChangeArrowheads="1"/>
            </p:cNvSpPr>
            <p:nvPr/>
          </p:nvSpPr>
          <p:spPr bwMode="auto">
            <a:xfrm>
              <a:off x="2871"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7" name="Rectangle 293">
              <a:extLst>
                <a:ext uri="{FF2B5EF4-FFF2-40B4-BE49-F238E27FC236}">
                  <a16:creationId xmlns:a16="http://schemas.microsoft.com/office/drawing/2014/main" id="{6234FEDF-403A-48D5-A932-4173265C6AD6}"/>
                </a:ext>
              </a:extLst>
            </p:cNvPr>
            <p:cNvSpPr>
              <a:spLocks noChangeArrowheads="1"/>
            </p:cNvSpPr>
            <p:nvPr/>
          </p:nvSpPr>
          <p:spPr bwMode="auto">
            <a:xfrm>
              <a:off x="2871"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68" name="Rectangle 294">
              <a:extLst>
                <a:ext uri="{FF2B5EF4-FFF2-40B4-BE49-F238E27FC236}">
                  <a16:creationId xmlns:a16="http://schemas.microsoft.com/office/drawing/2014/main" id="{9DC4426B-A63E-41E0-BEC5-8F54396FB8BE}"/>
                </a:ext>
              </a:extLst>
            </p:cNvPr>
            <p:cNvSpPr>
              <a:spLocks noChangeArrowheads="1"/>
            </p:cNvSpPr>
            <p:nvPr/>
          </p:nvSpPr>
          <p:spPr bwMode="auto">
            <a:xfrm>
              <a:off x="2871"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69" name="Rectangle 295">
              <a:extLst>
                <a:ext uri="{FF2B5EF4-FFF2-40B4-BE49-F238E27FC236}">
                  <a16:creationId xmlns:a16="http://schemas.microsoft.com/office/drawing/2014/main" id="{00B69616-1044-4255-961C-CA2672DC46AC}"/>
                </a:ext>
              </a:extLst>
            </p:cNvPr>
            <p:cNvSpPr>
              <a:spLocks noChangeArrowheads="1"/>
            </p:cNvSpPr>
            <p:nvPr/>
          </p:nvSpPr>
          <p:spPr bwMode="auto">
            <a:xfrm>
              <a:off x="2871"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70" name="Rectangle 296">
              <a:extLst>
                <a:ext uri="{FF2B5EF4-FFF2-40B4-BE49-F238E27FC236}">
                  <a16:creationId xmlns:a16="http://schemas.microsoft.com/office/drawing/2014/main" id="{A109AEAD-CD9B-41B8-B7D2-BB0E30C91640}"/>
                </a:ext>
              </a:extLst>
            </p:cNvPr>
            <p:cNvSpPr>
              <a:spLocks noChangeArrowheads="1"/>
            </p:cNvSpPr>
            <p:nvPr/>
          </p:nvSpPr>
          <p:spPr bwMode="auto">
            <a:xfrm>
              <a:off x="3207"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5</a:t>
              </a:r>
            </a:p>
          </p:txBody>
        </p:sp>
        <p:sp>
          <p:nvSpPr>
            <p:cNvPr id="60471" name="Rectangle 297">
              <a:extLst>
                <a:ext uri="{FF2B5EF4-FFF2-40B4-BE49-F238E27FC236}">
                  <a16:creationId xmlns:a16="http://schemas.microsoft.com/office/drawing/2014/main" id="{4AB1F551-390C-4334-A110-154228BC8C6D}"/>
                </a:ext>
              </a:extLst>
            </p:cNvPr>
            <p:cNvSpPr>
              <a:spLocks noChangeArrowheads="1"/>
            </p:cNvSpPr>
            <p:nvPr/>
          </p:nvSpPr>
          <p:spPr bwMode="auto">
            <a:xfrm>
              <a:off x="3207"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72" name="Rectangle 298">
              <a:extLst>
                <a:ext uri="{FF2B5EF4-FFF2-40B4-BE49-F238E27FC236}">
                  <a16:creationId xmlns:a16="http://schemas.microsoft.com/office/drawing/2014/main" id="{25ED96F6-3CC5-4E35-9083-DE5574CECF4A}"/>
                </a:ext>
              </a:extLst>
            </p:cNvPr>
            <p:cNvSpPr>
              <a:spLocks noChangeArrowheads="1"/>
            </p:cNvSpPr>
            <p:nvPr/>
          </p:nvSpPr>
          <p:spPr bwMode="auto">
            <a:xfrm>
              <a:off x="3207"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73" name="Rectangle 299">
              <a:extLst>
                <a:ext uri="{FF2B5EF4-FFF2-40B4-BE49-F238E27FC236}">
                  <a16:creationId xmlns:a16="http://schemas.microsoft.com/office/drawing/2014/main" id="{AAEA219D-3A01-4D66-AF52-56EA4FDFF1F1}"/>
                </a:ext>
              </a:extLst>
            </p:cNvPr>
            <p:cNvSpPr>
              <a:spLocks noChangeArrowheads="1"/>
            </p:cNvSpPr>
            <p:nvPr/>
          </p:nvSpPr>
          <p:spPr bwMode="auto">
            <a:xfrm>
              <a:off x="3207"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60474" name="Rectangle 300">
              <a:extLst>
                <a:ext uri="{FF2B5EF4-FFF2-40B4-BE49-F238E27FC236}">
                  <a16:creationId xmlns:a16="http://schemas.microsoft.com/office/drawing/2014/main" id="{C31E3DEF-FB4A-4C3D-A1FB-3A01FD4B9338}"/>
                </a:ext>
              </a:extLst>
            </p:cNvPr>
            <p:cNvSpPr>
              <a:spLocks noChangeArrowheads="1"/>
            </p:cNvSpPr>
            <p:nvPr/>
          </p:nvSpPr>
          <p:spPr bwMode="auto">
            <a:xfrm>
              <a:off x="3207"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60475" name="Rectangle 301">
              <a:extLst>
                <a:ext uri="{FF2B5EF4-FFF2-40B4-BE49-F238E27FC236}">
                  <a16:creationId xmlns:a16="http://schemas.microsoft.com/office/drawing/2014/main" id="{D2AE8E93-93B8-45FB-9BDE-7CB58D434C02}"/>
                </a:ext>
              </a:extLst>
            </p:cNvPr>
            <p:cNvSpPr>
              <a:spLocks noChangeArrowheads="1"/>
            </p:cNvSpPr>
            <p:nvPr/>
          </p:nvSpPr>
          <p:spPr bwMode="auto">
            <a:xfrm>
              <a:off x="3207"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76" name="Rectangle 302">
              <a:extLst>
                <a:ext uri="{FF2B5EF4-FFF2-40B4-BE49-F238E27FC236}">
                  <a16:creationId xmlns:a16="http://schemas.microsoft.com/office/drawing/2014/main" id="{A096FCAC-5E44-4282-A599-E434FD81B378}"/>
                </a:ext>
              </a:extLst>
            </p:cNvPr>
            <p:cNvSpPr>
              <a:spLocks noChangeArrowheads="1"/>
            </p:cNvSpPr>
            <p:nvPr/>
          </p:nvSpPr>
          <p:spPr bwMode="auto">
            <a:xfrm>
              <a:off x="3207"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18</a:t>
              </a:r>
              <a:endParaRPr kumimoji="0" lang="zh-CN" altLang="en-US" sz="2000" baseline="30000">
                <a:latin typeface="Comic Sans MS" panose="030F0702030302020204" pitchFamily="66" charset="0"/>
              </a:endParaRPr>
            </a:p>
          </p:txBody>
        </p:sp>
        <p:sp>
          <p:nvSpPr>
            <p:cNvPr id="60477" name="Rectangle 303">
              <a:extLst>
                <a:ext uri="{FF2B5EF4-FFF2-40B4-BE49-F238E27FC236}">
                  <a16:creationId xmlns:a16="http://schemas.microsoft.com/office/drawing/2014/main" id="{4E94708F-ECB1-40C7-BB12-A34B96ADD65F}"/>
                </a:ext>
              </a:extLst>
            </p:cNvPr>
            <p:cNvSpPr>
              <a:spLocks noChangeArrowheads="1"/>
            </p:cNvSpPr>
            <p:nvPr/>
          </p:nvSpPr>
          <p:spPr bwMode="auto">
            <a:xfrm>
              <a:off x="3543"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6</a:t>
              </a:r>
            </a:p>
          </p:txBody>
        </p:sp>
        <p:sp>
          <p:nvSpPr>
            <p:cNvPr id="60478" name="Rectangle 304">
              <a:extLst>
                <a:ext uri="{FF2B5EF4-FFF2-40B4-BE49-F238E27FC236}">
                  <a16:creationId xmlns:a16="http://schemas.microsoft.com/office/drawing/2014/main" id="{0C13E4E9-9CC1-4123-9F4C-F118A5CFEB5E}"/>
                </a:ext>
              </a:extLst>
            </p:cNvPr>
            <p:cNvSpPr>
              <a:spLocks noChangeArrowheads="1"/>
            </p:cNvSpPr>
            <p:nvPr/>
          </p:nvSpPr>
          <p:spPr bwMode="auto">
            <a:xfrm>
              <a:off x="3543"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79" name="Rectangle 305">
              <a:extLst>
                <a:ext uri="{FF2B5EF4-FFF2-40B4-BE49-F238E27FC236}">
                  <a16:creationId xmlns:a16="http://schemas.microsoft.com/office/drawing/2014/main" id="{97714565-4164-4234-9602-E3FBA52888A5}"/>
                </a:ext>
              </a:extLst>
            </p:cNvPr>
            <p:cNvSpPr>
              <a:spLocks noChangeArrowheads="1"/>
            </p:cNvSpPr>
            <p:nvPr/>
          </p:nvSpPr>
          <p:spPr bwMode="auto">
            <a:xfrm>
              <a:off x="3543"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80" name="Rectangle 306">
              <a:extLst>
                <a:ext uri="{FF2B5EF4-FFF2-40B4-BE49-F238E27FC236}">
                  <a16:creationId xmlns:a16="http://schemas.microsoft.com/office/drawing/2014/main" id="{D9EC0A59-101E-47E5-A026-EC22A2D48333}"/>
                </a:ext>
              </a:extLst>
            </p:cNvPr>
            <p:cNvSpPr>
              <a:spLocks noChangeArrowheads="1"/>
            </p:cNvSpPr>
            <p:nvPr/>
          </p:nvSpPr>
          <p:spPr bwMode="auto">
            <a:xfrm>
              <a:off x="3543"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19</a:t>
              </a:r>
              <a:endParaRPr kumimoji="0" lang="zh-CN" altLang="en-US" sz="2000" baseline="30000">
                <a:latin typeface="Comic Sans MS" panose="030F0702030302020204" pitchFamily="66" charset="0"/>
              </a:endParaRPr>
            </a:p>
          </p:txBody>
        </p:sp>
        <p:sp>
          <p:nvSpPr>
            <p:cNvPr id="60481" name="Rectangle 307">
              <a:extLst>
                <a:ext uri="{FF2B5EF4-FFF2-40B4-BE49-F238E27FC236}">
                  <a16:creationId xmlns:a16="http://schemas.microsoft.com/office/drawing/2014/main" id="{E371DC9A-E1F9-40D6-B81A-94C9E898DF0A}"/>
                </a:ext>
              </a:extLst>
            </p:cNvPr>
            <p:cNvSpPr>
              <a:spLocks noChangeArrowheads="1"/>
            </p:cNvSpPr>
            <p:nvPr/>
          </p:nvSpPr>
          <p:spPr bwMode="auto">
            <a:xfrm>
              <a:off x="3543"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22</a:t>
              </a:r>
              <a:endParaRPr kumimoji="0" lang="zh-CN" altLang="en-US" sz="2000" baseline="30000">
                <a:latin typeface="Comic Sans MS" panose="030F0702030302020204" pitchFamily="66" charset="0"/>
              </a:endParaRPr>
            </a:p>
          </p:txBody>
        </p:sp>
        <p:sp>
          <p:nvSpPr>
            <p:cNvPr id="60482" name="Rectangle 308">
              <a:extLst>
                <a:ext uri="{FF2B5EF4-FFF2-40B4-BE49-F238E27FC236}">
                  <a16:creationId xmlns:a16="http://schemas.microsoft.com/office/drawing/2014/main" id="{2530089A-E1B6-4827-94BF-8AF9DE57432E}"/>
                </a:ext>
              </a:extLst>
            </p:cNvPr>
            <p:cNvSpPr>
              <a:spLocks noChangeArrowheads="1"/>
            </p:cNvSpPr>
            <p:nvPr/>
          </p:nvSpPr>
          <p:spPr bwMode="auto">
            <a:xfrm>
              <a:off x="3543"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83" name="Rectangle 309">
              <a:extLst>
                <a:ext uri="{FF2B5EF4-FFF2-40B4-BE49-F238E27FC236}">
                  <a16:creationId xmlns:a16="http://schemas.microsoft.com/office/drawing/2014/main" id="{86AEB8DA-090D-437C-A55C-1E97093E76D1}"/>
                </a:ext>
              </a:extLst>
            </p:cNvPr>
            <p:cNvSpPr>
              <a:spLocks noChangeArrowheads="1"/>
            </p:cNvSpPr>
            <p:nvPr/>
          </p:nvSpPr>
          <p:spPr bwMode="auto">
            <a:xfrm>
              <a:off x="3543"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22</a:t>
              </a:r>
              <a:endParaRPr kumimoji="0" lang="zh-CN" altLang="en-US" sz="2000" baseline="30000">
                <a:latin typeface="Comic Sans MS" panose="030F0702030302020204" pitchFamily="66" charset="0"/>
              </a:endParaRPr>
            </a:p>
          </p:txBody>
        </p:sp>
        <p:sp>
          <p:nvSpPr>
            <p:cNvPr id="60484" name="Rectangle 310">
              <a:extLst>
                <a:ext uri="{FF2B5EF4-FFF2-40B4-BE49-F238E27FC236}">
                  <a16:creationId xmlns:a16="http://schemas.microsoft.com/office/drawing/2014/main" id="{6A223906-185E-42CE-A7DA-F251EBF96235}"/>
                </a:ext>
              </a:extLst>
            </p:cNvPr>
            <p:cNvSpPr>
              <a:spLocks noChangeArrowheads="1"/>
            </p:cNvSpPr>
            <p:nvPr/>
          </p:nvSpPr>
          <p:spPr bwMode="auto">
            <a:xfrm>
              <a:off x="3879"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7</a:t>
              </a:r>
            </a:p>
          </p:txBody>
        </p:sp>
        <p:sp>
          <p:nvSpPr>
            <p:cNvPr id="60485" name="Rectangle 311">
              <a:extLst>
                <a:ext uri="{FF2B5EF4-FFF2-40B4-BE49-F238E27FC236}">
                  <a16:creationId xmlns:a16="http://schemas.microsoft.com/office/drawing/2014/main" id="{069E6AEC-C4CC-4108-BB14-EFDA0386F55D}"/>
                </a:ext>
              </a:extLst>
            </p:cNvPr>
            <p:cNvSpPr>
              <a:spLocks noChangeArrowheads="1"/>
            </p:cNvSpPr>
            <p:nvPr/>
          </p:nvSpPr>
          <p:spPr bwMode="auto">
            <a:xfrm>
              <a:off x="3879"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86" name="Rectangle 312">
              <a:extLst>
                <a:ext uri="{FF2B5EF4-FFF2-40B4-BE49-F238E27FC236}">
                  <a16:creationId xmlns:a16="http://schemas.microsoft.com/office/drawing/2014/main" id="{8C37CEC1-7023-4F51-BCC6-93CC0D02583C}"/>
                </a:ext>
              </a:extLst>
            </p:cNvPr>
            <p:cNvSpPr>
              <a:spLocks noChangeArrowheads="1"/>
            </p:cNvSpPr>
            <p:nvPr/>
          </p:nvSpPr>
          <p:spPr bwMode="auto">
            <a:xfrm>
              <a:off x="3879"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87" name="Rectangle 313">
              <a:extLst>
                <a:ext uri="{FF2B5EF4-FFF2-40B4-BE49-F238E27FC236}">
                  <a16:creationId xmlns:a16="http://schemas.microsoft.com/office/drawing/2014/main" id="{2BE01445-9B28-4CE0-88F9-A36253AA8AE5}"/>
                </a:ext>
              </a:extLst>
            </p:cNvPr>
            <p:cNvSpPr>
              <a:spLocks noChangeArrowheads="1"/>
            </p:cNvSpPr>
            <p:nvPr/>
          </p:nvSpPr>
          <p:spPr bwMode="auto">
            <a:xfrm>
              <a:off x="3879"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24</a:t>
              </a:r>
              <a:endParaRPr kumimoji="0" lang="zh-CN" altLang="en-US" sz="2000" baseline="30000">
                <a:latin typeface="Comic Sans MS" panose="030F0702030302020204" pitchFamily="66" charset="0"/>
              </a:endParaRPr>
            </a:p>
          </p:txBody>
        </p:sp>
        <p:sp>
          <p:nvSpPr>
            <p:cNvPr id="60488" name="Rectangle 314">
              <a:extLst>
                <a:ext uri="{FF2B5EF4-FFF2-40B4-BE49-F238E27FC236}">
                  <a16:creationId xmlns:a16="http://schemas.microsoft.com/office/drawing/2014/main" id="{F24BA5DD-7C11-4199-8A1A-40C622D6DD34}"/>
                </a:ext>
              </a:extLst>
            </p:cNvPr>
            <p:cNvSpPr>
              <a:spLocks noChangeArrowheads="1"/>
            </p:cNvSpPr>
            <p:nvPr/>
          </p:nvSpPr>
          <p:spPr bwMode="auto">
            <a:xfrm>
              <a:off x="3879"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24</a:t>
              </a:r>
              <a:endParaRPr kumimoji="0" lang="zh-CN" altLang="en-US" sz="2000" baseline="30000">
                <a:latin typeface="Comic Sans MS" panose="030F0702030302020204" pitchFamily="66" charset="0"/>
              </a:endParaRPr>
            </a:p>
          </p:txBody>
        </p:sp>
        <p:sp>
          <p:nvSpPr>
            <p:cNvPr id="60489" name="Rectangle 315">
              <a:extLst>
                <a:ext uri="{FF2B5EF4-FFF2-40B4-BE49-F238E27FC236}">
                  <a16:creationId xmlns:a16="http://schemas.microsoft.com/office/drawing/2014/main" id="{0103EFBC-4228-4C50-9921-FD6E3BD6FE2C}"/>
                </a:ext>
              </a:extLst>
            </p:cNvPr>
            <p:cNvSpPr>
              <a:spLocks noChangeArrowheads="1"/>
            </p:cNvSpPr>
            <p:nvPr/>
          </p:nvSpPr>
          <p:spPr bwMode="auto">
            <a:xfrm>
              <a:off x="3879"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90" name="Rectangle 316">
              <a:extLst>
                <a:ext uri="{FF2B5EF4-FFF2-40B4-BE49-F238E27FC236}">
                  <a16:creationId xmlns:a16="http://schemas.microsoft.com/office/drawing/2014/main" id="{EC4B5E11-2D52-4CFA-94E2-D0064CDC1F3C}"/>
                </a:ext>
              </a:extLst>
            </p:cNvPr>
            <p:cNvSpPr>
              <a:spLocks noChangeArrowheads="1"/>
            </p:cNvSpPr>
            <p:nvPr/>
          </p:nvSpPr>
          <p:spPr bwMode="auto">
            <a:xfrm>
              <a:off x="3879"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28</a:t>
              </a:r>
              <a:endParaRPr kumimoji="0" lang="zh-CN" altLang="en-US" sz="2000" baseline="30000">
                <a:latin typeface="Comic Sans MS" panose="030F0702030302020204" pitchFamily="66" charset="0"/>
              </a:endParaRPr>
            </a:p>
          </p:txBody>
        </p:sp>
        <p:sp>
          <p:nvSpPr>
            <p:cNvPr id="60491" name="Rectangle 317">
              <a:extLst>
                <a:ext uri="{FF2B5EF4-FFF2-40B4-BE49-F238E27FC236}">
                  <a16:creationId xmlns:a16="http://schemas.microsoft.com/office/drawing/2014/main" id="{A5772844-3BEE-412A-AAB1-EA3854687F97}"/>
                </a:ext>
              </a:extLst>
            </p:cNvPr>
            <p:cNvSpPr>
              <a:spLocks noChangeArrowheads="1"/>
            </p:cNvSpPr>
            <p:nvPr/>
          </p:nvSpPr>
          <p:spPr bwMode="auto">
            <a:xfrm>
              <a:off x="4215"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8</a:t>
              </a:r>
            </a:p>
          </p:txBody>
        </p:sp>
        <p:sp>
          <p:nvSpPr>
            <p:cNvPr id="60492" name="Rectangle 318">
              <a:extLst>
                <a:ext uri="{FF2B5EF4-FFF2-40B4-BE49-F238E27FC236}">
                  <a16:creationId xmlns:a16="http://schemas.microsoft.com/office/drawing/2014/main" id="{1C14C800-FEDF-4A40-8191-8E363A13DCCB}"/>
                </a:ext>
              </a:extLst>
            </p:cNvPr>
            <p:cNvSpPr>
              <a:spLocks noChangeArrowheads="1"/>
            </p:cNvSpPr>
            <p:nvPr/>
          </p:nvSpPr>
          <p:spPr bwMode="auto">
            <a:xfrm>
              <a:off x="4215"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493" name="Rectangle 319">
              <a:extLst>
                <a:ext uri="{FF2B5EF4-FFF2-40B4-BE49-F238E27FC236}">
                  <a16:creationId xmlns:a16="http://schemas.microsoft.com/office/drawing/2014/main" id="{3251F70D-FA4E-44A5-890B-756A366DF6A1}"/>
                </a:ext>
              </a:extLst>
            </p:cNvPr>
            <p:cNvSpPr>
              <a:spLocks noChangeArrowheads="1"/>
            </p:cNvSpPr>
            <p:nvPr/>
          </p:nvSpPr>
          <p:spPr bwMode="auto">
            <a:xfrm>
              <a:off x="4215"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494" name="Rectangle 320">
              <a:extLst>
                <a:ext uri="{FF2B5EF4-FFF2-40B4-BE49-F238E27FC236}">
                  <a16:creationId xmlns:a16="http://schemas.microsoft.com/office/drawing/2014/main" id="{6B33735D-A84A-4C25-AAD4-3C258D7B892A}"/>
                </a:ext>
              </a:extLst>
            </p:cNvPr>
            <p:cNvSpPr>
              <a:spLocks noChangeArrowheads="1"/>
            </p:cNvSpPr>
            <p:nvPr/>
          </p:nvSpPr>
          <p:spPr bwMode="auto">
            <a:xfrm>
              <a:off x="4215"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25</a:t>
              </a:r>
              <a:endParaRPr kumimoji="0" lang="zh-CN" altLang="en-US" sz="2000" baseline="30000">
                <a:latin typeface="Comic Sans MS" panose="030F0702030302020204" pitchFamily="66" charset="0"/>
              </a:endParaRPr>
            </a:p>
          </p:txBody>
        </p:sp>
        <p:sp>
          <p:nvSpPr>
            <p:cNvPr id="60495" name="Rectangle 321">
              <a:extLst>
                <a:ext uri="{FF2B5EF4-FFF2-40B4-BE49-F238E27FC236}">
                  <a16:creationId xmlns:a16="http://schemas.microsoft.com/office/drawing/2014/main" id="{842EC1AE-252B-438D-9E1F-D0702C93769D}"/>
                </a:ext>
              </a:extLst>
            </p:cNvPr>
            <p:cNvSpPr>
              <a:spLocks noChangeArrowheads="1"/>
            </p:cNvSpPr>
            <p:nvPr/>
          </p:nvSpPr>
          <p:spPr bwMode="auto">
            <a:xfrm>
              <a:off x="4215"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28</a:t>
              </a:r>
              <a:endParaRPr kumimoji="0" lang="zh-CN" altLang="en-US" sz="2000" baseline="30000">
                <a:latin typeface="Comic Sans MS" panose="030F0702030302020204" pitchFamily="66" charset="0"/>
              </a:endParaRPr>
            </a:p>
          </p:txBody>
        </p:sp>
        <p:sp>
          <p:nvSpPr>
            <p:cNvPr id="60496" name="Rectangle 322">
              <a:extLst>
                <a:ext uri="{FF2B5EF4-FFF2-40B4-BE49-F238E27FC236}">
                  <a16:creationId xmlns:a16="http://schemas.microsoft.com/office/drawing/2014/main" id="{4AF2C7A6-AEA4-43B8-8F96-6B9896365375}"/>
                </a:ext>
              </a:extLst>
            </p:cNvPr>
            <p:cNvSpPr>
              <a:spLocks noChangeArrowheads="1"/>
            </p:cNvSpPr>
            <p:nvPr/>
          </p:nvSpPr>
          <p:spPr bwMode="auto">
            <a:xfrm>
              <a:off x="4215"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497" name="Rectangle 323">
              <a:extLst>
                <a:ext uri="{FF2B5EF4-FFF2-40B4-BE49-F238E27FC236}">
                  <a16:creationId xmlns:a16="http://schemas.microsoft.com/office/drawing/2014/main" id="{300A52E1-AC2B-4F85-804E-29329E5D54F9}"/>
                </a:ext>
              </a:extLst>
            </p:cNvPr>
            <p:cNvSpPr>
              <a:spLocks noChangeArrowheads="1"/>
            </p:cNvSpPr>
            <p:nvPr/>
          </p:nvSpPr>
          <p:spPr bwMode="auto">
            <a:xfrm>
              <a:off x="4215"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29</a:t>
              </a:r>
              <a:endParaRPr kumimoji="0" lang="zh-CN" altLang="en-US" sz="2000" baseline="30000">
                <a:latin typeface="Comic Sans MS" panose="030F0702030302020204" pitchFamily="66" charset="0"/>
              </a:endParaRPr>
            </a:p>
          </p:txBody>
        </p:sp>
        <p:sp>
          <p:nvSpPr>
            <p:cNvPr id="60498" name="Rectangle 324">
              <a:extLst>
                <a:ext uri="{FF2B5EF4-FFF2-40B4-BE49-F238E27FC236}">
                  <a16:creationId xmlns:a16="http://schemas.microsoft.com/office/drawing/2014/main" id="{5AD93EE0-D105-4BAC-8EAE-0BDF98D1855D}"/>
                </a:ext>
              </a:extLst>
            </p:cNvPr>
            <p:cNvSpPr>
              <a:spLocks noChangeArrowheads="1"/>
            </p:cNvSpPr>
            <p:nvPr/>
          </p:nvSpPr>
          <p:spPr bwMode="auto">
            <a:xfrm>
              <a:off x="4551"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9</a:t>
              </a:r>
            </a:p>
          </p:txBody>
        </p:sp>
        <p:sp>
          <p:nvSpPr>
            <p:cNvPr id="60499" name="Rectangle 325">
              <a:extLst>
                <a:ext uri="{FF2B5EF4-FFF2-40B4-BE49-F238E27FC236}">
                  <a16:creationId xmlns:a16="http://schemas.microsoft.com/office/drawing/2014/main" id="{88A7C329-F88E-4F6A-B862-FF18534D5826}"/>
                </a:ext>
              </a:extLst>
            </p:cNvPr>
            <p:cNvSpPr>
              <a:spLocks noChangeArrowheads="1"/>
            </p:cNvSpPr>
            <p:nvPr/>
          </p:nvSpPr>
          <p:spPr bwMode="auto">
            <a:xfrm>
              <a:off x="4551"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500" name="Rectangle 326">
              <a:extLst>
                <a:ext uri="{FF2B5EF4-FFF2-40B4-BE49-F238E27FC236}">
                  <a16:creationId xmlns:a16="http://schemas.microsoft.com/office/drawing/2014/main" id="{F132B9C3-CE6D-4F87-ABFB-323EE6A5FA63}"/>
                </a:ext>
              </a:extLst>
            </p:cNvPr>
            <p:cNvSpPr>
              <a:spLocks noChangeArrowheads="1"/>
            </p:cNvSpPr>
            <p:nvPr/>
          </p:nvSpPr>
          <p:spPr bwMode="auto">
            <a:xfrm>
              <a:off x="4551"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501" name="Rectangle 327">
              <a:extLst>
                <a:ext uri="{FF2B5EF4-FFF2-40B4-BE49-F238E27FC236}">
                  <a16:creationId xmlns:a16="http://schemas.microsoft.com/office/drawing/2014/main" id="{9DFC34C2-D3DD-463F-A833-DA78C631BC2E}"/>
                </a:ext>
              </a:extLst>
            </p:cNvPr>
            <p:cNvSpPr>
              <a:spLocks noChangeArrowheads="1"/>
            </p:cNvSpPr>
            <p:nvPr/>
          </p:nvSpPr>
          <p:spPr bwMode="auto">
            <a:xfrm>
              <a:off x="4551"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25</a:t>
              </a:r>
              <a:endParaRPr kumimoji="0" lang="zh-CN" altLang="en-US" sz="2000" baseline="30000">
                <a:latin typeface="Comic Sans MS" panose="030F0702030302020204" pitchFamily="66" charset="0"/>
              </a:endParaRPr>
            </a:p>
          </p:txBody>
        </p:sp>
        <p:sp>
          <p:nvSpPr>
            <p:cNvPr id="60502" name="Rectangle 328">
              <a:extLst>
                <a:ext uri="{FF2B5EF4-FFF2-40B4-BE49-F238E27FC236}">
                  <a16:creationId xmlns:a16="http://schemas.microsoft.com/office/drawing/2014/main" id="{893F36F8-1288-41C4-9CC9-2715FB9A0888}"/>
                </a:ext>
              </a:extLst>
            </p:cNvPr>
            <p:cNvSpPr>
              <a:spLocks noChangeArrowheads="1"/>
            </p:cNvSpPr>
            <p:nvPr/>
          </p:nvSpPr>
          <p:spPr bwMode="auto">
            <a:xfrm>
              <a:off x="4551"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29</a:t>
              </a:r>
              <a:endParaRPr kumimoji="0" lang="zh-CN" altLang="en-US" sz="2000" baseline="30000">
                <a:latin typeface="Comic Sans MS" panose="030F0702030302020204" pitchFamily="66" charset="0"/>
              </a:endParaRPr>
            </a:p>
          </p:txBody>
        </p:sp>
        <p:sp>
          <p:nvSpPr>
            <p:cNvPr id="60503" name="Rectangle 329">
              <a:extLst>
                <a:ext uri="{FF2B5EF4-FFF2-40B4-BE49-F238E27FC236}">
                  <a16:creationId xmlns:a16="http://schemas.microsoft.com/office/drawing/2014/main" id="{C30C11E4-38E0-4053-A35E-706BC8661821}"/>
                </a:ext>
              </a:extLst>
            </p:cNvPr>
            <p:cNvSpPr>
              <a:spLocks noChangeArrowheads="1"/>
            </p:cNvSpPr>
            <p:nvPr/>
          </p:nvSpPr>
          <p:spPr bwMode="auto">
            <a:xfrm>
              <a:off x="4551"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04" name="Rectangle 330">
              <a:extLst>
                <a:ext uri="{FF2B5EF4-FFF2-40B4-BE49-F238E27FC236}">
                  <a16:creationId xmlns:a16="http://schemas.microsoft.com/office/drawing/2014/main" id="{64E64736-140F-420C-8106-57726C5FD830}"/>
                </a:ext>
              </a:extLst>
            </p:cNvPr>
            <p:cNvSpPr>
              <a:spLocks noChangeArrowheads="1"/>
            </p:cNvSpPr>
            <p:nvPr/>
          </p:nvSpPr>
          <p:spPr bwMode="auto">
            <a:xfrm>
              <a:off x="4551"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34</a:t>
              </a:r>
              <a:endParaRPr kumimoji="0" lang="zh-CN" altLang="en-US" sz="2000" baseline="30000">
                <a:latin typeface="Comic Sans MS" panose="030F0702030302020204" pitchFamily="66" charset="0"/>
              </a:endParaRPr>
            </a:p>
          </p:txBody>
        </p:sp>
        <p:sp>
          <p:nvSpPr>
            <p:cNvPr id="60505" name="Rectangle 331">
              <a:extLst>
                <a:ext uri="{FF2B5EF4-FFF2-40B4-BE49-F238E27FC236}">
                  <a16:creationId xmlns:a16="http://schemas.microsoft.com/office/drawing/2014/main" id="{89D10781-6B1B-4E54-9CF1-588C1DA721B1}"/>
                </a:ext>
              </a:extLst>
            </p:cNvPr>
            <p:cNvSpPr>
              <a:spLocks noChangeArrowheads="1"/>
            </p:cNvSpPr>
            <p:nvPr/>
          </p:nvSpPr>
          <p:spPr bwMode="auto">
            <a:xfrm>
              <a:off x="4887"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10</a:t>
              </a:r>
            </a:p>
          </p:txBody>
        </p:sp>
        <p:sp>
          <p:nvSpPr>
            <p:cNvPr id="60506" name="Rectangle 332">
              <a:extLst>
                <a:ext uri="{FF2B5EF4-FFF2-40B4-BE49-F238E27FC236}">
                  <a16:creationId xmlns:a16="http://schemas.microsoft.com/office/drawing/2014/main" id="{DAB315D5-385E-449B-A497-A67CBD5C63BE}"/>
                </a:ext>
              </a:extLst>
            </p:cNvPr>
            <p:cNvSpPr>
              <a:spLocks noChangeArrowheads="1"/>
            </p:cNvSpPr>
            <p:nvPr/>
          </p:nvSpPr>
          <p:spPr bwMode="auto">
            <a:xfrm>
              <a:off x="4887"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507" name="Rectangle 333">
              <a:extLst>
                <a:ext uri="{FF2B5EF4-FFF2-40B4-BE49-F238E27FC236}">
                  <a16:creationId xmlns:a16="http://schemas.microsoft.com/office/drawing/2014/main" id="{C35B30AC-0D73-46DC-A9FF-91078E216DEB}"/>
                </a:ext>
              </a:extLst>
            </p:cNvPr>
            <p:cNvSpPr>
              <a:spLocks noChangeArrowheads="1"/>
            </p:cNvSpPr>
            <p:nvPr/>
          </p:nvSpPr>
          <p:spPr bwMode="auto">
            <a:xfrm>
              <a:off x="4887"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508" name="Rectangle 334">
              <a:extLst>
                <a:ext uri="{FF2B5EF4-FFF2-40B4-BE49-F238E27FC236}">
                  <a16:creationId xmlns:a16="http://schemas.microsoft.com/office/drawing/2014/main" id="{B96B96BE-36A6-4D22-8F3A-70E7A20AAF1E}"/>
                </a:ext>
              </a:extLst>
            </p:cNvPr>
            <p:cNvSpPr>
              <a:spLocks noChangeArrowheads="1"/>
            </p:cNvSpPr>
            <p:nvPr/>
          </p:nvSpPr>
          <p:spPr bwMode="auto">
            <a:xfrm>
              <a:off x="4887"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25</a:t>
              </a:r>
              <a:endParaRPr kumimoji="0" lang="zh-CN" altLang="en-US" sz="2000" baseline="30000">
                <a:latin typeface="Comic Sans MS" panose="030F0702030302020204" pitchFamily="66" charset="0"/>
              </a:endParaRPr>
            </a:p>
          </p:txBody>
        </p:sp>
        <p:sp>
          <p:nvSpPr>
            <p:cNvPr id="60509" name="Rectangle 335">
              <a:extLst>
                <a:ext uri="{FF2B5EF4-FFF2-40B4-BE49-F238E27FC236}">
                  <a16:creationId xmlns:a16="http://schemas.microsoft.com/office/drawing/2014/main" id="{0AE6E243-C20D-4E0C-9FF4-6217F850F803}"/>
                </a:ext>
              </a:extLst>
            </p:cNvPr>
            <p:cNvSpPr>
              <a:spLocks noChangeArrowheads="1"/>
            </p:cNvSpPr>
            <p:nvPr/>
          </p:nvSpPr>
          <p:spPr bwMode="auto">
            <a:xfrm>
              <a:off x="4887"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29</a:t>
              </a:r>
              <a:endParaRPr kumimoji="0" lang="zh-CN" altLang="en-US" sz="2000" baseline="30000">
                <a:latin typeface="Comic Sans MS" panose="030F0702030302020204" pitchFamily="66" charset="0"/>
              </a:endParaRPr>
            </a:p>
          </p:txBody>
        </p:sp>
        <p:sp>
          <p:nvSpPr>
            <p:cNvPr id="60510" name="Rectangle 336">
              <a:extLst>
                <a:ext uri="{FF2B5EF4-FFF2-40B4-BE49-F238E27FC236}">
                  <a16:creationId xmlns:a16="http://schemas.microsoft.com/office/drawing/2014/main" id="{C83787FA-56EE-4D9F-A44B-18652CCC1AA5}"/>
                </a:ext>
              </a:extLst>
            </p:cNvPr>
            <p:cNvSpPr>
              <a:spLocks noChangeArrowheads="1"/>
            </p:cNvSpPr>
            <p:nvPr/>
          </p:nvSpPr>
          <p:spPr bwMode="auto">
            <a:xfrm>
              <a:off x="4887"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11" name="Rectangle 337">
              <a:extLst>
                <a:ext uri="{FF2B5EF4-FFF2-40B4-BE49-F238E27FC236}">
                  <a16:creationId xmlns:a16="http://schemas.microsoft.com/office/drawing/2014/main" id="{E8B48615-BEBE-4D66-B0E0-E87D95E3C5C9}"/>
                </a:ext>
              </a:extLst>
            </p:cNvPr>
            <p:cNvSpPr>
              <a:spLocks noChangeArrowheads="1"/>
            </p:cNvSpPr>
            <p:nvPr/>
          </p:nvSpPr>
          <p:spPr bwMode="auto">
            <a:xfrm>
              <a:off x="4887"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34</a:t>
              </a:r>
              <a:endParaRPr kumimoji="0" lang="zh-CN" altLang="en-US" sz="2000" baseline="30000">
                <a:latin typeface="Comic Sans MS" panose="030F0702030302020204" pitchFamily="66" charset="0"/>
              </a:endParaRPr>
            </a:p>
          </p:txBody>
        </p:sp>
        <p:sp>
          <p:nvSpPr>
            <p:cNvPr id="60512" name="Rectangle 338">
              <a:extLst>
                <a:ext uri="{FF2B5EF4-FFF2-40B4-BE49-F238E27FC236}">
                  <a16:creationId xmlns:a16="http://schemas.microsoft.com/office/drawing/2014/main" id="{8EC5902B-C08C-4D44-8685-6C8A995164A6}"/>
                </a:ext>
              </a:extLst>
            </p:cNvPr>
            <p:cNvSpPr>
              <a:spLocks noChangeArrowheads="1"/>
            </p:cNvSpPr>
            <p:nvPr/>
          </p:nvSpPr>
          <p:spPr bwMode="auto">
            <a:xfrm>
              <a:off x="5223" y="673"/>
              <a:ext cx="336" cy="264"/>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solidFill>
                    <a:schemeClr val="bg1"/>
                  </a:solidFill>
                  <a:latin typeface="Comic Sans MS" panose="030F0702030302020204" pitchFamily="66" charset="0"/>
                </a:rPr>
                <a:t>11</a:t>
              </a:r>
            </a:p>
          </p:txBody>
        </p:sp>
        <p:sp>
          <p:nvSpPr>
            <p:cNvPr id="60513" name="Rectangle 339">
              <a:extLst>
                <a:ext uri="{FF2B5EF4-FFF2-40B4-BE49-F238E27FC236}">
                  <a16:creationId xmlns:a16="http://schemas.microsoft.com/office/drawing/2014/main" id="{598FD1CA-0C11-457F-99C9-45DF8D797099}"/>
                </a:ext>
              </a:extLst>
            </p:cNvPr>
            <p:cNvSpPr>
              <a:spLocks noChangeArrowheads="1"/>
            </p:cNvSpPr>
            <p:nvPr/>
          </p:nvSpPr>
          <p:spPr bwMode="auto">
            <a:xfrm>
              <a:off x="5223" y="9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0</a:t>
              </a:r>
              <a:endParaRPr kumimoji="0" lang="zh-CN" altLang="en-US" sz="2000" baseline="30000">
                <a:latin typeface="Comic Sans MS" panose="030F0702030302020204" pitchFamily="66" charset="0"/>
              </a:endParaRPr>
            </a:p>
          </p:txBody>
        </p:sp>
        <p:sp>
          <p:nvSpPr>
            <p:cNvPr id="60514" name="Rectangle 340">
              <a:extLst>
                <a:ext uri="{FF2B5EF4-FFF2-40B4-BE49-F238E27FC236}">
                  <a16:creationId xmlns:a16="http://schemas.microsoft.com/office/drawing/2014/main" id="{A05C6BAC-990D-47A0-BDFC-B06C0677BD51}"/>
                </a:ext>
              </a:extLst>
            </p:cNvPr>
            <p:cNvSpPr>
              <a:spLocks noChangeArrowheads="1"/>
            </p:cNvSpPr>
            <p:nvPr/>
          </p:nvSpPr>
          <p:spPr bwMode="auto">
            <a:xfrm>
              <a:off x="5223" y="137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7</a:t>
              </a:r>
              <a:endParaRPr kumimoji="0" lang="zh-CN" altLang="en-US" sz="2000" baseline="30000">
                <a:latin typeface="Comic Sans MS" panose="030F0702030302020204" pitchFamily="66" charset="0"/>
              </a:endParaRPr>
            </a:p>
          </p:txBody>
        </p:sp>
        <p:sp>
          <p:nvSpPr>
            <p:cNvPr id="60515" name="Rectangle 341">
              <a:extLst>
                <a:ext uri="{FF2B5EF4-FFF2-40B4-BE49-F238E27FC236}">
                  <a16:creationId xmlns:a16="http://schemas.microsoft.com/office/drawing/2014/main" id="{6E94BD33-C69C-42C1-8688-4D53B1E8015B}"/>
                </a:ext>
              </a:extLst>
            </p:cNvPr>
            <p:cNvSpPr>
              <a:spLocks noChangeArrowheads="1"/>
            </p:cNvSpPr>
            <p:nvPr/>
          </p:nvSpPr>
          <p:spPr bwMode="auto">
            <a:xfrm>
              <a:off x="5223" y="159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dirty="0">
                  <a:latin typeface="Comic Sans MS" panose="030F0702030302020204" pitchFamily="66" charset="0"/>
                </a:rPr>
                <a:t>25</a:t>
              </a:r>
              <a:endParaRPr kumimoji="0" lang="zh-CN" altLang="en-US" sz="2000" baseline="30000" dirty="0">
                <a:latin typeface="Comic Sans MS" panose="030F0702030302020204" pitchFamily="66" charset="0"/>
              </a:endParaRPr>
            </a:p>
          </p:txBody>
        </p:sp>
        <p:sp>
          <p:nvSpPr>
            <p:cNvPr id="60516" name="Rectangle 342">
              <a:extLst>
                <a:ext uri="{FF2B5EF4-FFF2-40B4-BE49-F238E27FC236}">
                  <a16:creationId xmlns:a16="http://schemas.microsoft.com/office/drawing/2014/main" id="{F3487394-056A-4F43-835D-2CE32A7AF7A3}"/>
                </a:ext>
              </a:extLst>
            </p:cNvPr>
            <p:cNvSpPr>
              <a:spLocks noChangeArrowheads="1"/>
            </p:cNvSpPr>
            <p:nvPr/>
          </p:nvSpPr>
          <p:spPr bwMode="auto">
            <a:xfrm>
              <a:off x="5223" y="181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dirty="0">
                  <a:latin typeface="Comic Sans MS" panose="030F0702030302020204" pitchFamily="66" charset="0"/>
                </a:rPr>
                <a:t>40</a:t>
              </a:r>
              <a:endParaRPr kumimoji="0" lang="zh-CN" altLang="en-US" sz="2000" baseline="30000" dirty="0">
                <a:latin typeface="Comic Sans MS" panose="030F0702030302020204" pitchFamily="66" charset="0"/>
              </a:endParaRPr>
            </a:p>
          </p:txBody>
        </p:sp>
        <p:sp>
          <p:nvSpPr>
            <p:cNvPr id="60517" name="Rectangle 343">
              <a:extLst>
                <a:ext uri="{FF2B5EF4-FFF2-40B4-BE49-F238E27FC236}">
                  <a16:creationId xmlns:a16="http://schemas.microsoft.com/office/drawing/2014/main" id="{01EA50E8-B3D6-4ACF-8DA3-DAA4FA2B5C51}"/>
                </a:ext>
              </a:extLst>
            </p:cNvPr>
            <p:cNvSpPr>
              <a:spLocks noChangeArrowheads="1"/>
            </p:cNvSpPr>
            <p:nvPr/>
          </p:nvSpPr>
          <p:spPr bwMode="auto">
            <a:xfrm>
              <a:off x="5223" y="115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a:latin typeface="Comic Sans MS" panose="030F0702030302020204" pitchFamily="66" charset="0"/>
                </a:rPr>
                <a:t>1</a:t>
              </a:r>
              <a:endParaRPr kumimoji="0" lang="zh-CN" altLang="en-US" sz="2000" baseline="30000">
                <a:latin typeface="Comic Sans MS" panose="030F0702030302020204" pitchFamily="66" charset="0"/>
              </a:endParaRPr>
            </a:p>
          </p:txBody>
        </p:sp>
        <p:sp>
          <p:nvSpPr>
            <p:cNvPr id="60518" name="Rectangle 344">
              <a:extLst>
                <a:ext uri="{FF2B5EF4-FFF2-40B4-BE49-F238E27FC236}">
                  <a16:creationId xmlns:a16="http://schemas.microsoft.com/office/drawing/2014/main" id="{4690578B-59B9-4482-8F2C-3F955FC198FB}"/>
                </a:ext>
              </a:extLst>
            </p:cNvPr>
            <p:cNvSpPr>
              <a:spLocks noChangeArrowheads="1"/>
            </p:cNvSpPr>
            <p:nvPr/>
          </p:nvSpPr>
          <p:spPr bwMode="auto">
            <a:xfrm>
              <a:off x="5223" y="2037"/>
              <a:ext cx="336" cy="220"/>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000" dirty="0">
                  <a:latin typeface="Comic Sans MS" panose="030F0702030302020204" pitchFamily="66" charset="0"/>
                </a:rPr>
                <a:t>40</a:t>
              </a:r>
              <a:endParaRPr kumimoji="0" lang="zh-CN" altLang="en-US" sz="2000" baseline="30000" dirty="0">
                <a:latin typeface="Comic Sans MS" panose="030F0702030302020204" pitchFamily="66" charset="0"/>
              </a:endParaRPr>
            </a:p>
          </p:txBody>
        </p:sp>
      </p:grpSp>
      <p:sp>
        <p:nvSpPr>
          <p:cNvPr id="60423" name="Line 345">
            <a:extLst>
              <a:ext uri="{FF2B5EF4-FFF2-40B4-BE49-F238E27FC236}">
                <a16:creationId xmlns:a16="http://schemas.microsoft.com/office/drawing/2014/main" id="{56A7BAAD-035C-45A0-8BDF-1B3493DD7D07}"/>
              </a:ext>
            </a:extLst>
          </p:cNvPr>
          <p:cNvSpPr>
            <a:spLocks noChangeShapeType="1"/>
          </p:cNvSpPr>
          <p:nvPr/>
        </p:nvSpPr>
        <p:spPr bwMode="auto">
          <a:xfrm rot="-5400000">
            <a:off x="5176044" y="-1681956"/>
            <a:ext cx="0" cy="6107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sz="2400"/>
          </a:p>
        </p:txBody>
      </p:sp>
      <p:sp>
        <p:nvSpPr>
          <p:cNvPr id="60424" name="Text Box 346">
            <a:extLst>
              <a:ext uri="{FF2B5EF4-FFF2-40B4-BE49-F238E27FC236}">
                <a16:creationId xmlns:a16="http://schemas.microsoft.com/office/drawing/2014/main" id="{75FEFDC5-C81E-492F-B783-8F9FDC68A8BB}"/>
              </a:ext>
            </a:extLst>
          </p:cNvPr>
          <p:cNvSpPr txBox="1">
            <a:spLocks noChangeArrowheads="1"/>
          </p:cNvSpPr>
          <p:nvPr/>
        </p:nvSpPr>
        <p:spPr bwMode="auto">
          <a:xfrm>
            <a:off x="4560888" y="1219200"/>
            <a:ext cx="990600" cy="369974"/>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1800">
                <a:latin typeface="Comic Sans MS" panose="030F0702030302020204" pitchFamily="66" charset="0"/>
              </a:rPr>
              <a:t>W + 1</a:t>
            </a:r>
            <a:endParaRPr lang="en-US" altLang="zh-CN" sz="1800" baseline="-25000">
              <a:latin typeface="Comic Sans MS" panose="030F0702030302020204" pitchFamily="66" charset="0"/>
            </a:endParaRPr>
          </a:p>
        </p:txBody>
      </p:sp>
      <p:sp>
        <p:nvSpPr>
          <p:cNvPr id="60425" name="Rectangle 347">
            <a:extLst>
              <a:ext uri="{FF2B5EF4-FFF2-40B4-BE49-F238E27FC236}">
                <a16:creationId xmlns:a16="http://schemas.microsoft.com/office/drawing/2014/main" id="{F02945E2-75CD-4136-8883-DE8A05796156}"/>
              </a:ext>
            </a:extLst>
          </p:cNvPr>
          <p:cNvSpPr>
            <a:spLocks noChangeArrowheads="1"/>
          </p:cNvSpPr>
          <p:nvPr/>
        </p:nvSpPr>
        <p:spPr bwMode="auto">
          <a:xfrm>
            <a:off x="4437500" y="5486400"/>
            <a:ext cx="1040525" cy="400752"/>
          </a:xfrm>
          <a:prstGeom prst="rect">
            <a:avLst/>
          </a:prstGeom>
          <a:solidFill>
            <a:srgbClr val="C0C0C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000" dirty="0">
                <a:latin typeface="Comic Sans MS" panose="030F0702030302020204" pitchFamily="66" charset="0"/>
              </a:rPr>
              <a:t>W = 11</a:t>
            </a:r>
            <a:endParaRPr kumimoji="0" lang="en-US" altLang="zh-CN" sz="2000" baseline="30000" dirty="0">
              <a:latin typeface="Comic Sans MS" panose="030F0702030302020204" pitchFamily="66" charset="0"/>
            </a:endParaRPr>
          </a:p>
        </p:txBody>
      </p:sp>
      <p:sp>
        <p:nvSpPr>
          <p:cNvPr id="60426" name="Rectangle 348">
            <a:extLst>
              <a:ext uri="{FF2B5EF4-FFF2-40B4-BE49-F238E27FC236}">
                <a16:creationId xmlns:a16="http://schemas.microsoft.com/office/drawing/2014/main" id="{6F63231F-30CD-4992-9E9E-2DC90F96CEBD}"/>
              </a:ext>
            </a:extLst>
          </p:cNvPr>
          <p:cNvSpPr>
            <a:spLocks noChangeArrowheads="1"/>
          </p:cNvSpPr>
          <p:nvPr/>
        </p:nvSpPr>
        <p:spPr bwMode="auto">
          <a:xfrm>
            <a:off x="533400" y="5125184"/>
            <a:ext cx="2670448" cy="101630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000" dirty="0">
                <a:latin typeface="Comic Sans MS" panose="030F0702030302020204" pitchFamily="66" charset="0"/>
              </a:rPr>
              <a:t>回溯求最优解</a:t>
            </a:r>
            <a:endParaRPr lang="en-US" altLang="zh-CN" sz="2000" dirty="0">
              <a:latin typeface="Comic Sans MS" panose="030F0702030302020204" pitchFamily="66" charset="0"/>
            </a:endParaRPr>
          </a:p>
          <a:p>
            <a:pPr>
              <a:spcBef>
                <a:spcPct val="0"/>
              </a:spcBef>
              <a:buClrTx/>
              <a:buSzTx/>
              <a:buFontTx/>
              <a:buNone/>
            </a:pPr>
            <a:r>
              <a:rPr lang="en-US" altLang="zh-CN" sz="2000" dirty="0">
                <a:latin typeface="Comic Sans MS" panose="030F0702030302020204" pitchFamily="66" charset="0"/>
              </a:rPr>
              <a:t>OPT:  { 4, 3 }</a:t>
            </a:r>
          </a:p>
          <a:p>
            <a:pPr>
              <a:spcBef>
                <a:spcPct val="0"/>
              </a:spcBef>
              <a:buClrTx/>
              <a:buSzTx/>
              <a:buFontTx/>
              <a:buNone/>
            </a:pPr>
            <a:r>
              <a:rPr lang="en-US" altLang="zh-CN" sz="2000" dirty="0">
                <a:latin typeface="Comic Sans MS" panose="030F0702030302020204" pitchFamily="66" charset="0"/>
              </a:rPr>
              <a:t>value = 22 + 18 = 40</a:t>
            </a:r>
          </a:p>
        </p:txBody>
      </p:sp>
      <p:sp>
        <p:nvSpPr>
          <p:cNvPr id="60427" name="Line 349">
            <a:extLst>
              <a:ext uri="{FF2B5EF4-FFF2-40B4-BE49-F238E27FC236}">
                <a16:creationId xmlns:a16="http://schemas.microsoft.com/office/drawing/2014/main" id="{1CCA63C5-81D0-4D1F-9AC1-969396C74D91}"/>
              </a:ext>
            </a:extLst>
          </p:cNvPr>
          <p:cNvSpPr>
            <a:spLocks noChangeShapeType="1"/>
          </p:cNvSpPr>
          <p:nvPr/>
        </p:nvSpPr>
        <p:spPr bwMode="auto">
          <a:xfrm flipH="1">
            <a:off x="190500" y="1970088"/>
            <a:ext cx="0" cy="22209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sz="2400"/>
          </a:p>
        </p:txBody>
      </p:sp>
      <p:sp>
        <p:nvSpPr>
          <p:cNvPr id="60428" name="Text Box 350">
            <a:extLst>
              <a:ext uri="{FF2B5EF4-FFF2-40B4-BE49-F238E27FC236}">
                <a16:creationId xmlns:a16="http://schemas.microsoft.com/office/drawing/2014/main" id="{F16D76C2-0A42-473B-BF3C-DB5F683FC913}"/>
              </a:ext>
            </a:extLst>
          </p:cNvPr>
          <p:cNvSpPr txBox="1">
            <a:spLocks noChangeArrowheads="1"/>
          </p:cNvSpPr>
          <p:nvPr/>
        </p:nvSpPr>
        <p:spPr bwMode="auto">
          <a:xfrm>
            <a:off x="0" y="2492896"/>
            <a:ext cx="533400" cy="1385637"/>
          </a:xfrm>
          <a:prstGeom prst="rect">
            <a:avLst/>
          </a:prstGeom>
          <a:solidFill>
            <a:schemeClr val="bg1"/>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2800" dirty="0">
                <a:latin typeface="Comic Sans MS" panose="030F0702030302020204" pitchFamily="66" charset="0"/>
              </a:rPr>
              <a:t>n + 1</a:t>
            </a:r>
            <a:endParaRPr lang="en-US" altLang="zh-CN" sz="2800" baseline="-25000" dirty="0">
              <a:latin typeface="Comic Sans MS" panose="030F0702030302020204" pitchFamily="66" charset="0"/>
            </a:endParaRPr>
          </a:p>
        </p:txBody>
      </p:sp>
      <p:sp>
        <p:nvSpPr>
          <p:cNvPr id="3" name="文本框 2">
            <a:extLst>
              <a:ext uri="{FF2B5EF4-FFF2-40B4-BE49-F238E27FC236}">
                <a16:creationId xmlns:a16="http://schemas.microsoft.com/office/drawing/2014/main" id="{0CA5B8DC-62B9-2785-0D77-F8A02A363CB2}"/>
              </a:ext>
            </a:extLst>
          </p:cNvPr>
          <p:cNvSpPr txBox="1"/>
          <p:nvPr/>
        </p:nvSpPr>
        <p:spPr>
          <a:xfrm>
            <a:off x="683568" y="239713"/>
            <a:ext cx="6972795" cy="400110"/>
          </a:xfrm>
          <a:prstGeom prst="rect">
            <a:avLst/>
          </a:prstGeom>
          <a:noFill/>
        </p:spPr>
        <p:txBody>
          <a:bodyPr wrap="square">
            <a:spAutoFit/>
          </a:bodyPr>
          <a:lstStyle/>
          <a:p>
            <a:r>
              <a:rPr lang="en-US" altLang="zh-CN" sz="2000" b="1" dirty="0">
                <a:latin typeface="Courier New" panose="02070309020205020404" pitchFamily="49" charset="0"/>
              </a:rPr>
              <a:t>M[</a:t>
            </a:r>
            <a:r>
              <a:rPr lang="en-US" altLang="zh-CN" sz="2000" b="1" dirty="0" err="1">
                <a:latin typeface="Courier New" panose="02070309020205020404" pitchFamily="49" charset="0"/>
              </a:rPr>
              <a:t>i</a:t>
            </a:r>
            <a:r>
              <a:rPr lang="en-US" altLang="zh-CN" sz="2000" b="1" dirty="0">
                <a:latin typeface="Courier New" panose="02070309020205020404" pitchFamily="49" charset="0"/>
              </a:rPr>
              <a:t>, w] = max {M[i-1, w], v</a:t>
            </a:r>
            <a:r>
              <a:rPr lang="en-US" altLang="zh-CN" sz="2000" b="1" baseline="-25000" dirty="0">
                <a:latin typeface="Courier New" panose="02070309020205020404" pitchFamily="49" charset="0"/>
              </a:rPr>
              <a:t>i </a:t>
            </a:r>
            <a:r>
              <a:rPr lang="en-US" altLang="zh-CN" sz="2000" b="1" dirty="0">
                <a:latin typeface="Courier New" panose="02070309020205020404" pitchFamily="49" charset="0"/>
              </a:rPr>
              <a:t>+ M[i-1, w-</a:t>
            </a:r>
            <a:r>
              <a:rPr lang="en-US" altLang="zh-CN" sz="2000" b="1" dirty="0" err="1">
                <a:latin typeface="Courier New" panose="02070309020205020404" pitchFamily="49" charset="0"/>
              </a:rPr>
              <a:t>w</a:t>
            </a:r>
            <a:r>
              <a:rPr lang="en-US" altLang="zh-CN" sz="2000" b="1" baseline="-25000" dirty="0" err="1">
                <a:latin typeface="Courier New" panose="02070309020205020404" pitchFamily="49" charset="0"/>
              </a:rPr>
              <a:t>i</a:t>
            </a:r>
            <a:r>
              <a:rPr lang="en-US" altLang="zh-CN" sz="2000" b="1" baseline="-25000" dirty="0">
                <a:latin typeface="Courier New" panose="02070309020205020404" pitchFamily="49" charset="0"/>
              </a:rPr>
              <a:t> </a:t>
            </a:r>
            <a:r>
              <a:rPr lang="en-US" altLang="zh-CN" sz="2000" b="1" dirty="0">
                <a:latin typeface="Courier New" panose="02070309020205020404" pitchFamily="49" charset="0"/>
              </a:rPr>
              <a:t>]</a:t>
            </a:r>
            <a:endParaRPr lang="zh-CN" altLang="en-US" sz="2000" dirty="0"/>
          </a:p>
        </p:txBody>
      </p:sp>
      <p:sp>
        <p:nvSpPr>
          <p:cNvPr id="5" name="文本框 4">
            <a:extLst>
              <a:ext uri="{FF2B5EF4-FFF2-40B4-BE49-F238E27FC236}">
                <a16:creationId xmlns:a16="http://schemas.microsoft.com/office/drawing/2014/main" id="{0A54F3C4-BD35-4DB5-2FD6-7D066D406A5B}"/>
              </a:ext>
            </a:extLst>
          </p:cNvPr>
          <p:cNvSpPr txBox="1"/>
          <p:nvPr/>
        </p:nvSpPr>
        <p:spPr>
          <a:xfrm>
            <a:off x="3321438" y="670481"/>
            <a:ext cx="4640892" cy="400110"/>
          </a:xfrm>
          <a:prstGeom prst="rect">
            <a:avLst/>
          </a:prstGeom>
          <a:noFill/>
        </p:spPr>
        <p:txBody>
          <a:bodyPr wrap="square">
            <a:spAutoFit/>
          </a:bodyPr>
          <a:lstStyle/>
          <a:p>
            <a:r>
              <a:rPr lang="en-US" altLang="zh-CN" sz="2000" b="1" dirty="0">
                <a:latin typeface="Courier New" panose="02070309020205020404" pitchFamily="49" charset="0"/>
              </a:rPr>
              <a:t>M[</a:t>
            </a:r>
            <a:r>
              <a:rPr lang="en-US" altLang="zh-CN" sz="2000" b="1" dirty="0" err="1">
                <a:latin typeface="Courier New" panose="02070309020205020404" pitchFamily="49" charset="0"/>
              </a:rPr>
              <a:t>i</a:t>
            </a:r>
            <a:r>
              <a:rPr lang="en-US" altLang="zh-CN" sz="2000" b="1" dirty="0">
                <a:latin typeface="Courier New" panose="02070309020205020404" pitchFamily="49" charset="0"/>
              </a:rPr>
              <a:t>, w] = M[i-1, w]</a:t>
            </a:r>
            <a:endParaRPr lang="zh-CN" alt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a:extLst>
              <a:ext uri="{FF2B5EF4-FFF2-40B4-BE49-F238E27FC236}">
                <a16:creationId xmlns:a16="http://schemas.microsoft.com/office/drawing/2014/main" id="{D72EDC51-910E-4C53-B17A-66BCC06FC7BF}"/>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E13CBAB-C5A2-4EA0-B81D-65CBBC29ACC7}" type="slidenum">
              <a:rPr kumimoji="0" lang="zh-CN" altLang="en-US" sz="1400" smtClean="0"/>
              <a:pPr>
                <a:spcBef>
                  <a:spcPct val="0"/>
                </a:spcBef>
                <a:buClrTx/>
                <a:buSzTx/>
                <a:buFontTx/>
                <a:buNone/>
              </a:pPr>
              <a:t>8</a:t>
            </a:fld>
            <a:endParaRPr kumimoji="0" lang="en-US" altLang="zh-CN" sz="1400"/>
          </a:p>
        </p:txBody>
      </p:sp>
      <p:sp>
        <p:nvSpPr>
          <p:cNvPr id="8195" name="Rectangle 2">
            <a:extLst>
              <a:ext uri="{FF2B5EF4-FFF2-40B4-BE49-F238E27FC236}">
                <a16:creationId xmlns:a16="http://schemas.microsoft.com/office/drawing/2014/main" id="{9175A58C-A81B-4D23-9D66-A62665C7BE3D}"/>
              </a:ext>
            </a:extLst>
          </p:cNvPr>
          <p:cNvSpPr>
            <a:spLocks noGrp="1" noChangeArrowheads="1"/>
          </p:cNvSpPr>
          <p:nvPr>
            <p:ph type="title" idx="4294967295"/>
          </p:nvPr>
        </p:nvSpPr>
        <p:spPr>
          <a:xfrm>
            <a:off x="425249" y="485164"/>
            <a:ext cx="7886700" cy="1325563"/>
          </a:xfrm>
        </p:spPr>
        <p:txBody>
          <a:bodyPr/>
          <a:lstStyle/>
          <a:p>
            <a:pPr eaLnBrk="1" hangingPunct="1"/>
            <a:r>
              <a:rPr lang="zh-CN" altLang="en-US" dirty="0"/>
              <a:t>动态规划简介</a:t>
            </a:r>
          </a:p>
        </p:txBody>
      </p:sp>
      <p:sp>
        <p:nvSpPr>
          <p:cNvPr id="8196" name="Rectangle 3">
            <a:extLst>
              <a:ext uri="{FF2B5EF4-FFF2-40B4-BE49-F238E27FC236}">
                <a16:creationId xmlns:a16="http://schemas.microsoft.com/office/drawing/2014/main" id="{817E217A-4B5C-4A76-A1C5-4317C3CC5821}"/>
              </a:ext>
            </a:extLst>
          </p:cNvPr>
          <p:cNvSpPr>
            <a:spLocks noGrp="1" noChangeArrowheads="1"/>
          </p:cNvSpPr>
          <p:nvPr>
            <p:ph type="body" idx="4294967295"/>
          </p:nvPr>
        </p:nvSpPr>
        <p:spPr>
          <a:xfrm>
            <a:off x="427731" y="1484784"/>
            <a:ext cx="7886700" cy="4692650"/>
          </a:xfrm>
        </p:spPr>
        <p:txBody>
          <a:bodyPr>
            <a:normAutofit/>
          </a:bodyPr>
          <a:lstStyle/>
          <a:p>
            <a:pPr eaLnBrk="1" hangingPunct="1"/>
            <a:r>
              <a:rPr lang="en-US" altLang="zh-CN" sz="2800" dirty="0"/>
              <a:t>Bellman </a:t>
            </a:r>
          </a:p>
          <a:p>
            <a:pPr eaLnBrk="1" hangingPunct="1"/>
            <a:r>
              <a:rPr lang="zh-CN" altLang="en-US" sz="2800" dirty="0"/>
              <a:t>1950</a:t>
            </a:r>
            <a:r>
              <a:rPr lang="en-US" altLang="zh-CN" sz="2800" dirty="0"/>
              <a:t>s </a:t>
            </a:r>
            <a:r>
              <a:rPr lang="zh-CN" altLang="en-US" sz="2800" dirty="0"/>
              <a:t>为了研究</a:t>
            </a:r>
            <a:r>
              <a:rPr lang="zh-CN" altLang="en-US" sz="2800" dirty="0">
                <a:solidFill>
                  <a:schemeClr val="accent1"/>
                </a:solidFill>
              </a:rPr>
              <a:t>系统控制问题</a:t>
            </a:r>
          </a:p>
          <a:p>
            <a:pPr eaLnBrk="1" hangingPunct="1">
              <a:buFont typeface="Wingdings" panose="05000000000000000000" pitchFamily="2" charset="2"/>
              <a:buNone/>
            </a:pPr>
            <a:r>
              <a:rPr lang="zh-CN" altLang="en-US" sz="2800" dirty="0"/>
              <a:t>   而提出了动态规划的方法;</a:t>
            </a:r>
            <a:endParaRPr lang="en-US" altLang="zh-CN" sz="2800" dirty="0"/>
          </a:p>
          <a:p>
            <a:pPr eaLnBrk="1" hangingPunct="1">
              <a:buFont typeface="Wingdings" panose="05000000000000000000" pitchFamily="2" charset="2"/>
              <a:buNone/>
            </a:pPr>
            <a:endParaRPr lang="zh-CN" altLang="en-US" sz="2800" dirty="0"/>
          </a:p>
          <a:p>
            <a:pPr eaLnBrk="1" hangingPunct="1">
              <a:buFont typeface="Wingdings" panose="05000000000000000000" pitchFamily="2" charset="2"/>
              <a:buNone/>
            </a:pPr>
            <a:r>
              <a:rPr lang="zh-CN" altLang="en-US" sz="2800" dirty="0"/>
              <a:t> 对控制理论界和数学界有深远影响。</a:t>
            </a:r>
          </a:p>
          <a:p>
            <a:pPr eaLnBrk="1" hangingPunct="1">
              <a:buFont typeface="Wingdings" panose="05000000000000000000" pitchFamily="2" charset="2"/>
              <a:buNone/>
            </a:pPr>
            <a:r>
              <a:rPr lang="zh-CN" altLang="en-US" sz="2800" dirty="0"/>
              <a:t>   </a:t>
            </a:r>
          </a:p>
          <a:p>
            <a:pPr eaLnBrk="1" hangingPunct="1">
              <a:buFont typeface="Wingdings" panose="05000000000000000000" pitchFamily="2" charset="2"/>
              <a:buNone/>
            </a:pPr>
            <a:r>
              <a:rPr lang="zh-CN" altLang="en-US" sz="2800" dirty="0"/>
              <a:t> </a:t>
            </a:r>
            <a:r>
              <a:rPr lang="en-US" altLang="zh-CN" sz="2800" dirty="0"/>
              <a:t>Dynamic programming = planning over time.</a:t>
            </a:r>
          </a:p>
          <a:p>
            <a:pPr eaLnBrk="1" hangingPunct="1">
              <a:buFont typeface="Wingdings" panose="05000000000000000000" pitchFamily="2" charset="2"/>
              <a:buNone/>
            </a:pPr>
            <a:endParaRPr lang="en-US" altLang="zh-CN" sz="2000" dirty="0">
              <a:hlinkClick r:id="rId2"/>
            </a:endParaRPr>
          </a:p>
          <a:p>
            <a:pPr eaLnBrk="1" hangingPunct="1">
              <a:buFont typeface="Wingdings" panose="05000000000000000000" pitchFamily="2" charset="2"/>
              <a:buNone/>
            </a:pPr>
            <a:r>
              <a:rPr lang="en-US" altLang="zh-CN" sz="2000" dirty="0">
                <a:hlinkClick r:id="rId2"/>
              </a:rPr>
              <a:t>   </a:t>
            </a:r>
            <a:r>
              <a:rPr lang="zh-CN" altLang="en-US" sz="2000" dirty="0">
                <a:hlinkClick r:id="rId2"/>
              </a:rPr>
              <a:t>贝尔曼动态规划原始文献（</a:t>
            </a:r>
            <a:r>
              <a:rPr lang="en-US" altLang="zh-CN" sz="2000" dirty="0">
                <a:hlinkClick r:id="rId2"/>
              </a:rPr>
              <a:t>20</a:t>
            </a:r>
            <a:r>
              <a:rPr lang="zh-CN" altLang="en-US" sz="2000" dirty="0">
                <a:hlinkClick r:id="rId2"/>
              </a:rPr>
              <a:t>世纪</a:t>
            </a:r>
            <a:r>
              <a:rPr lang="en-US" altLang="zh-CN" sz="2000" dirty="0">
                <a:hlinkClick r:id="rId2"/>
              </a:rPr>
              <a:t>50</a:t>
            </a:r>
            <a:r>
              <a:rPr lang="zh-CN" altLang="en-US" sz="2000" dirty="0">
                <a:hlinkClick r:id="rId2"/>
              </a:rPr>
              <a:t>年代），数学领域反响有限，在工程领域掀起轩然大波</a:t>
            </a:r>
            <a:r>
              <a:rPr lang="en-US" altLang="zh-CN" sz="2000" dirty="0">
                <a:hlinkClick r:id="rId2"/>
              </a:rPr>
              <a:t>_</a:t>
            </a:r>
            <a:r>
              <a:rPr lang="zh-CN" altLang="en-US" sz="2000" dirty="0">
                <a:hlinkClick r:id="rId2"/>
              </a:rPr>
              <a:t>哔哩哔哩</a:t>
            </a:r>
            <a:r>
              <a:rPr lang="en-US" altLang="zh-CN" sz="2000" dirty="0">
                <a:hlinkClick r:id="rId2"/>
              </a:rPr>
              <a:t>_</a:t>
            </a:r>
            <a:r>
              <a:rPr lang="en-US" altLang="zh-CN" sz="2000" dirty="0" err="1">
                <a:hlinkClick r:id="rId2"/>
              </a:rPr>
              <a:t>bilibili</a:t>
            </a:r>
            <a:endParaRPr lang="zh-CN" altLang="en-US" sz="2800" dirty="0"/>
          </a:p>
          <a:p>
            <a:pPr eaLnBrk="1" hangingPunct="1">
              <a:buFont typeface="Wingdings" panose="05000000000000000000" pitchFamily="2" charset="2"/>
              <a:buNone/>
            </a:pPr>
            <a:endParaRPr lang="zh-CN" altLang="en-US" sz="2800" dirty="0"/>
          </a:p>
        </p:txBody>
      </p:sp>
      <p:pic>
        <p:nvPicPr>
          <p:cNvPr id="8197" name="Picture 5" descr="Bellman">
            <a:extLst>
              <a:ext uri="{FF2B5EF4-FFF2-40B4-BE49-F238E27FC236}">
                <a16:creationId xmlns:a16="http://schemas.microsoft.com/office/drawing/2014/main" id="{749D05FA-942B-4932-8F45-AD1356BBF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828800"/>
            <a:ext cx="15351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a:extLst>
              <a:ext uri="{FF2B5EF4-FFF2-40B4-BE49-F238E27FC236}">
                <a16:creationId xmlns:a16="http://schemas.microsoft.com/office/drawing/2014/main" id="{E3C7DCB3-D36A-4AC7-A19A-1B27D1716AFE}"/>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51BD896-D038-4279-B96C-ABB50154C721}" type="slidenum">
              <a:rPr kumimoji="0" lang="zh-CN" altLang="en-US" sz="1400" smtClean="0"/>
              <a:pPr>
                <a:spcBef>
                  <a:spcPct val="0"/>
                </a:spcBef>
                <a:buClrTx/>
                <a:buSzTx/>
                <a:buFontTx/>
                <a:buNone/>
              </a:pPr>
              <a:t>80</a:t>
            </a:fld>
            <a:endParaRPr kumimoji="0" lang="en-US" altLang="zh-CN" sz="1400"/>
          </a:p>
        </p:txBody>
      </p:sp>
      <p:sp>
        <p:nvSpPr>
          <p:cNvPr id="61443" name="Rectangle 2">
            <a:extLst>
              <a:ext uri="{FF2B5EF4-FFF2-40B4-BE49-F238E27FC236}">
                <a16:creationId xmlns:a16="http://schemas.microsoft.com/office/drawing/2014/main" id="{53CF46C6-EEA0-4D34-9D21-9A294DBDA895}"/>
              </a:ext>
            </a:extLst>
          </p:cNvPr>
          <p:cNvSpPr>
            <a:spLocks noGrp="1" noChangeArrowheads="1"/>
          </p:cNvSpPr>
          <p:nvPr>
            <p:ph type="title" idx="4294967295"/>
          </p:nvPr>
        </p:nvSpPr>
        <p:spPr>
          <a:xfrm>
            <a:off x="395536" y="136525"/>
            <a:ext cx="7886700" cy="1325563"/>
          </a:xfrm>
        </p:spPr>
        <p:txBody>
          <a:bodyPr/>
          <a:lstStyle/>
          <a:p>
            <a:pPr eaLnBrk="1" hangingPunct="1"/>
            <a:r>
              <a:rPr lang="zh-CN" altLang="en-US" dirty="0"/>
              <a:t>算法 </a:t>
            </a:r>
            <a:r>
              <a:rPr lang="en-US" altLang="zh-CN" dirty="0"/>
              <a:t>–</a:t>
            </a:r>
            <a:r>
              <a:rPr lang="zh-CN" altLang="en-US" dirty="0"/>
              <a:t>回溯求最优解</a:t>
            </a:r>
          </a:p>
        </p:txBody>
      </p:sp>
      <p:pic>
        <p:nvPicPr>
          <p:cNvPr id="3" name="图片 2">
            <a:extLst>
              <a:ext uri="{FF2B5EF4-FFF2-40B4-BE49-F238E27FC236}">
                <a16:creationId xmlns:a16="http://schemas.microsoft.com/office/drawing/2014/main" id="{8A565E24-A979-4D3B-04E5-11C104801BC3}"/>
              </a:ext>
            </a:extLst>
          </p:cNvPr>
          <p:cNvPicPr>
            <a:picLocks noChangeAspect="1"/>
          </p:cNvPicPr>
          <p:nvPr/>
        </p:nvPicPr>
        <p:blipFill>
          <a:blip r:embed="rId2"/>
          <a:stretch>
            <a:fillRect/>
          </a:stretch>
        </p:blipFill>
        <p:spPr>
          <a:xfrm>
            <a:off x="551373" y="1225873"/>
            <a:ext cx="7704088" cy="5144676"/>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F51D6-1681-F63D-61BB-F9A96EDA2713}"/>
            </a:ext>
          </a:extLst>
        </p:cNvPr>
        <p:cNvGrpSpPr/>
        <p:nvPr/>
      </p:nvGrpSpPr>
      <p:grpSpPr>
        <a:xfrm>
          <a:off x="0" y="0"/>
          <a:ext cx="0" cy="0"/>
          <a:chOff x="0" y="0"/>
          <a:chExt cx="0" cy="0"/>
        </a:xfrm>
      </p:grpSpPr>
      <p:sp>
        <p:nvSpPr>
          <p:cNvPr id="61442" name="灯片编号占位符 5">
            <a:extLst>
              <a:ext uri="{FF2B5EF4-FFF2-40B4-BE49-F238E27FC236}">
                <a16:creationId xmlns:a16="http://schemas.microsoft.com/office/drawing/2014/main" id="{E3F7864C-CF8F-1080-D257-0A8CA40EADB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51BD896-D038-4279-B96C-ABB50154C721}" type="slidenum">
              <a:rPr kumimoji="0" lang="zh-CN" altLang="en-US" sz="1400" smtClean="0"/>
              <a:pPr>
                <a:spcBef>
                  <a:spcPct val="0"/>
                </a:spcBef>
                <a:buClrTx/>
                <a:buSzTx/>
                <a:buFontTx/>
                <a:buNone/>
              </a:pPr>
              <a:t>81</a:t>
            </a:fld>
            <a:endParaRPr kumimoji="0" lang="en-US" altLang="zh-CN" sz="1400"/>
          </a:p>
        </p:txBody>
      </p:sp>
      <p:sp>
        <p:nvSpPr>
          <p:cNvPr id="61443" name="Rectangle 2">
            <a:extLst>
              <a:ext uri="{FF2B5EF4-FFF2-40B4-BE49-F238E27FC236}">
                <a16:creationId xmlns:a16="http://schemas.microsoft.com/office/drawing/2014/main" id="{EE073D4F-DE58-3F43-D5DA-3B2C8030DCC1}"/>
              </a:ext>
            </a:extLst>
          </p:cNvPr>
          <p:cNvSpPr>
            <a:spLocks noGrp="1" noChangeArrowheads="1"/>
          </p:cNvSpPr>
          <p:nvPr>
            <p:ph type="title" idx="4294967295"/>
          </p:nvPr>
        </p:nvSpPr>
        <p:spPr>
          <a:xfrm>
            <a:off x="516360" y="136525"/>
            <a:ext cx="7886700" cy="1325563"/>
          </a:xfrm>
        </p:spPr>
        <p:txBody>
          <a:bodyPr/>
          <a:lstStyle/>
          <a:p>
            <a:pPr eaLnBrk="1" hangingPunct="1"/>
            <a:r>
              <a:rPr lang="zh-CN" altLang="en-US" dirty="0"/>
              <a:t>算法</a:t>
            </a:r>
          </a:p>
        </p:txBody>
      </p:sp>
      <p:sp>
        <p:nvSpPr>
          <p:cNvPr id="61444" name="Rectangle 3">
            <a:extLst>
              <a:ext uri="{FF2B5EF4-FFF2-40B4-BE49-F238E27FC236}">
                <a16:creationId xmlns:a16="http://schemas.microsoft.com/office/drawing/2014/main" id="{CF730741-A246-AB86-E0D0-AE2A0294EED7}"/>
              </a:ext>
            </a:extLst>
          </p:cNvPr>
          <p:cNvSpPr>
            <a:spLocks noGrp="1" noChangeArrowheads="1"/>
          </p:cNvSpPr>
          <p:nvPr>
            <p:ph type="body" idx="4294967295"/>
          </p:nvPr>
        </p:nvSpPr>
        <p:spPr>
          <a:xfrm>
            <a:off x="605136" y="1253331"/>
            <a:ext cx="7886700" cy="4351338"/>
          </a:xfrm>
        </p:spPr>
        <p:txBody>
          <a:bodyPr>
            <a:normAutofit/>
          </a:bodyPr>
          <a:lstStyle/>
          <a:p>
            <a:pPr eaLnBrk="1" hangingPunct="1">
              <a:buFont typeface="Wingdings" panose="05000000000000000000" pitchFamily="2" charset="2"/>
              <a:buNone/>
            </a:pPr>
            <a:r>
              <a:rPr lang="zh-CN" altLang="en-US" sz="2800" dirty="0">
                <a:solidFill>
                  <a:schemeClr val="hlink"/>
                </a:solidFill>
              </a:rPr>
              <a:t>时间复杂度？</a:t>
            </a:r>
          </a:p>
        </p:txBody>
      </p:sp>
      <p:sp>
        <p:nvSpPr>
          <p:cNvPr id="61445" name="Text Box 4">
            <a:extLst>
              <a:ext uri="{FF2B5EF4-FFF2-40B4-BE49-F238E27FC236}">
                <a16:creationId xmlns:a16="http://schemas.microsoft.com/office/drawing/2014/main" id="{B9067958-1D72-B3C1-7F7B-B7D4AE0E3706}"/>
              </a:ext>
            </a:extLst>
          </p:cNvPr>
          <p:cNvSpPr txBox="1">
            <a:spLocks noChangeArrowheads="1"/>
          </p:cNvSpPr>
          <p:nvPr/>
        </p:nvSpPr>
        <p:spPr bwMode="auto">
          <a:xfrm>
            <a:off x="622346" y="2016236"/>
            <a:ext cx="7677100" cy="469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pPr>
            <a:r>
              <a:rPr lang="zh-CN" altLang="en-US" dirty="0"/>
              <a:t> 我们正在建立一个二位数组的表，并且我们在</a:t>
            </a:r>
            <a:r>
              <a:rPr lang="en-US" altLang="zh-CN" dirty="0"/>
              <a:t>O(1)</a:t>
            </a:r>
            <a:r>
              <a:rPr lang="zh-CN" altLang="en-US" dirty="0"/>
              <a:t>时间内计算每个值</a:t>
            </a:r>
            <a:r>
              <a:rPr lang="en-US" altLang="zh-CN" dirty="0"/>
              <a:t>M[</a:t>
            </a:r>
            <a:r>
              <a:rPr lang="en-US" altLang="zh-CN" dirty="0" err="1"/>
              <a:t>i,w</a:t>
            </a:r>
            <a:r>
              <a:rPr lang="en-US" altLang="zh-CN" dirty="0"/>
              <a:t>];</a:t>
            </a:r>
            <a:r>
              <a:rPr lang="zh-CN" altLang="en-US" dirty="0"/>
              <a:t>于是得到</a:t>
            </a:r>
          </a:p>
          <a:p>
            <a:pPr algn="just" eaLnBrk="1" hangingPunct="1">
              <a:lnSpc>
                <a:spcPct val="150000"/>
              </a:lnSpc>
            </a:pPr>
            <a:r>
              <a:rPr lang="zh-CN" altLang="en-US" dirty="0"/>
              <a:t> 定理6.9 上面算法正确的计算这个问题的最优值，并且运行在</a:t>
            </a:r>
            <a:r>
              <a:rPr lang="en-US" altLang="zh-CN" dirty="0">
                <a:sym typeface="Symbol" panose="05050102010706020507" pitchFamily="18" charset="2"/>
              </a:rPr>
              <a:t></a:t>
            </a:r>
            <a:r>
              <a:rPr lang="en-US" altLang="zh-CN" dirty="0"/>
              <a:t>(n W)</a:t>
            </a:r>
            <a:r>
              <a:rPr lang="zh-CN" altLang="en-US" dirty="0"/>
              <a:t>时间。</a:t>
            </a:r>
          </a:p>
          <a:p>
            <a:pPr algn="ctr">
              <a:lnSpc>
                <a:spcPct val="150000"/>
              </a:lnSpc>
              <a:spcBef>
                <a:spcPct val="50000"/>
              </a:spcBef>
              <a:buClrTx/>
              <a:buSzTx/>
              <a:buFontTx/>
              <a:buNone/>
            </a:pPr>
            <a:endParaRPr lang="zh-CN" altLang="en-US" sz="2800" b="1" dirty="0">
              <a:latin typeface="Courier New" panose="02070309020205020404" pitchFamily="49" charset="0"/>
            </a:endParaRPr>
          </a:p>
        </p:txBody>
      </p:sp>
    </p:spTree>
    <p:extLst>
      <p:ext uri="{BB962C8B-B14F-4D97-AF65-F5344CB8AC3E}">
        <p14:creationId xmlns:p14="http://schemas.microsoft.com/office/powerpoint/2010/main" val="2297335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a:extLst>
              <a:ext uri="{FF2B5EF4-FFF2-40B4-BE49-F238E27FC236}">
                <a16:creationId xmlns:a16="http://schemas.microsoft.com/office/drawing/2014/main" id="{356393AE-DDBE-4120-83E4-73D3050667D4}"/>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F865D9D-852C-440C-9F88-F1EDD70D8566}" type="slidenum">
              <a:rPr kumimoji="0" lang="zh-CN" altLang="en-US" sz="1400" smtClean="0"/>
              <a:pPr>
                <a:spcBef>
                  <a:spcPct val="0"/>
                </a:spcBef>
                <a:buClrTx/>
                <a:buSzTx/>
                <a:buFontTx/>
                <a:buNone/>
              </a:pPr>
              <a:t>82</a:t>
            </a:fld>
            <a:endParaRPr kumimoji="0" lang="en-US" altLang="zh-CN" sz="1400"/>
          </a:p>
        </p:txBody>
      </p:sp>
      <p:sp>
        <p:nvSpPr>
          <p:cNvPr id="62467" name="Rectangle 2">
            <a:extLst>
              <a:ext uri="{FF2B5EF4-FFF2-40B4-BE49-F238E27FC236}">
                <a16:creationId xmlns:a16="http://schemas.microsoft.com/office/drawing/2014/main" id="{007A1B95-AC94-427B-B77C-40D3FAFB4B0A}"/>
              </a:ext>
            </a:extLst>
          </p:cNvPr>
          <p:cNvSpPr>
            <a:spLocks noGrp="1" noChangeArrowheads="1"/>
          </p:cNvSpPr>
          <p:nvPr>
            <p:ph type="title" idx="4294967295"/>
          </p:nvPr>
        </p:nvSpPr>
        <p:spPr>
          <a:xfrm>
            <a:off x="827584" y="410368"/>
            <a:ext cx="7886700" cy="1325563"/>
          </a:xfrm>
        </p:spPr>
        <p:txBody>
          <a:bodyPr/>
          <a:lstStyle/>
          <a:p>
            <a:pPr eaLnBrk="1" hangingPunct="1"/>
            <a:r>
              <a:rPr lang="zh-CN" altLang="en-US" dirty="0"/>
              <a:t>算法</a:t>
            </a:r>
          </a:p>
        </p:txBody>
      </p:sp>
      <p:sp>
        <p:nvSpPr>
          <p:cNvPr id="62468" name="Rectangle 3">
            <a:extLst>
              <a:ext uri="{FF2B5EF4-FFF2-40B4-BE49-F238E27FC236}">
                <a16:creationId xmlns:a16="http://schemas.microsoft.com/office/drawing/2014/main" id="{58BD5276-23C0-415A-844F-3B77DE0B4FFE}"/>
              </a:ext>
            </a:extLst>
          </p:cNvPr>
          <p:cNvSpPr>
            <a:spLocks noGrp="1" noChangeArrowheads="1"/>
          </p:cNvSpPr>
          <p:nvPr>
            <p:ph type="body" idx="4294967295"/>
          </p:nvPr>
        </p:nvSpPr>
        <p:spPr>
          <a:xfrm>
            <a:off x="827584" y="1796263"/>
            <a:ext cx="7886700" cy="4351338"/>
          </a:xfrm>
        </p:spPr>
        <p:txBody>
          <a:bodyPr>
            <a:normAutofit/>
          </a:bodyPr>
          <a:lstStyle/>
          <a:p>
            <a:pPr eaLnBrk="1" hangingPunct="1">
              <a:lnSpc>
                <a:spcPct val="150000"/>
              </a:lnSpc>
            </a:pPr>
            <a:r>
              <a:rPr lang="zh-CN" altLang="en-US" sz="2800" dirty="0"/>
              <a:t>为了复原物品的最优集合，我们可以采用与前面类似的向回追踪的方法</a:t>
            </a:r>
          </a:p>
          <a:p>
            <a:pPr eaLnBrk="1" hangingPunct="1">
              <a:lnSpc>
                <a:spcPct val="150000"/>
              </a:lnSpc>
            </a:pPr>
            <a:endParaRPr lang="zh-CN" altLang="en-US" sz="2800" dirty="0"/>
          </a:p>
          <a:p>
            <a:pPr eaLnBrk="1" hangingPunct="1">
              <a:lnSpc>
                <a:spcPct val="150000"/>
              </a:lnSpc>
            </a:pPr>
            <a:r>
              <a:rPr lang="zh-CN" altLang="en-US" sz="2800" dirty="0"/>
              <a:t>定理6.10 给定子问题的最优值的表</a:t>
            </a:r>
            <a:r>
              <a:rPr lang="en-US" altLang="zh-CN" sz="2800" dirty="0"/>
              <a:t>M,</a:t>
            </a:r>
            <a:r>
              <a:rPr lang="zh-CN" altLang="en-US" sz="2800" dirty="0"/>
              <a:t>可以在</a:t>
            </a:r>
            <a:r>
              <a:rPr lang="en-US" altLang="zh-CN" sz="2800" dirty="0"/>
              <a:t>O(n)</a:t>
            </a:r>
            <a:r>
              <a:rPr lang="zh-CN" altLang="en-US" sz="2800" dirty="0"/>
              <a:t>时间内找到最优集合。</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a:extLst>
              <a:ext uri="{FF2B5EF4-FFF2-40B4-BE49-F238E27FC236}">
                <a16:creationId xmlns:a16="http://schemas.microsoft.com/office/drawing/2014/main" id="{64EFAA09-86AA-42FE-A61B-0A8288412043}"/>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2941833-113C-4274-83E4-3FDD09B4F389}" type="slidenum">
              <a:rPr kumimoji="0" lang="zh-CN" altLang="en-US" sz="1400" smtClean="0"/>
              <a:pPr>
                <a:spcBef>
                  <a:spcPct val="0"/>
                </a:spcBef>
                <a:buClrTx/>
                <a:buSzTx/>
                <a:buFontTx/>
                <a:buNone/>
              </a:pPr>
              <a:t>83</a:t>
            </a:fld>
            <a:endParaRPr kumimoji="0" lang="en-US" altLang="zh-CN" sz="1400"/>
          </a:p>
        </p:txBody>
      </p:sp>
      <p:sp>
        <p:nvSpPr>
          <p:cNvPr id="63491" name="Rectangle 2">
            <a:extLst>
              <a:ext uri="{FF2B5EF4-FFF2-40B4-BE49-F238E27FC236}">
                <a16:creationId xmlns:a16="http://schemas.microsoft.com/office/drawing/2014/main" id="{F112EDC8-90BA-420C-B2DF-C23999211CF4}"/>
              </a:ext>
            </a:extLst>
          </p:cNvPr>
          <p:cNvSpPr>
            <a:spLocks noGrp="1" noChangeArrowheads="1"/>
          </p:cNvSpPr>
          <p:nvPr>
            <p:ph type="title" idx="4294967295"/>
          </p:nvPr>
        </p:nvSpPr>
        <p:spPr>
          <a:xfrm>
            <a:off x="539552" y="132958"/>
            <a:ext cx="7886700" cy="1325563"/>
          </a:xfrm>
        </p:spPr>
        <p:txBody>
          <a:bodyPr/>
          <a:lstStyle/>
          <a:p>
            <a:pPr eaLnBrk="1" hangingPunct="1"/>
            <a:r>
              <a:rPr lang="zh-CN" altLang="en-US" dirty="0"/>
              <a:t>推广</a:t>
            </a:r>
          </a:p>
        </p:txBody>
      </p:sp>
      <p:sp>
        <p:nvSpPr>
          <p:cNvPr id="63492" name="Rectangle 3">
            <a:extLst>
              <a:ext uri="{FF2B5EF4-FFF2-40B4-BE49-F238E27FC236}">
                <a16:creationId xmlns:a16="http://schemas.microsoft.com/office/drawing/2014/main" id="{2BBB1898-27AD-4300-B661-CFE0F046567B}"/>
              </a:ext>
            </a:extLst>
          </p:cNvPr>
          <p:cNvSpPr>
            <a:spLocks noGrp="1" noChangeArrowheads="1"/>
          </p:cNvSpPr>
          <p:nvPr>
            <p:ph type="body" idx="4294967295"/>
          </p:nvPr>
        </p:nvSpPr>
        <p:spPr>
          <a:xfrm>
            <a:off x="755576" y="1253331"/>
            <a:ext cx="7886700" cy="4351338"/>
          </a:xfrm>
        </p:spPr>
        <p:txBody>
          <a:bodyPr>
            <a:normAutofit fontScale="92500" lnSpcReduction="10000"/>
          </a:bodyPr>
          <a:lstStyle/>
          <a:p>
            <a:pPr eaLnBrk="1" hangingPunct="1">
              <a:lnSpc>
                <a:spcPct val="150000"/>
              </a:lnSpc>
            </a:pPr>
            <a:r>
              <a:rPr lang="zh-CN" altLang="en-US" sz="2800" dirty="0"/>
              <a:t>运行时间不是</a:t>
            </a:r>
            <a:r>
              <a:rPr lang="en-US" altLang="zh-CN" sz="2800" dirty="0"/>
              <a:t>n</a:t>
            </a:r>
            <a:r>
              <a:rPr lang="zh-CN" altLang="en-US" sz="2800" dirty="0"/>
              <a:t>的多项式函数。相反，它是</a:t>
            </a:r>
            <a:r>
              <a:rPr lang="en-US" altLang="zh-CN" sz="2800" dirty="0"/>
              <a:t>n</a:t>
            </a:r>
            <a:r>
              <a:rPr lang="zh-CN" altLang="en-US" sz="2800" dirty="0"/>
              <a:t>与</a:t>
            </a:r>
            <a:r>
              <a:rPr lang="en-US" altLang="zh-CN" sz="2800" dirty="0"/>
              <a:t>W</a:t>
            </a:r>
            <a:r>
              <a:rPr lang="zh-CN" altLang="en-US" sz="2800" dirty="0"/>
              <a:t>的多项式函数，我们把这个算法称为</a:t>
            </a:r>
            <a:r>
              <a:rPr lang="zh-CN" altLang="en-US" sz="2800" b="1" dirty="0">
                <a:solidFill>
                  <a:schemeClr val="hlink"/>
                </a:solidFill>
              </a:rPr>
              <a:t>伪多项式</a:t>
            </a:r>
            <a:r>
              <a:rPr lang="zh-CN" altLang="en-US" sz="2800" dirty="0"/>
              <a:t>的。</a:t>
            </a:r>
          </a:p>
          <a:p>
            <a:pPr eaLnBrk="1" hangingPunct="1">
              <a:lnSpc>
                <a:spcPct val="150000"/>
              </a:lnSpc>
            </a:pPr>
            <a:r>
              <a:rPr lang="zh-CN" altLang="en-US" sz="2800" dirty="0"/>
              <a:t>这里的子集和问题，背包问题可以在</a:t>
            </a:r>
            <a:r>
              <a:rPr lang="en-US" altLang="zh-CN" sz="2800" dirty="0">
                <a:sym typeface="Symbol" panose="05050102010706020507" pitchFamily="18" charset="2"/>
              </a:rPr>
              <a:t></a:t>
            </a:r>
            <a:r>
              <a:rPr lang="en-US" altLang="zh-CN" sz="2800" dirty="0"/>
              <a:t>(n W)</a:t>
            </a:r>
            <a:r>
              <a:rPr lang="zh-CN" altLang="en-US" sz="2800" dirty="0"/>
              <a:t>代价内找到最优解</a:t>
            </a:r>
          </a:p>
          <a:p>
            <a:pPr eaLnBrk="1" hangingPunct="1">
              <a:lnSpc>
                <a:spcPct val="150000"/>
              </a:lnSpc>
            </a:pPr>
            <a:r>
              <a:rPr lang="zh-CN" altLang="en-US" sz="2800" dirty="0"/>
              <a:t>对于另外的子集和决策问题：（背包决策问题的特殊情况）任给自然数</a:t>
            </a:r>
            <a:r>
              <a:rPr lang="en-US" altLang="zh-CN" sz="2800" dirty="0"/>
              <a:t>w</a:t>
            </a:r>
            <a:r>
              <a:rPr lang="en-US" altLang="zh-CN" sz="1600" dirty="0"/>
              <a:t>1</a:t>
            </a:r>
            <a:r>
              <a:rPr lang="en-US" altLang="zh-CN" sz="2800" dirty="0"/>
              <a:t>,</a:t>
            </a:r>
            <a:r>
              <a:rPr lang="en-US" altLang="zh-CN" sz="2800" dirty="0">
                <a:latin typeface="Comic Sans MS" panose="030F0702030302020204" pitchFamily="66" charset="0"/>
              </a:rPr>
              <a:t>…</a:t>
            </a:r>
            <a:r>
              <a:rPr lang="en-US" altLang="zh-CN" sz="2800" dirty="0"/>
              <a:t>,</a:t>
            </a:r>
            <a:r>
              <a:rPr lang="en-US" altLang="zh-CN" sz="2800" dirty="0" err="1"/>
              <a:t>w</a:t>
            </a:r>
            <a:r>
              <a:rPr lang="en-US" altLang="zh-CN" sz="1400" dirty="0" err="1"/>
              <a:t>n</a:t>
            </a:r>
            <a:r>
              <a:rPr lang="zh-CN" altLang="en-US" sz="2800" dirty="0"/>
              <a:t>和目标值</a:t>
            </a:r>
            <a:r>
              <a:rPr lang="en-US" altLang="zh-CN" sz="2800" dirty="0"/>
              <a:t>W, </a:t>
            </a:r>
            <a:r>
              <a:rPr lang="zh-CN" altLang="en-US" sz="2800" dirty="0"/>
              <a:t>问{</a:t>
            </a:r>
            <a:r>
              <a:rPr lang="en-US" altLang="zh-CN" sz="2800" dirty="0"/>
              <a:t>w</a:t>
            </a:r>
            <a:r>
              <a:rPr lang="en-US" altLang="zh-CN" sz="1600" dirty="0"/>
              <a:t>1</a:t>
            </a:r>
            <a:r>
              <a:rPr lang="en-US" altLang="zh-CN" sz="2800" dirty="0"/>
              <a:t>,</a:t>
            </a:r>
            <a:r>
              <a:rPr lang="en-US" altLang="zh-CN" sz="2800" dirty="0">
                <a:latin typeface="Comic Sans MS" panose="030F0702030302020204" pitchFamily="66" charset="0"/>
              </a:rPr>
              <a:t>…</a:t>
            </a:r>
            <a:r>
              <a:rPr lang="en-US" altLang="zh-CN" sz="2800" dirty="0"/>
              <a:t>,</a:t>
            </a:r>
            <a:r>
              <a:rPr lang="en-US" altLang="zh-CN" sz="2800" dirty="0" err="1"/>
              <a:t>w</a:t>
            </a:r>
            <a:r>
              <a:rPr lang="en-US" altLang="zh-CN" sz="1400" dirty="0" err="1"/>
              <a:t>n</a:t>
            </a:r>
            <a:r>
              <a:rPr lang="zh-CN" altLang="en-US" sz="2800" dirty="0"/>
              <a:t>}有一个子集加起来恰好等于</a:t>
            </a:r>
            <a:r>
              <a:rPr lang="en-US" altLang="zh-CN" sz="2800" dirty="0"/>
              <a:t>W</a:t>
            </a:r>
            <a:r>
              <a:rPr lang="zh-CN" altLang="en-US" sz="2800" dirty="0"/>
              <a:t>吗？</a:t>
            </a:r>
          </a:p>
        </p:txBody>
      </p:sp>
      <p:sp>
        <p:nvSpPr>
          <p:cNvPr id="65540" name="Text Box 4">
            <a:extLst>
              <a:ext uri="{FF2B5EF4-FFF2-40B4-BE49-F238E27FC236}">
                <a16:creationId xmlns:a16="http://schemas.microsoft.com/office/drawing/2014/main" id="{E4B86B9E-783D-416A-A000-5ECD42D7CC4A}"/>
              </a:ext>
            </a:extLst>
          </p:cNvPr>
          <p:cNvSpPr txBox="1">
            <a:spLocks noChangeArrowheads="1"/>
          </p:cNvSpPr>
          <p:nvPr/>
        </p:nvSpPr>
        <p:spPr bwMode="auto">
          <a:xfrm>
            <a:off x="1835696" y="5720953"/>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en-US" altLang="zh-CN" sz="2800" dirty="0">
                <a:latin typeface="Comic Sans MS" panose="030F0702030302020204" pitchFamily="66" charset="0"/>
              </a:rPr>
              <a:t>NP-complete</a:t>
            </a:r>
            <a:endParaRPr lang="zh-CN" altLang="en-US" sz="2800" dirty="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anim calcmode="lin" valueType="num">
                                      <p:cBhvr additive="base">
                                        <p:cTn id="7" dur="500" fill="hold"/>
                                        <p:tgtEl>
                                          <p:spTgt spid="65540"/>
                                        </p:tgtEl>
                                        <p:attrNameLst>
                                          <p:attrName>ppt_x</p:attrName>
                                        </p:attrNameLst>
                                      </p:cBhvr>
                                      <p:tavLst>
                                        <p:tav tm="0">
                                          <p:val>
                                            <p:strVal val="0-#ppt_w/2"/>
                                          </p:val>
                                        </p:tav>
                                        <p:tav tm="100000">
                                          <p:val>
                                            <p:strVal val="#ppt_x"/>
                                          </p:val>
                                        </p:tav>
                                      </p:tavLst>
                                    </p:anim>
                                    <p:anim calcmode="lin" valueType="num">
                                      <p:cBhvr additive="base">
                                        <p:cTn id="8" dur="500" fill="hold"/>
                                        <p:tgtEl>
                                          <p:spTgt spid="655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1D8B9-4A2A-399E-D1EA-2B993E5D7ED8}"/>
            </a:ext>
          </a:extLst>
        </p:cNvPr>
        <p:cNvGrpSpPr/>
        <p:nvPr/>
      </p:nvGrpSpPr>
      <p:grpSpPr>
        <a:xfrm>
          <a:off x="0" y="0"/>
          <a:ext cx="0" cy="0"/>
          <a:chOff x="0" y="0"/>
          <a:chExt cx="0" cy="0"/>
        </a:xfrm>
      </p:grpSpPr>
      <p:sp>
        <p:nvSpPr>
          <p:cNvPr id="63490" name="灯片编号占位符 5">
            <a:extLst>
              <a:ext uri="{FF2B5EF4-FFF2-40B4-BE49-F238E27FC236}">
                <a16:creationId xmlns:a16="http://schemas.microsoft.com/office/drawing/2014/main" id="{2F336FA8-CFF9-E195-645F-0083B10492C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2941833-113C-4274-83E4-3FDD09B4F389}" type="slidenum">
              <a:rPr kumimoji="0" lang="zh-CN" altLang="en-US" sz="1400" smtClean="0"/>
              <a:pPr>
                <a:spcBef>
                  <a:spcPct val="0"/>
                </a:spcBef>
                <a:buClrTx/>
                <a:buSzTx/>
                <a:buFontTx/>
                <a:buNone/>
              </a:pPr>
              <a:t>84</a:t>
            </a:fld>
            <a:endParaRPr kumimoji="0" lang="en-US" altLang="zh-CN" sz="1400"/>
          </a:p>
        </p:txBody>
      </p:sp>
      <p:sp>
        <p:nvSpPr>
          <p:cNvPr id="63491" name="Rectangle 2">
            <a:extLst>
              <a:ext uri="{FF2B5EF4-FFF2-40B4-BE49-F238E27FC236}">
                <a16:creationId xmlns:a16="http://schemas.microsoft.com/office/drawing/2014/main" id="{43B25E41-3E4F-46A9-3B49-AEA51D2D9435}"/>
              </a:ext>
            </a:extLst>
          </p:cNvPr>
          <p:cNvSpPr>
            <a:spLocks noGrp="1" noChangeArrowheads="1"/>
          </p:cNvSpPr>
          <p:nvPr>
            <p:ph type="title" idx="4294967295"/>
          </p:nvPr>
        </p:nvSpPr>
        <p:spPr>
          <a:xfrm>
            <a:off x="899592" y="0"/>
            <a:ext cx="2160240" cy="1325563"/>
          </a:xfrm>
        </p:spPr>
        <p:txBody>
          <a:bodyPr/>
          <a:lstStyle/>
          <a:p>
            <a:pPr eaLnBrk="1" hangingPunct="1"/>
            <a:r>
              <a:rPr lang="zh-CN" altLang="en-US" dirty="0"/>
              <a:t>要点回顾</a:t>
            </a:r>
          </a:p>
        </p:txBody>
      </p:sp>
      <p:sp>
        <p:nvSpPr>
          <p:cNvPr id="3" name="文本框 2">
            <a:extLst>
              <a:ext uri="{FF2B5EF4-FFF2-40B4-BE49-F238E27FC236}">
                <a16:creationId xmlns:a16="http://schemas.microsoft.com/office/drawing/2014/main" id="{8E20D40C-51B7-9E37-ED5B-22F499A9BFC6}"/>
              </a:ext>
            </a:extLst>
          </p:cNvPr>
          <p:cNvSpPr txBox="1"/>
          <p:nvPr/>
        </p:nvSpPr>
        <p:spPr>
          <a:xfrm>
            <a:off x="1403648" y="1844824"/>
            <a:ext cx="6030416" cy="2229713"/>
          </a:xfrm>
          <a:prstGeom prst="rect">
            <a:avLst/>
          </a:prstGeom>
          <a:noFill/>
        </p:spPr>
        <p:txBody>
          <a:bodyPr wrap="square">
            <a:spAutoFit/>
          </a:bodyPr>
          <a:lstStyle/>
          <a:p>
            <a:pPr>
              <a:lnSpc>
                <a:spcPct val="150000"/>
              </a:lnSpc>
              <a:buFont typeface="Symbol" pitchFamily="18" charset="2"/>
              <a:buChar char="·"/>
            </a:pPr>
            <a:r>
              <a:rPr lang="zh-CN" altLang="en-US" sz="3200" dirty="0"/>
              <a:t>动态规划算法的总体思想。</a:t>
            </a:r>
          </a:p>
          <a:p>
            <a:pPr>
              <a:lnSpc>
                <a:spcPct val="150000"/>
              </a:lnSpc>
              <a:buFont typeface="Symbol" pitchFamily="18" charset="2"/>
              <a:buChar char="·"/>
            </a:pPr>
            <a:r>
              <a:rPr lang="zh-CN" altLang="en-US" sz="3200" dirty="0"/>
              <a:t>动态规划算法的基本要素</a:t>
            </a:r>
          </a:p>
          <a:p>
            <a:pPr>
              <a:lnSpc>
                <a:spcPct val="150000"/>
              </a:lnSpc>
              <a:buFont typeface="Symbol" pitchFamily="18" charset="2"/>
              <a:buChar char="·"/>
            </a:pPr>
            <a:r>
              <a:rPr lang="zh-CN" altLang="en-US" sz="3200" dirty="0"/>
              <a:t>设计动态规划算法的步骤。</a:t>
            </a:r>
          </a:p>
        </p:txBody>
      </p:sp>
    </p:spTree>
    <p:extLst>
      <p:ext uri="{BB962C8B-B14F-4D97-AF65-F5344CB8AC3E}">
        <p14:creationId xmlns:p14="http://schemas.microsoft.com/office/powerpoint/2010/main" val="34223883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CF3EA-BBAD-3DE6-710A-9D73099D024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B2FC76B-2788-8611-2100-5A5BFB74C934}"/>
              </a:ext>
            </a:extLst>
          </p:cNvPr>
          <p:cNvSpPr txBox="1"/>
          <p:nvPr/>
        </p:nvSpPr>
        <p:spPr>
          <a:xfrm>
            <a:off x="688032" y="1242917"/>
            <a:ext cx="7772400" cy="5084469"/>
          </a:xfrm>
          <a:prstGeom prst="rect">
            <a:avLst/>
          </a:prstGeom>
          <a:noFill/>
        </p:spPr>
        <p:txBody>
          <a:bodyPr wrap="square" lIns="0" tIns="0" rIns="0" bIns="0">
            <a:spAutoFit/>
          </a:bodyPr>
          <a:lstStyle/>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solidFill>
                  <a:srgbClr val="404040"/>
                </a:solidFill>
                <a:latin typeface="微软雅黑" panose="020B0503020204020204" pitchFamily="34" charset="-122"/>
                <a:ea typeface="+mn-ea"/>
              </a:rPr>
              <a:t>将原问题分解为若干个子问题，先求子问题的解，然后从这些子问题的解得到原问题的解。</a:t>
            </a:r>
            <a:endParaRPr lang="en-US" altLang="zh-CN" sz="2800" dirty="0">
              <a:solidFill>
                <a:srgbClr val="404040"/>
              </a:solidFill>
              <a:latin typeface="微软雅黑" panose="020B0503020204020204" pitchFamily="34" charset="-122"/>
              <a:ea typeface="+mn-ea"/>
            </a:endParaRPr>
          </a:p>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solidFill>
                  <a:srgbClr val="404040"/>
                </a:solidFill>
                <a:latin typeface="微软雅黑" panose="020B0503020204020204" pitchFamily="34" charset="-122"/>
                <a:ea typeface="+mn-ea"/>
              </a:rPr>
              <a:t>这些子问题的解往往</a:t>
            </a:r>
            <a:r>
              <a:rPr lang="zh-CN" altLang="en-US" sz="2800" dirty="0">
                <a:solidFill>
                  <a:schemeClr val="accent1"/>
                </a:solidFill>
                <a:latin typeface="微软雅黑" panose="020B0503020204020204" pitchFamily="34" charset="-122"/>
                <a:ea typeface="+mn-ea"/>
              </a:rPr>
              <a:t>不是相互独立的</a:t>
            </a:r>
            <a:r>
              <a:rPr lang="zh-CN" altLang="en-US" sz="2800" dirty="0">
                <a:solidFill>
                  <a:srgbClr val="404040"/>
                </a:solidFill>
                <a:latin typeface="微软雅黑" panose="020B0503020204020204" pitchFamily="34" charset="-122"/>
                <a:ea typeface="+mn-ea"/>
              </a:rPr>
              <a:t>。在求解的过程中，许多子问题的解被反复地使用。为了避免重复计算，动态规划算法采用了</a:t>
            </a:r>
            <a:r>
              <a:rPr lang="zh-CN" altLang="en-US" sz="2800" dirty="0">
                <a:solidFill>
                  <a:schemeClr val="accent1"/>
                </a:solidFill>
                <a:latin typeface="微软雅黑" panose="020B0503020204020204" pitchFamily="34" charset="-122"/>
                <a:ea typeface="+mn-ea"/>
              </a:rPr>
              <a:t>填表</a:t>
            </a:r>
            <a:r>
              <a:rPr lang="zh-CN" altLang="en-US" sz="2800" dirty="0">
                <a:solidFill>
                  <a:srgbClr val="404040"/>
                </a:solidFill>
                <a:latin typeface="微软雅黑" panose="020B0503020204020204" pitchFamily="34" charset="-122"/>
                <a:ea typeface="+mn-ea"/>
              </a:rPr>
              <a:t>来保存子问题解的方法。</a:t>
            </a:r>
            <a:endParaRPr lang="en-US" altLang="zh-CN" sz="2800" dirty="0">
              <a:solidFill>
                <a:srgbClr val="404040"/>
              </a:solidFill>
              <a:latin typeface="微软雅黑" panose="020B0503020204020204" pitchFamily="34" charset="-122"/>
              <a:ea typeface="+mn-ea"/>
            </a:endParaRPr>
          </a:p>
          <a:p>
            <a:pPr marL="457200" indent="-457200" fontAlgn="auto">
              <a:lnSpc>
                <a:spcPct val="120000"/>
              </a:lnSpc>
              <a:spcBef>
                <a:spcPts val="0"/>
              </a:spcBef>
              <a:spcAft>
                <a:spcPts val="0"/>
              </a:spcAft>
              <a:buFont typeface="Wingdings" panose="05000000000000000000" pitchFamily="2" charset="2"/>
              <a:buChar char="p"/>
              <a:defRPr/>
            </a:pPr>
            <a:r>
              <a:rPr lang="zh-CN" altLang="en-US" sz="2800" dirty="0">
                <a:latin typeface="微软雅黑" panose="020B0503020204020204" pitchFamily="34" charset="-122"/>
                <a:ea typeface="+mn-ea"/>
              </a:rPr>
              <a:t>在算法中用</a:t>
            </a:r>
            <a:r>
              <a:rPr lang="zh-CN" altLang="en-US" sz="2800" dirty="0">
                <a:solidFill>
                  <a:schemeClr val="accent1">
                    <a:lumMod val="75000"/>
                  </a:schemeClr>
                </a:solidFill>
                <a:latin typeface="微软雅黑" panose="020B0503020204020204" pitchFamily="34" charset="-122"/>
                <a:ea typeface="+mn-ea"/>
              </a:rPr>
              <a:t>表格来保存已经求解的子问题的解</a:t>
            </a:r>
            <a:r>
              <a:rPr lang="zh-CN" altLang="en-US" sz="2800" dirty="0">
                <a:latin typeface="微软雅黑" panose="020B0503020204020204" pitchFamily="34" charset="-122"/>
                <a:ea typeface="+mn-ea"/>
              </a:rPr>
              <a:t>，无论它是否会被用到。当以后遇到该子问题时即可</a:t>
            </a:r>
            <a:r>
              <a:rPr lang="zh-CN" altLang="en-US" sz="2800" dirty="0">
                <a:solidFill>
                  <a:schemeClr val="accent1">
                    <a:lumMod val="75000"/>
                  </a:schemeClr>
                </a:solidFill>
                <a:latin typeface="微软雅黑" panose="020B0503020204020204" pitchFamily="34" charset="-122"/>
                <a:ea typeface="+mn-ea"/>
              </a:rPr>
              <a:t>查表取出其解</a:t>
            </a:r>
            <a:r>
              <a:rPr lang="zh-CN" altLang="en-US" sz="2800" dirty="0">
                <a:latin typeface="微软雅黑" panose="020B0503020204020204" pitchFamily="34" charset="-122"/>
                <a:ea typeface="+mn-ea"/>
              </a:rPr>
              <a:t>，</a:t>
            </a:r>
            <a:r>
              <a:rPr lang="zh-CN" altLang="en-US" sz="2800" dirty="0">
                <a:solidFill>
                  <a:schemeClr val="accent1">
                    <a:lumMod val="75000"/>
                  </a:schemeClr>
                </a:solidFill>
                <a:latin typeface="微软雅黑" panose="020B0503020204020204" pitchFamily="34" charset="-122"/>
                <a:ea typeface="+mn-ea"/>
              </a:rPr>
              <a:t>避免了重复计算</a:t>
            </a:r>
            <a:r>
              <a:rPr lang="zh-CN" altLang="en-US" sz="2800" dirty="0">
                <a:latin typeface="微软雅黑" panose="020B0503020204020204" pitchFamily="34" charset="-122"/>
                <a:ea typeface="+mn-ea"/>
              </a:rPr>
              <a:t>。</a:t>
            </a:r>
          </a:p>
          <a:p>
            <a:pPr fontAlgn="auto">
              <a:spcBef>
                <a:spcPts val="0"/>
              </a:spcBef>
              <a:spcAft>
                <a:spcPts val="0"/>
              </a:spcAft>
              <a:defRPr/>
            </a:pPr>
            <a:endParaRPr lang="zh-CN" altLang="en-US" sz="2800" dirty="0">
              <a:solidFill>
                <a:srgbClr val="404040"/>
              </a:solidFill>
              <a:latin typeface="微软雅黑" panose="020B0503020204020204" pitchFamily="34" charset="-122"/>
              <a:ea typeface="+mn-ea"/>
            </a:endParaRPr>
          </a:p>
        </p:txBody>
      </p:sp>
      <p:sp>
        <p:nvSpPr>
          <p:cNvPr id="10" name="Rectangle 3">
            <a:extLst>
              <a:ext uri="{FF2B5EF4-FFF2-40B4-BE49-F238E27FC236}">
                <a16:creationId xmlns:a16="http://schemas.microsoft.com/office/drawing/2014/main" id="{BDEAD6F9-011B-49F4-021A-FE4279EB5059}"/>
              </a:ext>
            </a:extLst>
          </p:cNvPr>
          <p:cNvSpPr>
            <a:spLocks noChangeArrowheads="1"/>
          </p:cNvSpPr>
          <p:nvPr/>
        </p:nvSpPr>
        <p:spPr bwMode="auto">
          <a:xfrm>
            <a:off x="395536" y="130471"/>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itchFamily="18" charset="0"/>
                <a:ea typeface="宋体" pitchFamily="2" charset="-122"/>
              </a:defRPr>
            </a:lvl1pPr>
            <a:lvl2pPr>
              <a:defRPr sz="4200">
                <a:solidFill>
                  <a:schemeClr val="tx2"/>
                </a:solidFill>
                <a:latin typeface="Garamond" pitchFamily="18" charset="0"/>
                <a:ea typeface="宋体" pitchFamily="2" charset="-122"/>
              </a:defRPr>
            </a:lvl2pPr>
            <a:lvl3pPr>
              <a:defRPr sz="4200">
                <a:solidFill>
                  <a:schemeClr val="tx2"/>
                </a:solidFill>
                <a:latin typeface="Garamond" pitchFamily="18" charset="0"/>
                <a:ea typeface="宋体" pitchFamily="2" charset="-122"/>
              </a:defRPr>
            </a:lvl3pPr>
            <a:lvl4pPr>
              <a:defRPr sz="4200">
                <a:solidFill>
                  <a:schemeClr val="tx2"/>
                </a:solidFill>
                <a:latin typeface="Garamond" pitchFamily="18" charset="0"/>
                <a:ea typeface="宋体" pitchFamily="2" charset="-122"/>
              </a:defRPr>
            </a:lvl4pPr>
            <a:lvl5pPr>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r>
              <a:rPr lang="zh-CN" altLang="en-US" dirty="0">
                <a:effectLst>
                  <a:outerShdw blurRad="38100" dist="38100" dir="2700000" algn="tl">
                    <a:srgbClr val="C0C0C0"/>
                  </a:outerShdw>
                </a:effectLst>
                <a:ea typeface="黑体" pitchFamily="2" charset="-122"/>
              </a:rPr>
              <a:t>算法总体思想</a:t>
            </a:r>
          </a:p>
        </p:txBody>
      </p:sp>
    </p:spTree>
    <p:extLst>
      <p:ext uri="{BB962C8B-B14F-4D97-AF65-F5344CB8AC3E}">
        <p14:creationId xmlns:p14="http://schemas.microsoft.com/office/powerpoint/2010/main" val="18340068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4AA1B319-9705-4715-81C1-34E5A30D9463}"/>
              </a:ext>
            </a:extLst>
          </p:cNvPr>
          <p:cNvSpPr txBox="1"/>
          <p:nvPr/>
        </p:nvSpPr>
        <p:spPr>
          <a:xfrm>
            <a:off x="395289" y="599527"/>
            <a:ext cx="4772140" cy="382797"/>
          </a:xfrm>
          <a:prstGeom prst="rect">
            <a:avLst/>
          </a:prstGeom>
          <a:noFill/>
        </p:spPr>
        <p:txBody>
          <a:bodyPr wrap="none" lIns="0" tIns="0" rIns="0" bIns="0">
            <a:spAutoFit/>
          </a:bodyPr>
          <a:lstStyle/>
          <a:p>
            <a:pPr>
              <a:lnSpc>
                <a:spcPts val="2879"/>
              </a:lnSpc>
              <a:defRPr/>
            </a:pPr>
            <a:r>
              <a:rPr lang="zh-CN" altLang="en-US" sz="3600" b="1" dirty="0">
                <a:solidFill>
                  <a:schemeClr val="accent5">
                    <a:lumMod val="50000"/>
                  </a:schemeClr>
                </a:solidFill>
                <a:latin typeface="微软雅黑" panose="020B0503020204020204" pitchFamily="34" charset="-122"/>
              </a:rPr>
              <a:t>基本要素 ─ 最优子结构</a:t>
            </a:r>
          </a:p>
        </p:txBody>
      </p:sp>
      <p:sp>
        <p:nvSpPr>
          <p:cNvPr id="15" name="文本框 14">
            <a:extLst>
              <a:ext uri="{FF2B5EF4-FFF2-40B4-BE49-F238E27FC236}">
                <a16:creationId xmlns:a16="http://schemas.microsoft.com/office/drawing/2014/main" id="{E96289BB-5A82-4DE3-8607-DCFABF57B861}"/>
              </a:ext>
            </a:extLst>
          </p:cNvPr>
          <p:cNvSpPr txBox="1"/>
          <p:nvPr/>
        </p:nvSpPr>
        <p:spPr>
          <a:xfrm>
            <a:off x="682625" y="5661248"/>
            <a:ext cx="7425110" cy="271228"/>
          </a:xfrm>
          <a:prstGeom prst="rect">
            <a:avLst/>
          </a:prstGeom>
          <a:noFill/>
        </p:spPr>
        <p:txBody>
          <a:bodyPr wrap="none" lIns="0" tIns="0" rIns="0" bIns="0">
            <a:spAutoFit/>
          </a:bodyPr>
          <a:lstStyle/>
          <a:p>
            <a:pPr>
              <a:lnSpc>
                <a:spcPts val="2092"/>
              </a:lnSpc>
              <a:defRPr/>
            </a:pPr>
            <a:r>
              <a:rPr lang="zh-CN" altLang="en-US" sz="2400" b="1" dirty="0">
                <a:solidFill>
                  <a:schemeClr val="accent5">
                    <a:lumMod val="50000"/>
                  </a:schemeClr>
                </a:solidFill>
                <a:latin typeface="微软雅黑" panose="020B0503020204020204" pitchFamily="34" charset="-122"/>
              </a:rPr>
              <a:t>注意：同一个问题可以有多种方式刻划它的最优子结构</a:t>
            </a:r>
          </a:p>
        </p:txBody>
      </p:sp>
      <p:sp>
        <p:nvSpPr>
          <p:cNvPr id="16" name="文本框 15">
            <a:extLst>
              <a:ext uri="{FF2B5EF4-FFF2-40B4-BE49-F238E27FC236}">
                <a16:creationId xmlns:a16="http://schemas.microsoft.com/office/drawing/2014/main" id="{6986C8C5-E964-49F7-A545-18B649288F20}"/>
              </a:ext>
            </a:extLst>
          </p:cNvPr>
          <p:cNvSpPr txBox="1"/>
          <p:nvPr/>
        </p:nvSpPr>
        <p:spPr>
          <a:xfrm>
            <a:off x="401052" y="1196752"/>
            <a:ext cx="8281167" cy="1477328"/>
          </a:xfrm>
          <a:prstGeom prst="rect">
            <a:avLst/>
          </a:prstGeom>
          <a:noFill/>
        </p:spPr>
        <p:txBody>
          <a:bodyPr wrap="square" lIns="0" tIns="0" rIns="0" bIns="0">
            <a:spAutoFit/>
          </a:bodyPr>
          <a:lstStyle/>
          <a:p>
            <a:pPr algn="just">
              <a:tabLst>
                <a:tab pos="279393" algn="l"/>
              </a:tabLst>
              <a:defRPr/>
            </a:pPr>
            <a:r>
              <a:rPr lang="zh-CN" altLang="en-US" sz="2400" dirty="0">
                <a:solidFill>
                  <a:srgbClr val="215968"/>
                </a:solidFill>
                <a:latin typeface="Wingdings" panose="05000000000000000000" pitchFamily="2" charset="2"/>
              </a:rPr>
              <a:t> </a:t>
            </a:r>
            <a:r>
              <a:rPr lang="zh-CN" altLang="en-US" sz="2400" b="1" dirty="0">
                <a:solidFill>
                  <a:srgbClr val="215968"/>
                </a:solidFill>
                <a:latin typeface="微软雅黑" panose="020B0503020204020204" pitchFamily="34" charset="-122"/>
              </a:rPr>
              <a:t>最优子结构性质</a:t>
            </a:r>
            <a:r>
              <a:rPr lang="zh-CN" altLang="en-US" sz="2400" dirty="0">
                <a:solidFill>
                  <a:srgbClr val="000000"/>
                </a:solidFill>
                <a:latin typeface="微软雅黑" panose="020B0503020204020204" pitchFamily="34" charset="-122"/>
              </a:rPr>
              <a:t>，通俗地讲就是</a:t>
            </a:r>
            <a:r>
              <a:rPr lang="zh-CN" altLang="en-US" sz="2400" b="1" dirty="0">
                <a:solidFill>
                  <a:srgbClr val="002060"/>
                </a:solidFill>
                <a:latin typeface="微软雅黑" panose="020B0503020204020204" pitchFamily="34" charset="-122"/>
              </a:rPr>
              <a:t>问题的最优解包含其子问题的最优解</a:t>
            </a:r>
            <a:r>
              <a:rPr lang="zh-CN" altLang="en-US" sz="2400" dirty="0">
                <a:solidFill>
                  <a:srgbClr val="000000"/>
                </a:solidFill>
                <a:latin typeface="微软雅黑" panose="020B0503020204020204" pitchFamily="34" charset="-122"/>
              </a:rPr>
              <a:t>。也就是说，如果把问题的最优解分解（比如划分为两个或者多个部分，或者删除第一个或者最后一个分量），得到一个子解，那么这个</a:t>
            </a:r>
            <a:r>
              <a:rPr lang="zh-CN" altLang="en-US" sz="2400" b="1" dirty="0">
                <a:solidFill>
                  <a:srgbClr val="F77A2D"/>
                </a:solidFill>
                <a:latin typeface="微软雅黑" panose="020B0503020204020204" pitchFamily="34" charset="-122"/>
              </a:rPr>
              <a:t>子解</a:t>
            </a:r>
            <a:r>
              <a:rPr lang="zh-CN" altLang="en-US" sz="2400" dirty="0">
                <a:solidFill>
                  <a:srgbClr val="000000"/>
                </a:solidFill>
                <a:latin typeface="微软雅黑" panose="020B0503020204020204" pitchFamily="34" charset="-122"/>
              </a:rPr>
              <a:t>是其</a:t>
            </a:r>
            <a:r>
              <a:rPr lang="zh-CN" altLang="en-US" sz="2400" b="1" dirty="0">
                <a:solidFill>
                  <a:srgbClr val="F77A2D"/>
                </a:solidFill>
                <a:latin typeface="微软雅黑" panose="020B0503020204020204" pitchFamily="34" charset="-122"/>
              </a:rPr>
              <a:t>相应子问题</a:t>
            </a:r>
            <a:r>
              <a:rPr lang="zh-CN" altLang="en-US" sz="2400" dirty="0">
                <a:solidFill>
                  <a:srgbClr val="000000"/>
                </a:solidFill>
                <a:latin typeface="微软雅黑" panose="020B0503020204020204" pitchFamily="34" charset="-122"/>
              </a:rPr>
              <a:t>的</a:t>
            </a:r>
            <a:r>
              <a:rPr lang="zh-CN" altLang="en-US" sz="2400" b="1" dirty="0">
                <a:solidFill>
                  <a:srgbClr val="F77A2D"/>
                </a:solidFill>
                <a:latin typeface="微软雅黑" panose="020B0503020204020204" pitchFamily="34" charset="-122"/>
              </a:rPr>
              <a:t>最优解</a:t>
            </a:r>
            <a:r>
              <a:rPr lang="zh-CN" altLang="en-US" sz="2400" dirty="0">
                <a:solidFill>
                  <a:srgbClr val="000000"/>
                </a:solidFill>
                <a:latin typeface="微软雅黑" panose="020B0503020204020204" pitchFamily="34" charset="-122"/>
              </a:rPr>
              <a:t>。</a:t>
            </a:r>
          </a:p>
        </p:txBody>
      </p:sp>
      <p:sp>
        <p:nvSpPr>
          <p:cNvPr id="17" name="文本框 16">
            <a:extLst>
              <a:ext uri="{FF2B5EF4-FFF2-40B4-BE49-F238E27FC236}">
                <a16:creationId xmlns:a16="http://schemas.microsoft.com/office/drawing/2014/main" id="{0A5AF787-58AA-49AA-AD8B-4D63588D708F}"/>
              </a:ext>
            </a:extLst>
          </p:cNvPr>
          <p:cNvSpPr txBox="1"/>
          <p:nvPr/>
        </p:nvSpPr>
        <p:spPr>
          <a:xfrm>
            <a:off x="395289" y="2866687"/>
            <a:ext cx="8389302" cy="1477328"/>
          </a:xfrm>
          <a:prstGeom prst="rect">
            <a:avLst/>
          </a:prstGeom>
          <a:noFill/>
        </p:spPr>
        <p:txBody>
          <a:bodyPr wrap="square" lIns="0" tIns="0" rIns="0" bIns="0">
            <a:spAutoFit/>
          </a:bodyPr>
          <a:lstStyle/>
          <a:p>
            <a:pPr algn="just">
              <a:defRPr/>
            </a:pPr>
            <a:r>
              <a:rPr lang="zh-CN" altLang="en-US" sz="2400" dirty="0">
                <a:solidFill>
                  <a:srgbClr val="000000"/>
                </a:solidFill>
                <a:latin typeface="Wingdings" panose="05000000000000000000" pitchFamily="2" charset="2"/>
              </a:rPr>
              <a:t> </a:t>
            </a:r>
            <a:r>
              <a:rPr lang="zh-CN" altLang="en-US" sz="2400" dirty="0">
                <a:solidFill>
                  <a:srgbClr val="000000"/>
                </a:solidFill>
                <a:latin typeface="微软雅黑" panose="020B0503020204020204" pitchFamily="34" charset="-122"/>
              </a:rPr>
              <a:t>最优子结构性质</a:t>
            </a:r>
            <a:r>
              <a:rPr lang="zh-CN" altLang="en-US" sz="2400" b="1" dirty="0">
                <a:solidFill>
                  <a:srgbClr val="002060"/>
                </a:solidFill>
                <a:latin typeface="微软雅黑" panose="020B0503020204020204" pitchFamily="34" charset="-122"/>
              </a:rPr>
              <a:t>隐含了问题最优解和子问题最优解之间的一种递推关系</a:t>
            </a:r>
            <a:r>
              <a:rPr lang="zh-CN" altLang="en-US" sz="2400" dirty="0">
                <a:solidFill>
                  <a:srgbClr val="000000"/>
                </a:solidFill>
                <a:latin typeface="微软雅黑" panose="020B0503020204020204" pitchFamily="34" charset="-122"/>
              </a:rPr>
              <a:t>。它是动态规划的基础，递推方程是最优子结构性质的体现。</a:t>
            </a:r>
          </a:p>
          <a:p>
            <a:pPr algn="just">
              <a:defRPr/>
            </a:pPr>
            <a:endParaRPr lang="zh-CN" altLang="en-US" sz="2400" dirty="0">
              <a:solidFill>
                <a:srgbClr val="000000"/>
              </a:solidFill>
              <a:latin typeface="微软雅黑" panose="020B0503020204020204" pitchFamily="34" charset="-122"/>
            </a:endParaRPr>
          </a:p>
        </p:txBody>
      </p:sp>
      <p:sp>
        <p:nvSpPr>
          <p:cNvPr id="19" name="文本框 18">
            <a:extLst>
              <a:ext uri="{FF2B5EF4-FFF2-40B4-BE49-F238E27FC236}">
                <a16:creationId xmlns:a16="http://schemas.microsoft.com/office/drawing/2014/main" id="{E75E1DF4-3A39-47DB-8641-C17AA8C1C43E}"/>
              </a:ext>
            </a:extLst>
          </p:cNvPr>
          <p:cNvSpPr txBox="1"/>
          <p:nvPr/>
        </p:nvSpPr>
        <p:spPr>
          <a:xfrm>
            <a:off x="359408" y="4183920"/>
            <a:ext cx="8425183" cy="1477328"/>
          </a:xfrm>
          <a:prstGeom prst="rect">
            <a:avLst/>
          </a:prstGeom>
          <a:noFill/>
        </p:spPr>
        <p:txBody>
          <a:bodyPr wrap="square" lIns="0" tIns="0" rIns="0" bIns="0">
            <a:spAutoFit/>
          </a:bodyPr>
          <a:lstStyle/>
          <a:p>
            <a:pPr algn="just">
              <a:defRPr/>
            </a:pPr>
            <a:r>
              <a:rPr lang="zh-CN" altLang="en-US" sz="2400" dirty="0">
                <a:solidFill>
                  <a:srgbClr val="000000"/>
                </a:solidFill>
                <a:latin typeface="Wingdings" panose="05000000000000000000" pitchFamily="2" charset="2"/>
              </a:rPr>
              <a:t> </a:t>
            </a:r>
            <a:r>
              <a:rPr lang="zh-CN" altLang="en-US" sz="2400" dirty="0">
                <a:solidFill>
                  <a:srgbClr val="000000"/>
                </a:solidFill>
                <a:latin typeface="微软雅黑" panose="020B0503020204020204" pitchFamily="34" charset="-122"/>
              </a:rPr>
              <a:t>在分析问题的最优子结构性质时，人们一般采用</a:t>
            </a:r>
            <a:r>
              <a:rPr lang="zh-CN" altLang="en-US" sz="2400" b="1" dirty="0">
                <a:solidFill>
                  <a:srgbClr val="F77A2D"/>
                </a:solidFill>
                <a:latin typeface="微软雅黑" panose="020B0503020204020204" pitchFamily="34" charset="-122"/>
              </a:rPr>
              <a:t>反证法</a:t>
            </a:r>
            <a:r>
              <a:rPr lang="zh-CN" altLang="en-US" sz="2400" dirty="0">
                <a:solidFill>
                  <a:srgbClr val="000000"/>
                </a:solidFill>
                <a:latin typeface="微软雅黑" panose="020B0503020204020204" pitchFamily="34" charset="-122"/>
              </a:rPr>
              <a:t>：首先</a:t>
            </a:r>
            <a:r>
              <a:rPr lang="zh-CN" altLang="en-US" sz="2400" b="1" dirty="0">
                <a:solidFill>
                  <a:srgbClr val="F77A2D"/>
                </a:solidFill>
                <a:latin typeface="微软雅黑" panose="020B0503020204020204" pitchFamily="34" charset="-122"/>
              </a:rPr>
              <a:t>假设</a:t>
            </a:r>
            <a:r>
              <a:rPr lang="zh-CN" altLang="en-US" sz="2400" dirty="0">
                <a:solidFill>
                  <a:srgbClr val="000000"/>
                </a:solidFill>
                <a:latin typeface="微软雅黑" panose="020B0503020204020204" pitchFamily="34" charset="-122"/>
              </a:rPr>
              <a:t>由问题最优解</a:t>
            </a:r>
            <a:r>
              <a:rPr lang="en-US" altLang="zh-CN" sz="2400" dirty="0">
                <a:solidFill>
                  <a:srgbClr val="000000"/>
                </a:solidFill>
                <a:latin typeface="微软雅黑" panose="020B0503020204020204" pitchFamily="34" charset="-122"/>
              </a:rPr>
              <a:t>S</a:t>
            </a:r>
            <a:r>
              <a:rPr lang="zh-CN" altLang="en-US" sz="2400" dirty="0">
                <a:solidFill>
                  <a:srgbClr val="000000"/>
                </a:solidFill>
                <a:latin typeface="微软雅黑" panose="020B0503020204020204" pitchFamily="34" charset="-122"/>
              </a:rPr>
              <a:t>导出的子问题的解不是最优的，然后再推导在这个假设下可</a:t>
            </a:r>
            <a:r>
              <a:rPr lang="zh-CN" altLang="en-US" sz="2400" b="1" dirty="0">
                <a:solidFill>
                  <a:srgbClr val="F77A2D"/>
                </a:solidFill>
                <a:latin typeface="微软雅黑" panose="020B0503020204020204" pitchFamily="34" charset="-122"/>
              </a:rPr>
              <a:t>构造</a:t>
            </a:r>
            <a:r>
              <a:rPr lang="zh-CN" altLang="en-US" sz="2400" dirty="0">
                <a:solidFill>
                  <a:srgbClr val="000000"/>
                </a:solidFill>
                <a:latin typeface="微软雅黑" panose="020B0503020204020204" pitchFamily="34" charset="-122"/>
              </a:rPr>
              <a:t>出比</a:t>
            </a:r>
            <a:r>
              <a:rPr lang="en-US" altLang="zh-CN" sz="2400" dirty="0">
                <a:solidFill>
                  <a:srgbClr val="000000"/>
                </a:solidFill>
                <a:latin typeface="微软雅黑" panose="020B0503020204020204" pitchFamily="34" charset="-122"/>
              </a:rPr>
              <a:t>S</a:t>
            </a:r>
            <a:r>
              <a:rPr lang="zh-CN" altLang="en-US" sz="2400" dirty="0">
                <a:solidFill>
                  <a:srgbClr val="000000"/>
                </a:solidFill>
                <a:latin typeface="微软雅黑" panose="020B0503020204020204" pitchFamily="34" charset="-122"/>
              </a:rPr>
              <a:t>更好的解 </a:t>
            </a:r>
            <a:r>
              <a:rPr lang="en-US" altLang="zh-CN" sz="2400" dirty="0">
                <a:solidFill>
                  <a:srgbClr val="000000"/>
                </a:solidFill>
                <a:latin typeface="微软雅黑" panose="020B0503020204020204" pitchFamily="34" charset="-122"/>
              </a:rPr>
              <a:t>S’</a:t>
            </a:r>
            <a:r>
              <a:rPr lang="zh-CN" altLang="en-US" sz="2400" dirty="0">
                <a:solidFill>
                  <a:srgbClr val="000000"/>
                </a:solidFill>
                <a:latin typeface="微软雅黑" panose="020B0503020204020204" pitchFamily="34" charset="-122"/>
              </a:rPr>
              <a:t>，从而</a:t>
            </a:r>
            <a:r>
              <a:rPr lang="zh-CN" altLang="en-US" sz="2400" b="1" dirty="0">
                <a:solidFill>
                  <a:srgbClr val="F77A2D"/>
                </a:solidFill>
                <a:latin typeface="微软雅黑" panose="020B0503020204020204" pitchFamily="34" charset="-122"/>
              </a:rPr>
              <a:t>得到矛盾</a:t>
            </a:r>
            <a:r>
              <a:rPr lang="zh-CN" altLang="en-US" sz="2400" dirty="0">
                <a:solidFill>
                  <a:srgbClr val="000000"/>
                </a:solidFill>
                <a:latin typeface="微软雅黑" panose="020B0503020204020204" pitchFamily="34" charset="-122"/>
              </a:rPr>
              <a:t>。</a:t>
            </a:r>
          </a:p>
          <a:p>
            <a:pPr algn="just">
              <a:defRPr/>
            </a:pPr>
            <a:endParaRPr lang="zh-CN" altLang="en-US" sz="2400" dirty="0">
              <a:solidFill>
                <a:srgbClr val="000000"/>
              </a:solidFill>
              <a:latin typeface="微软雅黑" panose="020B0503020204020204"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1E6281E-63E0-4920-9C8A-AB3D5AEE13CF}"/>
              </a:ext>
            </a:extLst>
          </p:cNvPr>
          <p:cNvSpPr txBox="1"/>
          <p:nvPr/>
        </p:nvSpPr>
        <p:spPr>
          <a:xfrm>
            <a:off x="531814" y="537952"/>
            <a:ext cx="4772140" cy="382797"/>
          </a:xfrm>
          <a:prstGeom prst="rect">
            <a:avLst/>
          </a:prstGeom>
          <a:noFill/>
        </p:spPr>
        <p:txBody>
          <a:bodyPr wrap="none" lIns="0" tIns="0" rIns="0" bIns="0">
            <a:spAutoFit/>
          </a:bodyPr>
          <a:lstStyle/>
          <a:p>
            <a:pPr>
              <a:lnSpc>
                <a:spcPts val="2879"/>
              </a:lnSpc>
              <a:defRPr/>
            </a:pPr>
            <a:r>
              <a:rPr lang="zh-CN" altLang="en-US" sz="3600" b="1" dirty="0">
                <a:solidFill>
                  <a:schemeClr val="accent5">
                    <a:lumMod val="50000"/>
                  </a:schemeClr>
                </a:solidFill>
                <a:latin typeface="微软雅黑" panose="020B0503020204020204" pitchFamily="34" charset="-122"/>
              </a:rPr>
              <a:t>基本要素 ─ 重叠子问题</a:t>
            </a:r>
          </a:p>
        </p:txBody>
      </p:sp>
      <p:sp>
        <p:nvSpPr>
          <p:cNvPr id="10" name="文本框 9">
            <a:extLst>
              <a:ext uri="{FF2B5EF4-FFF2-40B4-BE49-F238E27FC236}">
                <a16:creationId xmlns:a16="http://schemas.microsoft.com/office/drawing/2014/main" id="{CF208E9F-6F83-4D77-B331-44B6A02946BF}"/>
              </a:ext>
            </a:extLst>
          </p:cNvPr>
          <p:cNvSpPr txBox="1"/>
          <p:nvPr/>
        </p:nvSpPr>
        <p:spPr>
          <a:xfrm>
            <a:off x="531815" y="1052736"/>
            <a:ext cx="8000626" cy="4887748"/>
          </a:xfrm>
          <a:prstGeom prst="rect">
            <a:avLst/>
          </a:prstGeom>
          <a:noFill/>
        </p:spPr>
        <p:txBody>
          <a:bodyPr wrap="square" lIns="0" tIns="0" rIns="0" bIns="0">
            <a:spAutoFit/>
          </a:bodyPr>
          <a:lstStyle/>
          <a:p>
            <a:pPr marL="342900" indent="-342900" algn="just">
              <a:lnSpc>
                <a:spcPct val="120000"/>
              </a:lnSpc>
              <a:buFont typeface="Wingdings" panose="05000000000000000000" pitchFamily="2" charset="2"/>
              <a:buChar char="u"/>
              <a:defRPr/>
            </a:pPr>
            <a:r>
              <a:rPr lang="zh-CN" altLang="en-US" sz="2800" dirty="0">
                <a:solidFill>
                  <a:srgbClr val="000000"/>
                </a:solidFill>
                <a:latin typeface="微软雅黑" panose="020B0503020204020204" pitchFamily="34" charset="-122"/>
              </a:rPr>
              <a:t>递归算法求解问题时，每次产生的子问题并不总是新问题，有些子问题被反复计算多次。这种性质称为</a:t>
            </a:r>
            <a:r>
              <a:rPr lang="zh-CN" altLang="en-US" sz="2800" b="1" dirty="0">
                <a:solidFill>
                  <a:srgbClr val="F77A2D"/>
                </a:solidFill>
                <a:latin typeface="微软雅黑" panose="020B0503020204020204" pitchFamily="34" charset="-122"/>
              </a:rPr>
              <a:t>子问题的重叠性质</a:t>
            </a:r>
            <a:r>
              <a:rPr lang="zh-CN" altLang="en-US" sz="2800" dirty="0">
                <a:solidFill>
                  <a:srgbClr val="000000"/>
                </a:solidFill>
                <a:latin typeface="微软雅黑" panose="020B0503020204020204" pitchFamily="34" charset="-122"/>
              </a:rPr>
              <a:t>。</a:t>
            </a:r>
            <a:endParaRPr lang="en-US" altLang="zh-CN" sz="2800" dirty="0">
              <a:solidFill>
                <a:srgbClr val="000000"/>
              </a:solidFill>
              <a:latin typeface="微软雅黑" panose="020B0503020204020204" pitchFamily="34" charset="-122"/>
            </a:endParaRPr>
          </a:p>
          <a:p>
            <a:pPr marL="342900" indent="-342900" algn="just">
              <a:lnSpc>
                <a:spcPct val="120000"/>
              </a:lnSpc>
              <a:buFont typeface="Wingdings" panose="05000000000000000000" pitchFamily="2" charset="2"/>
              <a:buChar char="u"/>
              <a:defRPr/>
            </a:pPr>
            <a:r>
              <a:rPr lang="zh-CN" altLang="en-US" sz="2800" dirty="0">
                <a:solidFill>
                  <a:srgbClr val="000000"/>
                </a:solidFill>
                <a:latin typeface="微软雅黑" panose="020B0503020204020204" pitchFamily="34" charset="-122"/>
              </a:rPr>
              <a:t>动态规划算法，对</a:t>
            </a:r>
            <a:r>
              <a:rPr lang="zh-CN" altLang="en-US" sz="2800" b="1" dirty="0">
                <a:solidFill>
                  <a:srgbClr val="F77A2D"/>
                </a:solidFill>
                <a:latin typeface="微软雅黑" panose="020B0503020204020204" pitchFamily="34" charset="-122"/>
              </a:rPr>
              <a:t>每一个子问题只解一次</a:t>
            </a:r>
            <a:r>
              <a:rPr lang="zh-CN" altLang="en-US" sz="2800" dirty="0">
                <a:solidFill>
                  <a:srgbClr val="000000"/>
                </a:solidFill>
                <a:latin typeface="微软雅黑" panose="020B0503020204020204" pitchFamily="34" charset="-122"/>
              </a:rPr>
              <a:t>，而后将其解保存在一个表格中，当</a:t>
            </a:r>
            <a:r>
              <a:rPr lang="zh-CN" altLang="en-US" sz="2800" b="1" dirty="0">
                <a:solidFill>
                  <a:srgbClr val="F77A2D"/>
                </a:solidFill>
                <a:latin typeface="微软雅黑" panose="020B0503020204020204" pitchFamily="34" charset="-122"/>
              </a:rPr>
              <a:t>再次</a:t>
            </a:r>
            <a:r>
              <a:rPr lang="zh-CN" altLang="en-US" sz="2800" dirty="0">
                <a:solidFill>
                  <a:srgbClr val="000000"/>
                </a:solidFill>
                <a:latin typeface="微软雅黑" panose="020B0503020204020204" pitchFamily="34" charset="-122"/>
              </a:rPr>
              <a:t>需要解此子问题时，只是简单地用常数时间</a:t>
            </a:r>
            <a:r>
              <a:rPr lang="zh-CN" altLang="en-US" sz="2800" b="1" dirty="0">
                <a:solidFill>
                  <a:srgbClr val="215968"/>
                </a:solidFill>
                <a:latin typeface="微软雅黑" panose="020B0503020204020204" pitchFamily="34" charset="-122"/>
              </a:rPr>
              <a:t>查看结果</a:t>
            </a:r>
            <a:r>
              <a:rPr lang="zh-CN" altLang="en-US" sz="2800" dirty="0">
                <a:solidFill>
                  <a:srgbClr val="000000"/>
                </a:solidFill>
                <a:latin typeface="微软雅黑" panose="020B0503020204020204" pitchFamily="34" charset="-122"/>
              </a:rPr>
              <a:t>。</a:t>
            </a:r>
            <a:endParaRPr lang="en-US" altLang="zh-CN" sz="2800" dirty="0">
              <a:solidFill>
                <a:srgbClr val="000000"/>
              </a:solidFill>
              <a:latin typeface="微软雅黑" panose="020B0503020204020204" pitchFamily="34" charset="-122"/>
            </a:endParaRPr>
          </a:p>
          <a:p>
            <a:pPr marL="342900" indent="-342900" algn="just">
              <a:lnSpc>
                <a:spcPct val="120000"/>
              </a:lnSpc>
              <a:buFont typeface="Wingdings" panose="05000000000000000000" pitchFamily="2" charset="2"/>
              <a:buChar char="u"/>
              <a:defRPr/>
            </a:pPr>
            <a:r>
              <a:rPr lang="zh-CN" altLang="en-US" sz="2800" dirty="0">
                <a:solidFill>
                  <a:srgbClr val="000000"/>
                </a:solidFill>
                <a:latin typeface="微软雅黑" panose="020B0503020204020204" pitchFamily="34" charset="-122"/>
              </a:rPr>
              <a:t>通常不同的</a:t>
            </a:r>
            <a:r>
              <a:rPr lang="zh-CN" altLang="en-US" sz="2800" b="1" dirty="0">
                <a:solidFill>
                  <a:srgbClr val="984807"/>
                </a:solidFill>
                <a:latin typeface="微软雅黑" panose="020B0503020204020204" pitchFamily="34" charset="-122"/>
              </a:rPr>
              <a:t>子问题数目</a:t>
            </a:r>
            <a:r>
              <a:rPr lang="zh-CN" altLang="en-US" sz="2800" dirty="0">
                <a:solidFill>
                  <a:srgbClr val="000000"/>
                </a:solidFill>
                <a:latin typeface="微软雅黑" panose="020B0503020204020204" pitchFamily="34" charset="-122"/>
              </a:rPr>
              <a:t>随问题的大小呈</a:t>
            </a:r>
            <a:r>
              <a:rPr lang="zh-CN" altLang="en-US" sz="2800" b="1" dirty="0">
                <a:solidFill>
                  <a:srgbClr val="215968"/>
                </a:solidFill>
                <a:latin typeface="微软雅黑" panose="020B0503020204020204" pitchFamily="34" charset="-122"/>
              </a:rPr>
              <a:t>多项式</a:t>
            </a:r>
            <a:r>
              <a:rPr lang="zh-CN" altLang="en-US" sz="2800" dirty="0">
                <a:solidFill>
                  <a:srgbClr val="000000"/>
                </a:solidFill>
                <a:latin typeface="微软雅黑" panose="020B0503020204020204" pitchFamily="34" charset="-122"/>
              </a:rPr>
              <a:t>增长。因此用动态规划算法只需要多项式时间，从而获得较高的解题效率。</a:t>
            </a:r>
          </a:p>
          <a:p>
            <a:pPr>
              <a:lnSpc>
                <a:spcPts val="1841"/>
              </a:lnSpc>
              <a:defRPr/>
            </a:pPr>
            <a:endParaRPr lang="zh-CN" altLang="en-US" sz="2000" dirty="0">
              <a:solidFill>
                <a:srgbClr val="000000"/>
              </a:solidFill>
              <a:latin typeface="微软雅黑" panose="020B0503020204020204" pitchFamily="34" charset="-122"/>
            </a:endParaRPr>
          </a:p>
        </p:txBody>
      </p:sp>
      <p:sp>
        <p:nvSpPr>
          <p:cNvPr id="12" name="文本框 11">
            <a:extLst>
              <a:ext uri="{FF2B5EF4-FFF2-40B4-BE49-F238E27FC236}">
                <a16:creationId xmlns:a16="http://schemas.microsoft.com/office/drawing/2014/main" id="{89FA3092-FAA9-4543-8576-A3E4829CD580}"/>
              </a:ext>
            </a:extLst>
          </p:cNvPr>
          <p:cNvSpPr txBox="1"/>
          <p:nvPr/>
        </p:nvSpPr>
        <p:spPr>
          <a:xfrm>
            <a:off x="244477" y="2238374"/>
            <a:ext cx="8575995" cy="234167"/>
          </a:xfrm>
          <a:prstGeom prst="rect">
            <a:avLst/>
          </a:prstGeom>
          <a:noFill/>
        </p:spPr>
        <p:txBody>
          <a:bodyPr wrap="square" lIns="0" tIns="0" rIns="0" bIns="0">
            <a:spAutoFit/>
          </a:bodyPr>
          <a:lstStyle/>
          <a:p>
            <a:pPr>
              <a:lnSpc>
                <a:spcPts val="1841"/>
              </a:lnSpc>
              <a:defRPr/>
            </a:pPr>
            <a:endParaRPr lang="zh-CN" altLang="en-US" sz="2000" dirty="0">
              <a:solidFill>
                <a:srgbClr val="000000"/>
              </a:solidFill>
              <a:latin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8FEC61E2-CC53-4AB7-A611-AA132683BA40}"/>
              </a:ext>
            </a:extLst>
          </p:cNvPr>
          <p:cNvSpPr/>
          <p:nvPr/>
        </p:nvSpPr>
        <p:spPr>
          <a:xfrm>
            <a:off x="785813" y="2057400"/>
            <a:ext cx="7035800" cy="0"/>
          </a:xfrm>
          <a:custGeom>
            <a:avLst/>
            <a:gdLst/>
            <a:ahLst/>
            <a:cxnLst/>
            <a:rect l="0" t="0" r="0" b="0"/>
            <a:pathLst>
              <a:path w="7034531" h="1">
                <a:moveTo>
                  <a:pt x="0" y="0"/>
                </a:moveTo>
                <a:lnTo>
                  <a:pt x="7034530" y="0"/>
                </a:lnTo>
              </a:path>
            </a:pathLst>
          </a:custGeom>
          <a:ln w="12700" cap="rnd" cmpd="sng" algn="ctr">
            <a:solidFill>
              <a:srgbClr val="0099CC"/>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任意多边形: 形状 5">
            <a:extLst>
              <a:ext uri="{FF2B5EF4-FFF2-40B4-BE49-F238E27FC236}">
                <a16:creationId xmlns:a16="http://schemas.microsoft.com/office/drawing/2014/main" id="{7A164AA0-2162-4313-86F8-4AADD58C5531}"/>
              </a:ext>
            </a:extLst>
          </p:cNvPr>
          <p:cNvSpPr/>
          <p:nvPr/>
        </p:nvSpPr>
        <p:spPr>
          <a:xfrm>
            <a:off x="785813" y="4292600"/>
            <a:ext cx="7035800" cy="0"/>
          </a:xfrm>
          <a:custGeom>
            <a:avLst/>
            <a:gdLst/>
            <a:ahLst/>
            <a:cxnLst/>
            <a:rect l="0" t="0" r="0" b="0"/>
            <a:pathLst>
              <a:path w="7034531" h="1">
                <a:moveTo>
                  <a:pt x="0" y="0"/>
                </a:moveTo>
                <a:lnTo>
                  <a:pt x="7034530" y="0"/>
                </a:lnTo>
              </a:path>
            </a:pathLst>
          </a:custGeom>
          <a:ln w="12700" cap="rnd" cmpd="sng" algn="ctr">
            <a:solidFill>
              <a:srgbClr val="0099CC"/>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任意多边形: 形状 6">
            <a:extLst>
              <a:ext uri="{FF2B5EF4-FFF2-40B4-BE49-F238E27FC236}">
                <a16:creationId xmlns:a16="http://schemas.microsoft.com/office/drawing/2014/main" id="{996080F8-3FF6-4493-B5A8-CF95622C7D46}"/>
              </a:ext>
            </a:extLst>
          </p:cNvPr>
          <p:cNvSpPr/>
          <p:nvPr/>
        </p:nvSpPr>
        <p:spPr>
          <a:xfrm>
            <a:off x="785813" y="5229225"/>
            <a:ext cx="7035800" cy="0"/>
          </a:xfrm>
          <a:custGeom>
            <a:avLst/>
            <a:gdLst/>
            <a:ahLst/>
            <a:cxnLst/>
            <a:rect l="0" t="0" r="0" b="0"/>
            <a:pathLst>
              <a:path w="7034531" h="1">
                <a:moveTo>
                  <a:pt x="0" y="0"/>
                </a:moveTo>
                <a:lnTo>
                  <a:pt x="7034530" y="0"/>
                </a:lnTo>
              </a:path>
            </a:pathLst>
          </a:custGeom>
          <a:ln w="12700" cap="rnd" cmpd="sng" algn="ctr">
            <a:solidFill>
              <a:srgbClr val="0099CC"/>
            </a:solidFill>
            <a:prstDash val="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文本框 9">
            <a:extLst>
              <a:ext uri="{FF2B5EF4-FFF2-40B4-BE49-F238E27FC236}">
                <a16:creationId xmlns:a16="http://schemas.microsoft.com/office/drawing/2014/main" id="{ECF94778-ED48-42B5-960A-0E3BE0C8E586}"/>
              </a:ext>
            </a:extLst>
          </p:cNvPr>
          <p:cNvSpPr txBox="1"/>
          <p:nvPr/>
        </p:nvSpPr>
        <p:spPr>
          <a:xfrm>
            <a:off x="785813" y="692452"/>
            <a:ext cx="5095947" cy="1150636"/>
          </a:xfrm>
          <a:prstGeom prst="rect">
            <a:avLst/>
          </a:prstGeom>
          <a:noFill/>
        </p:spPr>
        <p:txBody>
          <a:bodyPr wrap="none" lIns="0" tIns="0" rIns="0" bIns="0">
            <a:spAutoFit/>
          </a:bodyPr>
          <a:lstStyle/>
          <a:p>
            <a:pPr>
              <a:lnSpc>
                <a:spcPts val="2879"/>
              </a:lnSpc>
              <a:tabLst>
                <a:tab pos="152396" algn="l"/>
              </a:tabLst>
              <a:defRPr/>
            </a:pPr>
            <a:r>
              <a:rPr lang="zh-CN" altLang="en-US" sz="3600" b="1" dirty="0">
                <a:solidFill>
                  <a:schemeClr val="accent5">
                    <a:lumMod val="50000"/>
                  </a:schemeClr>
                </a:solidFill>
                <a:latin typeface="微软雅黑" panose="020B0503020204020204" pitchFamily="34" charset="-122"/>
              </a:rPr>
              <a:t>动态规划算法设计的步骤</a:t>
            </a:r>
          </a:p>
          <a:p>
            <a:pPr>
              <a:lnSpc>
                <a:spcPts val="1000"/>
              </a:lnSpc>
              <a:tabLst>
                <a:tab pos="152396" algn="l"/>
              </a:tabLst>
              <a:defRPr/>
            </a:pPr>
            <a:endParaRPr lang="zh-CN" altLang="en-US" sz="2196" b="1" dirty="0">
              <a:solidFill>
                <a:srgbClr val="FFFFFF"/>
              </a:solidFill>
              <a:latin typeface="微软雅黑" panose="020B0503020204020204" pitchFamily="34" charset="-122"/>
            </a:endParaRPr>
          </a:p>
          <a:p>
            <a:pPr>
              <a:lnSpc>
                <a:spcPts val="1000"/>
              </a:lnSpc>
              <a:tabLst>
                <a:tab pos="152396" algn="l"/>
              </a:tabLst>
              <a:defRPr/>
            </a:pPr>
            <a:endParaRPr lang="zh-CN" altLang="en-US" sz="2196" b="1" dirty="0">
              <a:solidFill>
                <a:srgbClr val="FFFFFF"/>
              </a:solidFill>
              <a:latin typeface="微软雅黑" panose="020B0503020204020204" pitchFamily="34" charset="-122"/>
            </a:endParaRPr>
          </a:p>
          <a:p>
            <a:pPr>
              <a:lnSpc>
                <a:spcPts val="1000"/>
              </a:lnSpc>
              <a:tabLst>
                <a:tab pos="152396" algn="l"/>
              </a:tabLst>
              <a:defRPr/>
            </a:pPr>
            <a:endParaRPr lang="zh-CN" altLang="en-US" sz="2196" b="1" dirty="0">
              <a:solidFill>
                <a:srgbClr val="FFFFFF"/>
              </a:solidFill>
              <a:latin typeface="微软雅黑" panose="020B0503020204020204" pitchFamily="34" charset="-122"/>
            </a:endParaRPr>
          </a:p>
          <a:p>
            <a:pPr>
              <a:lnSpc>
                <a:spcPts val="3379"/>
              </a:lnSpc>
              <a:tabLst>
                <a:tab pos="152396" algn="l"/>
              </a:tabLst>
              <a:defRPr/>
            </a:pPr>
            <a:r>
              <a:rPr lang="zh-CN" altLang="en-US" sz="2196" b="1" dirty="0">
                <a:solidFill>
                  <a:srgbClr val="FFFFFF"/>
                </a:solidFill>
                <a:latin typeface="微软雅黑" panose="020B0503020204020204" pitchFamily="34" charset="-122"/>
              </a:rPr>
              <a:t>	</a:t>
            </a:r>
            <a:endParaRPr lang="zh-CN" altLang="en-US" sz="2004" dirty="0">
              <a:solidFill>
                <a:srgbClr val="000000"/>
              </a:solidFill>
              <a:latin typeface="微软雅黑" panose="020B0503020204020204" pitchFamily="34" charset="-122"/>
            </a:endParaRPr>
          </a:p>
        </p:txBody>
      </p:sp>
      <p:sp>
        <p:nvSpPr>
          <p:cNvPr id="11" name="文本框 10">
            <a:extLst>
              <a:ext uri="{FF2B5EF4-FFF2-40B4-BE49-F238E27FC236}">
                <a16:creationId xmlns:a16="http://schemas.microsoft.com/office/drawing/2014/main" id="{0006D377-DD15-4A06-8FF4-B3654A8C4254}"/>
              </a:ext>
            </a:extLst>
          </p:cNvPr>
          <p:cNvSpPr txBox="1"/>
          <p:nvPr/>
        </p:nvSpPr>
        <p:spPr>
          <a:xfrm>
            <a:off x="653760" y="1772816"/>
            <a:ext cx="7836479" cy="3797193"/>
          </a:xfrm>
          <a:prstGeom prst="rect">
            <a:avLst/>
          </a:prstGeom>
          <a:noFill/>
        </p:spPr>
        <p:txBody>
          <a:bodyPr wrap="square" lIns="0" tIns="0" rIns="0" bIns="0">
            <a:spAutoFit/>
          </a:bodyPr>
          <a:lstStyle/>
          <a:p>
            <a:pPr algn="just">
              <a:lnSpc>
                <a:spcPct val="150000"/>
              </a:lnSpc>
              <a:tabLst>
                <a:tab pos="152396" algn="l"/>
              </a:tabLst>
              <a:defRPr/>
            </a:pPr>
            <a:r>
              <a:rPr lang="en-US" altLang="zh-CN" sz="2800" dirty="0">
                <a:solidFill>
                  <a:srgbClr val="000000"/>
                </a:solidFill>
                <a:latin typeface="新宋体" panose="02010609030101010101" pitchFamily="49" charset="-122"/>
              </a:rPr>
              <a:t>1.</a:t>
            </a:r>
            <a:r>
              <a:rPr lang="zh-CN" altLang="en-US" sz="2800" dirty="0">
                <a:solidFill>
                  <a:srgbClr val="000000"/>
                </a:solidFill>
                <a:latin typeface="微软雅黑" panose="020B0503020204020204" pitchFamily="34" charset="-122"/>
              </a:rPr>
              <a:t>分析最优解的性质，并刻划其</a:t>
            </a:r>
            <a:r>
              <a:rPr lang="zh-CN" altLang="en-US" sz="2800" b="1" dirty="0">
                <a:solidFill>
                  <a:srgbClr val="215968"/>
                </a:solidFill>
                <a:latin typeface="微软雅黑" panose="020B0503020204020204" pitchFamily="34" charset="-122"/>
              </a:rPr>
              <a:t>最优子结构</a:t>
            </a:r>
            <a:r>
              <a:rPr lang="zh-CN" altLang="en-US" sz="2800" dirty="0">
                <a:solidFill>
                  <a:srgbClr val="000000"/>
                </a:solidFill>
                <a:latin typeface="微软雅黑" panose="020B0503020204020204" pitchFamily="34" charset="-122"/>
              </a:rPr>
              <a:t>特征；</a:t>
            </a:r>
          </a:p>
          <a:p>
            <a:pPr>
              <a:lnSpc>
                <a:spcPct val="150000"/>
              </a:lnSpc>
              <a:tabLst>
                <a:tab pos="152396" algn="l"/>
              </a:tabLst>
              <a:defRPr/>
            </a:pPr>
            <a:r>
              <a:rPr lang="en-US" altLang="zh-CN" sz="2800" dirty="0">
                <a:solidFill>
                  <a:srgbClr val="000000"/>
                </a:solidFill>
                <a:latin typeface="Times New Roman" panose="02020603050405020304" pitchFamily="18" charset="0"/>
              </a:rPr>
              <a:t>2. </a:t>
            </a:r>
            <a:r>
              <a:rPr lang="zh-CN" altLang="en-US" sz="2800" dirty="0">
                <a:solidFill>
                  <a:srgbClr val="000000"/>
                </a:solidFill>
                <a:latin typeface="微软雅黑" panose="020B0503020204020204" pitchFamily="34" charset="-122"/>
              </a:rPr>
              <a:t>确定</a:t>
            </a:r>
            <a:r>
              <a:rPr lang="zh-CN" altLang="en-US" sz="2800" b="1" dirty="0">
                <a:solidFill>
                  <a:srgbClr val="215968"/>
                </a:solidFill>
                <a:latin typeface="微软雅黑" panose="020B0503020204020204" pitchFamily="34" charset="-122"/>
              </a:rPr>
              <a:t>状态表示</a:t>
            </a:r>
            <a:r>
              <a:rPr lang="en-US" altLang="zh-CN" sz="2800" dirty="0">
                <a:solidFill>
                  <a:srgbClr val="215968"/>
                </a:solidFill>
                <a:latin typeface="微软雅黑" panose="020B0503020204020204" pitchFamily="34" charset="-122"/>
              </a:rPr>
              <a:t>S(x1,x2,… ) </a:t>
            </a:r>
            <a:r>
              <a:rPr lang="zh-CN" altLang="en-US" sz="2800" dirty="0">
                <a:solidFill>
                  <a:srgbClr val="215968"/>
                </a:solidFill>
                <a:latin typeface="微软雅黑" panose="020B0503020204020204" pitchFamily="34" charset="-122"/>
              </a:rPr>
              <a:t>和</a:t>
            </a:r>
            <a:r>
              <a:rPr lang="zh-CN" altLang="en-US" sz="2800" b="1" dirty="0">
                <a:solidFill>
                  <a:srgbClr val="215968"/>
                </a:solidFill>
                <a:latin typeface="微软雅黑" panose="020B0503020204020204" pitchFamily="34" charset="-122"/>
              </a:rPr>
              <a:t>状态递推方程</a:t>
            </a:r>
            <a:r>
              <a:rPr lang="zh-CN" altLang="en-US" sz="2800" dirty="0">
                <a:solidFill>
                  <a:srgbClr val="000000"/>
                </a:solidFill>
                <a:latin typeface="微软雅黑" panose="020B0503020204020204" pitchFamily="34" charset="-122"/>
              </a:rPr>
              <a:t>，递归地定义最优值；</a:t>
            </a:r>
          </a:p>
          <a:p>
            <a:pPr>
              <a:lnSpc>
                <a:spcPct val="150000"/>
              </a:lnSpc>
              <a:tabLst>
                <a:tab pos="76198" algn="l"/>
              </a:tabLst>
              <a:defRPr/>
            </a:pPr>
            <a:r>
              <a:rPr lang="en-US" altLang="zh-CN" sz="2800" dirty="0">
                <a:solidFill>
                  <a:srgbClr val="000000"/>
                </a:solidFill>
                <a:latin typeface="Times New Roman" panose="02020603050405020304" pitchFamily="18" charset="0"/>
              </a:rPr>
              <a:t>3. </a:t>
            </a:r>
            <a:r>
              <a:rPr lang="zh-CN" altLang="en-US" sz="2800" dirty="0">
                <a:solidFill>
                  <a:srgbClr val="000000"/>
                </a:solidFill>
                <a:latin typeface="微软雅黑" panose="020B0503020204020204" pitchFamily="34" charset="-122"/>
              </a:rPr>
              <a:t>确定</a:t>
            </a:r>
            <a:r>
              <a:rPr lang="zh-CN" altLang="en-US" sz="2800" b="1" dirty="0">
                <a:solidFill>
                  <a:srgbClr val="215968"/>
                </a:solidFill>
                <a:latin typeface="微软雅黑" panose="020B0503020204020204" pitchFamily="34" charset="-122"/>
              </a:rPr>
              <a:t>状态转移顺序</a:t>
            </a:r>
            <a:r>
              <a:rPr lang="zh-CN" altLang="en-US" sz="2800" dirty="0">
                <a:solidFill>
                  <a:srgbClr val="215968"/>
                </a:solidFill>
                <a:latin typeface="微软雅黑" panose="020B0503020204020204" pitchFamily="34" charset="-122"/>
              </a:rPr>
              <a:t>，</a:t>
            </a:r>
            <a:r>
              <a:rPr lang="zh-CN" altLang="en-US" sz="2800" dirty="0">
                <a:solidFill>
                  <a:srgbClr val="000000"/>
                </a:solidFill>
                <a:latin typeface="微软雅黑" panose="020B0503020204020204" pitchFamily="34" charset="-122"/>
              </a:rPr>
              <a:t>以自底向上的方式计算出最优值；</a:t>
            </a:r>
          </a:p>
          <a:p>
            <a:pPr>
              <a:lnSpc>
                <a:spcPct val="150000"/>
              </a:lnSpc>
              <a:tabLst>
                <a:tab pos="76198" algn="l"/>
              </a:tabLst>
              <a:defRPr/>
            </a:pPr>
            <a:r>
              <a:rPr lang="en-US" altLang="zh-CN" sz="2800" dirty="0">
                <a:solidFill>
                  <a:srgbClr val="000000"/>
                </a:solidFill>
                <a:latin typeface="Times New Roman" panose="02020603050405020304" pitchFamily="18" charset="0"/>
              </a:rPr>
              <a:t>4</a:t>
            </a:r>
            <a:r>
              <a:rPr lang="en-US" altLang="zh-CN" sz="2800" dirty="0">
                <a:solidFill>
                  <a:srgbClr val="000000"/>
                </a:solidFill>
                <a:latin typeface="微软雅黑" panose="020B0503020204020204" pitchFamily="34" charset="-122"/>
              </a:rPr>
              <a:t>. </a:t>
            </a:r>
            <a:r>
              <a:rPr lang="zh-CN" altLang="en-US" sz="2800" dirty="0">
                <a:solidFill>
                  <a:srgbClr val="000000"/>
                </a:solidFill>
                <a:latin typeface="微软雅黑" panose="020B0503020204020204" pitchFamily="34" charset="-122"/>
              </a:rPr>
              <a:t>根据计算最优值时得到的信息，</a:t>
            </a:r>
            <a:r>
              <a:rPr lang="zh-CN" altLang="en-US" sz="2800" b="1" dirty="0">
                <a:solidFill>
                  <a:srgbClr val="215968"/>
                </a:solidFill>
                <a:latin typeface="微软雅黑" panose="020B0503020204020204" pitchFamily="34" charset="-122"/>
              </a:rPr>
              <a:t>构造最优解</a:t>
            </a:r>
            <a:r>
              <a:rPr lang="zh-CN" altLang="en-US" sz="2800" dirty="0">
                <a:solidFill>
                  <a:srgbClr val="000000"/>
                </a:solidFill>
                <a:latin typeface="微软雅黑" panose="020B0503020204020204" pitchFamily="34" charset="-122"/>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灯片编号占位符 5">
            <a:extLst>
              <a:ext uri="{FF2B5EF4-FFF2-40B4-BE49-F238E27FC236}">
                <a16:creationId xmlns:a16="http://schemas.microsoft.com/office/drawing/2014/main" id="{D1B63B85-855A-4DD3-BB15-B2CDCF9B611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677E71-4A5F-468D-925F-04797D9A7CC5}" type="slidenum">
              <a:rPr kumimoji="0" lang="zh-CN" altLang="en-US" sz="1400" smtClean="0"/>
              <a:pPr>
                <a:spcBef>
                  <a:spcPct val="0"/>
                </a:spcBef>
                <a:buClrTx/>
                <a:buSzTx/>
                <a:buFontTx/>
                <a:buNone/>
              </a:pPr>
              <a:t>89</a:t>
            </a:fld>
            <a:endParaRPr kumimoji="0" lang="en-US" altLang="zh-CN" sz="1400"/>
          </a:p>
        </p:txBody>
      </p:sp>
      <p:sp>
        <p:nvSpPr>
          <p:cNvPr id="13315" name="Rectangle 2">
            <a:extLst>
              <a:ext uri="{FF2B5EF4-FFF2-40B4-BE49-F238E27FC236}">
                <a16:creationId xmlns:a16="http://schemas.microsoft.com/office/drawing/2014/main" id="{3C86CE18-BB32-46DF-8386-3186866881E6}"/>
              </a:ext>
            </a:extLst>
          </p:cNvPr>
          <p:cNvSpPr>
            <a:spLocks noGrp="1" noChangeArrowheads="1"/>
          </p:cNvSpPr>
          <p:nvPr>
            <p:ph type="title" idx="4294967295"/>
          </p:nvPr>
        </p:nvSpPr>
        <p:spPr>
          <a:xfrm>
            <a:off x="539552" y="327654"/>
            <a:ext cx="7886700" cy="1325563"/>
          </a:xfrm>
        </p:spPr>
        <p:txBody>
          <a:bodyPr/>
          <a:lstStyle/>
          <a:p>
            <a:pPr eaLnBrk="1" hangingPunct="1"/>
            <a:r>
              <a:rPr lang="zh-CN" altLang="en-US"/>
              <a:t>带权的区间调度</a:t>
            </a:r>
          </a:p>
        </p:txBody>
      </p:sp>
      <p:sp>
        <p:nvSpPr>
          <p:cNvPr id="16387" name="Rectangle 3">
            <a:extLst>
              <a:ext uri="{FF2B5EF4-FFF2-40B4-BE49-F238E27FC236}">
                <a16:creationId xmlns:a16="http://schemas.microsoft.com/office/drawing/2014/main" id="{F6E590DD-0E13-46A6-B47D-16EE20B0C3EC}"/>
              </a:ext>
            </a:extLst>
          </p:cNvPr>
          <p:cNvSpPr>
            <a:spLocks noGrp="1" noChangeArrowheads="1"/>
          </p:cNvSpPr>
          <p:nvPr>
            <p:ph type="body" idx="4294967295"/>
          </p:nvPr>
        </p:nvSpPr>
        <p:spPr>
          <a:xfrm>
            <a:off x="543100" y="1678583"/>
            <a:ext cx="7886700" cy="4351338"/>
          </a:xfrm>
        </p:spPr>
        <p:txBody>
          <a:bodyPr>
            <a:normAutofit/>
          </a:bodyPr>
          <a:lstStyle/>
          <a:p>
            <a:pPr eaLnBrk="1" hangingPunct="1">
              <a:lnSpc>
                <a:spcPct val="150000"/>
              </a:lnSpc>
              <a:buClrTx/>
              <a:buSzTx/>
              <a:buFontTx/>
              <a:buChar char="•"/>
            </a:pPr>
            <a:r>
              <a:rPr lang="zh-CN" altLang="en-US" sz="2800" dirty="0"/>
              <a:t>定义:  任务需求</a:t>
            </a:r>
            <a:r>
              <a:rPr lang="zh-CN" altLang="en-US" sz="2800" dirty="0">
                <a:solidFill>
                  <a:srgbClr val="FF0000"/>
                </a:solidFill>
              </a:rPr>
              <a:t>按照结束时间排序</a:t>
            </a:r>
            <a:r>
              <a:rPr lang="en-US" altLang="zh-CN" sz="2800" dirty="0">
                <a:solidFill>
                  <a:srgbClr val="FF0000"/>
                </a:solidFill>
              </a:rPr>
              <a:t>:  f</a:t>
            </a:r>
            <a:r>
              <a:rPr lang="en-US" altLang="zh-CN" sz="2800" baseline="-25000" dirty="0">
                <a:solidFill>
                  <a:srgbClr val="FF0000"/>
                </a:solidFill>
              </a:rPr>
              <a:t>1  </a:t>
            </a:r>
            <a:r>
              <a:rPr lang="en-US" altLang="zh-CN" sz="2800" dirty="0">
                <a:solidFill>
                  <a:srgbClr val="FF0000"/>
                </a:solidFill>
                <a:sym typeface="Symbol" panose="05050102010706020507" pitchFamily="18" charset="2"/>
              </a:rPr>
              <a:t>  </a:t>
            </a:r>
            <a:r>
              <a:rPr lang="en-US" altLang="zh-CN" sz="2800" dirty="0">
                <a:solidFill>
                  <a:srgbClr val="FF0000"/>
                </a:solidFill>
              </a:rPr>
              <a:t>f</a:t>
            </a:r>
            <a:r>
              <a:rPr lang="en-US" altLang="zh-CN" sz="2800" baseline="-25000" dirty="0">
                <a:solidFill>
                  <a:srgbClr val="FF0000"/>
                </a:solidFill>
              </a:rPr>
              <a:t>2  </a:t>
            </a:r>
            <a:r>
              <a:rPr lang="en-US" altLang="zh-CN" sz="2800" dirty="0">
                <a:solidFill>
                  <a:srgbClr val="FF0000"/>
                </a:solidFill>
                <a:sym typeface="Symbol" panose="05050102010706020507" pitchFamily="18" charset="2"/>
              </a:rPr>
              <a:t> . . . </a:t>
            </a:r>
            <a:r>
              <a:rPr lang="en-US" altLang="zh-CN" sz="2800" dirty="0">
                <a:solidFill>
                  <a:srgbClr val="FF0000"/>
                </a:solidFill>
              </a:rPr>
              <a:t> </a:t>
            </a:r>
            <a:r>
              <a:rPr lang="en-US" altLang="zh-CN" sz="2800" dirty="0" err="1">
                <a:solidFill>
                  <a:srgbClr val="FF0000"/>
                </a:solidFill>
              </a:rPr>
              <a:t>f</a:t>
            </a:r>
            <a:r>
              <a:rPr lang="en-US" altLang="zh-CN" sz="2800" baseline="-25000" dirty="0" err="1">
                <a:solidFill>
                  <a:srgbClr val="FF0000"/>
                </a:solidFill>
              </a:rPr>
              <a:t>n</a:t>
            </a:r>
            <a:r>
              <a:rPr lang="en-US" altLang="zh-CN" sz="2800" baseline="-25000" dirty="0">
                <a:solidFill>
                  <a:srgbClr val="FF0000"/>
                </a:solidFill>
              </a:rPr>
              <a:t> </a:t>
            </a:r>
            <a:r>
              <a:rPr lang="en-US" altLang="zh-CN" sz="2800" dirty="0">
                <a:solidFill>
                  <a:srgbClr val="FF0000"/>
                </a:solidFill>
              </a:rPr>
              <a:t>.</a:t>
            </a:r>
          </a:p>
          <a:p>
            <a:pPr eaLnBrk="1" hangingPunct="1">
              <a:lnSpc>
                <a:spcPct val="150000"/>
              </a:lnSpc>
              <a:buClrTx/>
              <a:buSzTx/>
              <a:buFontTx/>
              <a:buChar char="•"/>
            </a:pPr>
            <a:endParaRPr lang="en-US" altLang="zh-CN" sz="2800" baseline="-25000" dirty="0"/>
          </a:p>
          <a:p>
            <a:pPr eaLnBrk="1" hangingPunct="1">
              <a:lnSpc>
                <a:spcPct val="150000"/>
              </a:lnSpc>
              <a:buClrTx/>
              <a:buSzTx/>
              <a:buFontTx/>
              <a:buChar char="•"/>
            </a:pPr>
            <a:r>
              <a:rPr lang="zh-CN" altLang="en-US" sz="2800" dirty="0"/>
              <a:t>定义:  我们对区间</a:t>
            </a:r>
            <a:r>
              <a:rPr lang="en-US" altLang="zh-CN" sz="2800" dirty="0"/>
              <a:t>j</a:t>
            </a:r>
            <a:r>
              <a:rPr lang="zh-CN" altLang="en-US" sz="2800" dirty="0">
                <a:solidFill>
                  <a:srgbClr val="FF0000"/>
                </a:solidFill>
              </a:rPr>
              <a:t>定义</a:t>
            </a:r>
            <a:r>
              <a:rPr lang="en-US" altLang="zh-CN" sz="2800" b="1" dirty="0">
                <a:solidFill>
                  <a:srgbClr val="FF0000"/>
                </a:solidFill>
              </a:rPr>
              <a:t>p(j) </a:t>
            </a:r>
            <a:r>
              <a:rPr lang="zh-CN" altLang="en-US" sz="2800" b="1" dirty="0">
                <a:solidFill>
                  <a:srgbClr val="FF0000"/>
                </a:solidFill>
              </a:rPr>
              <a:t>为使得区间</a:t>
            </a:r>
            <a:r>
              <a:rPr lang="en-US" altLang="zh-CN" sz="2800" b="1" dirty="0" err="1">
                <a:solidFill>
                  <a:srgbClr val="FF0000"/>
                </a:solidFill>
              </a:rPr>
              <a:t>i</a:t>
            </a:r>
            <a:r>
              <a:rPr lang="zh-CN" altLang="en-US" sz="2800" b="1" dirty="0">
                <a:solidFill>
                  <a:srgbClr val="FF0000"/>
                </a:solidFill>
              </a:rPr>
              <a:t>与</a:t>
            </a:r>
            <a:r>
              <a:rPr lang="en-US" altLang="zh-CN" sz="2800" b="1" dirty="0">
                <a:solidFill>
                  <a:srgbClr val="FF0000"/>
                </a:solidFill>
              </a:rPr>
              <a:t>j</a:t>
            </a:r>
            <a:r>
              <a:rPr lang="zh-CN" altLang="en-US" sz="2800" b="1" dirty="0">
                <a:solidFill>
                  <a:srgbClr val="FF0000"/>
                </a:solidFill>
              </a:rPr>
              <a:t>不相交的最大的标记</a:t>
            </a:r>
            <a:r>
              <a:rPr lang="en-US" altLang="zh-CN" sz="2800" dirty="0" err="1"/>
              <a:t>i</a:t>
            </a:r>
            <a:r>
              <a:rPr lang="en-US" altLang="zh-CN" sz="2800" dirty="0"/>
              <a:t> &lt; j, </a:t>
            </a:r>
            <a:r>
              <a:rPr lang="zh-CN" altLang="en-US" sz="2800" dirty="0"/>
              <a:t>也就是说，</a:t>
            </a:r>
            <a:r>
              <a:rPr lang="en-US" altLang="zh-CN" sz="2800" dirty="0" err="1"/>
              <a:t>i</a:t>
            </a:r>
            <a:r>
              <a:rPr lang="zh-CN" altLang="en-US" sz="2800" dirty="0"/>
              <a:t>是最右边的与</a:t>
            </a:r>
            <a:r>
              <a:rPr lang="en-US" altLang="zh-CN" sz="2800" dirty="0"/>
              <a:t>j</a:t>
            </a:r>
            <a:r>
              <a:rPr lang="zh-CN" altLang="en-US" sz="2800" dirty="0"/>
              <a:t>不冲突的区间。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a:extLst>
              <a:ext uri="{FF2B5EF4-FFF2-40B4-BE49-F238E27FC236}">
                <a16:creationId xmlns:a16="http://schemas.microsoft.com/office/drawing/2014/main" id="{12488143-6CD5-46AB-8544-CAA2A5FF17C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3B275B-1079-4C84-A3BE-5E2842457452}" type="slidenum">
              <a:rPr kumimoji="0" lang="zh-CN" altLang="en-US" sz="1400" smtClean="0"/>
              <a:pPr>
                <a:spcBef>
                  <a:spcPct val="0"/>
                </a:spcBef>
                <a:buClrTx/>
                <a:buSzTx/>
                <a:buFontTx/>
                <a:buNone/>
              </a:pPr>
              <a:t>9</a:t>
            </a:fld>
            <a:endParaRPr kumimoji="0" lang="en-US" altLang="zh-CN" sz="1400"/>
          </a:p>
        </p:txBody>
      </p:sp>
      <p:sp>
        <p:nvSpPr>
          <p:cNvPr id="9219" name="Rectangle 2">
            <a:extLst>
              <a:ext uri="{FF2B5EF4-FFF2-40B4-BE49-F238E27FC236}">
                <a16:creationId xmlns:a16="http://schemas.microsoft.com/office/drawing/2014/main" id="{2442FD41-D1DF-460E-B602-EE9C896AE945}"/>
              </a:ext>
            </a:extLst>
          </p:cNvPr>
          <p:cNvSpPr>
            <a:spLocks noGrp="1" noChangeArrowheads="1"/>
          </p:cNvSpPr>
          <p:nvPr>
            <p:ph type="title" idx="4294967295"/>
          </p:nvPr>
        </p:nvSpPr>
        <p:spPr>
          <a:xfrm>
            <a:off x="467544" y="365125"/>
            <a:ext cx="7886700" cy="1325563"/>
          </a:xfrm>
        </p:spPr>
        <p:txBody>
          <a:bodyPr/>
          <a:lstStyle/>
          <a:p>
            <a:pPr eaLnBrk="1" hangingPunct="1"/>
            <a:r>
              <a:rPr lang="zh-CN" altLang="en-US" dirty="0"/>
              <a:t>动态规划应用</a:t>
            </a:r>
          </a:p>
        </p:txBody>
      </p:sp>
      <p:sp>
        <p:nvSpPr>
          <p:cNvPr id="5" name="文本框 4">
            <a:extLst>
              <a:ext uri="{FF2B5EF4-FFF2-40B4-BE49-F238E27FC236}">
                <a16:creationId xmlns:a16="http://schemas.microsoft.com/office/drawing/2014/main" id="{631ABE27-11AA-FD25-1B18-F6C96AD89EC8}"/>
              </a:ext>
            </a:extLst>
          </p:cNvPr>
          <p:cNvSpPr txBox="1"/>
          <p:nvPr/>
        </p:nvSpPr>
        <p:spPr>
          <a:xfrm>
            <a:off x="503548" y="1556792"/>
            <a:ext cx="8136904" cy="4132350"/>
          </a:xfrm>
          <a:prstGeom prst="rect">
            <a:avLst/>
          </a:prstGeom>
          <a:noFill/>
        </p:spPr>
        <p:txBody>
          <a:bodyPr wrap="square">
            <a:spAutoFit/>
          </a:bodyPr>
          <a:lstStyle/>
          <a:p>
            <a:pPr algn="l">
              <a:lnSpc>
                <a:spcPct val="150000"/>
              </a:lnSpc>
              <a:spcBef>
                <a:spcPts val="600"/>
              </a:spcBef>
              <a:spcAft>
                <a:spcPts val="600"/>
              </a:spcAft>
              <a:buFont typeface="+mj-lt"/>
              <a:buAutoNum type="arabicPeriod"/>
            </a:pPr>
            <a:r>
              <a:rPr lang="zh-CN" altLang="en-US" sz="2800" b="1" i="0" dirty="0">
                <a:solidFill>
                  <a:srgbClr val="000000"/>
                </a:solidFill>
                <a:effectLst/>
                <a:latin typeface="Inter"/>
              </a:rPr>
              <a:t>生物信息学</a:t>
            </a:r>
            <a:endParaRPr lang="zh-CN" altLang="en-US" sz="2800" b="0" i="0" dirty="0">
              <a:solidFill>
                <a:srgbClr val="000000"/>
              </a:solidFill>
              <a:effectLst/>
              <a:latin typeface="Inter"/>
            </a:endParaRPr>
          </a:p>
          <a:p>
            <a:pPr marL="914400" lvl="1" indent="-457200" algn="l">
              <a:lnSpc>
                <a:spcPct val="150000"/>
              </a:lnSpc>
              <a:spcBef>
                <a:spcPts val="300"/>
              </a:spcBef>
              <a:spcAft>
                <a:spcPts val="600"/>
              </a:spcAft>
              <a:buFont typeface="Arial" panose="020B0604020202020204" pitchFamily="34" charset="0"/>
              <a:buChar char="•"/>
            </a:pPr>
            <a:r>
              <a:rPr lang="zh-CN" altLang="en-US" sz="2800" b="0" i="0" dirty="0">
                <a:solidFill>
                  <a:srgbClr val="000000"/>
                </a:solidFill>
                <a:effectLst/>
                <a:latin typeface="Inter"/>
              </a:rPr>
              <a:t>在基因序列分析中，动态规划可用于寻找两个或多个基因序列之间的相似性。</a:t>
            </a:r>
            <a:endParaRPr lang="en-US" altLang="zh-CN" sz="2800" b="0" i="0" dirty="0">
              <a:solidFill>
                <a:srgbClr val="000000"/>
              </a:solidFill>
              <a:effectLst/>
              <a:latin typeface="Inter"/>
            </a:endParaRPr>
          </a:p>
          <a:p>
            <a:pPr marL="914400" lvl="1" indent="-457200" algn="l">
              <a:lnSpc>
                <a:spcPct val="150000"/>
              </a:lnSpc>
              <a:spcBef>
                <a:spcPts val="300"/>
              </a:spcBef>
              <a:spcAft>
                <a:spcPts val="600"/>
              </a:spcAft>
              <a:buFont typeface="Arial" panose="020B0604020202020204" pitchFamily="34" charset="0"/>
              <a:buChar char="•"/>
            </a:pPr>
            <a:r>
              <a:rPr lang="zh-CN" altLang="en-US" sz="2800" b="0" i="0" dirty="0">
                <a:solidFill>
                  <a:srgbClr val="000000"/>
                </a:solidFill>
                <a:effectLst/>
                <a:latin typeface="Inter"/>
              </a:rPr>
              <a:t>在蛋白质结构预测中，动态规划也能用于计算蛋白质二级结构的最优折叠方式，帮助理解蛋白质的功能。</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E467CD99-59D3-4B57-AED6-CD6DBDD5951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D274B9-7624-4B13-8D44-C37A31A27DEC}" type="slidenum">
              <a:rPr kumimoji="0" lang="zh-CN" altLang="en-US" sz="1400" smtClean="0"/>
              <a:pPr>
                <a:spcBef>
                  <a:spcPct val="0"/>
                </a:spcBef>
                <a:buClrTx/>
                <a:buSzTx/>
                <a:buFontTx/>
                <a:buNone/>
              </a:pPr>
              <a:t>90</a:t>
            </a:fld>
            <a:endParaRPr kumimoji="0" lang="en-US" altLang="zh-CN" sz="1400"/>
          </a:p>
        </p:txBody>
      </p:sp>
      <p:sp>
        <p:nvSpPr>
          <p:cNvPr id="15363" name="Rectangle 2">
            <a:extLst>
              <a:ext uri="{FF2B5EF4-FFF2-40B4-BE49-F238E27FC236}">
                <a16:creationId xmlns:a16="http://schemas.microsoft.com/office/drawing/2014/main" id="{669B8BED-1E36-440C-9584-61516ED9862F}"/>
              </a:ext>
            </a:extLst>
          </p:cNvPr>
          <p:cNvSpPr>
            <a:spLocks noGrp="1" noChangeArrowheads="1"/>
          </p:cNvSpPr>
          <p:nvPr>
            <p:ph type="title" idx="4294967295"/>
          </p:nvPr>
        </p:nvSpPr>
        <p:spPr>
          <a:xfrm>
            <a:off x="722313" y="532356"/>
            <a:ext cx="7793037" cy="1143000"/>
          </a:xfrm>
        </p:spPr>
        <p:txBody>
          <a:bodyPr/>
          <a:lstStyle/>
          <a:p>
            <a:pPr eaLnBrk="1" hangingPunct="1"/>
            <a:r>
              <a:rPr lang="zh-CN" altLang="en-US" dirty="0"/>
              <a:t>带权的区间调度</a:t>
            </a:r>
          </a:p>
        </p:txBody>
      </p:sp>
      <p:pic>
        <p:nvPicPr>
          <p:cNvPr id="3" name="图片 2">
            <a:extLst>
              <a:ext uri="{FF2B5EF4-FFF2-40B4-BE49-F238E27FC236}">
                <a16:creationId xmlns:a16="http://schemas.microsoft.com/office/drawing/2014/main" id="{6728CED9-B3C6-C794-6FBF-D9A82C884B2F}"/>
              </a:ext>
            </a:extLst>
          </p:cNvPr>
          <p:cNvPicPr>
            <a:picLocks noChangeAspect="1"/>
          </p:cNvPicPr>
          <p:nvPr/>
        </p:nvPicPr>
        <p:blipFill>
          <a:blip r:embed="rId3"/>
          <a:stretch>
            <a:fillRect/>
          </a:stretch>
        </p:blipFill>
        <p:spPr>
          <a:xfrm>
            <a:off x="379363" y="1844824"/>
            <a:ext cx="7931683" cy="4071129"/>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D8105-5FD0-58D9-234F-7F70B43F5CCA}"/>
            </a:ext>
          </a:extLst>
        </p:cNvPr>
        <p:cNvGrpSpPr/>
        <p:nvPr/>
      </p:nvGrpSpPr>
      <p:grpSpPr>
        <a:xfrm>
          <a:off x="0" y="0"/>
          <a:ext cx="0" cy="0"/>
          <a:chOff x="0" y="0"/>
          <a:chExt cx="0" cy="0"/>
        </a:xfrm>
      </p:grpSpPr>
      <p:sp>
        <p:nvSpPr>
          <p:cNvPr id="15362" name="灯片编号占位符 5">
            <a:extLst>
              <a:ext uri="{FF2B5EF4-FFF2-40B4-BE49-F238E27FC236}">
                <a16:creationId xmlns:a16="http://schemas.microsoft.com/office/drawing/2014/main" id="{555A969F-727E-58E8-AFAC-ED5D0400C688}"/>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D274B9-7624-4B13-8D44-C37A31A27DEC}" type="slidenum">
              <a:rPr kumimoji="0" lang="zh-CN" altLang="en-US" sz="1400" smtClean="0"/>
              <a:pPr>
                <a:spcBef>
                  <a:spcPct val="0"/>
                </a:spcBef>
                <a:buClrTx/>
                <a:buSzTx/>
                <a:buFontTx/>
                <a:buNone/>
              </a:pPr>
              <a:t>91</a:t>
            </a:fld>
            <a:endParaRPr kumimoji="0" lang="en-US" altLang="zh-CN" sz="1400"/>
          </a:p>
        </p:txBody>
      </p:sp>
      <p:sp>
        <p:nvSpPr>
          <p:cNvPr id="15363" name="Rectangle 2">
            <a:extLst>
              <a:ext uri="{FF2B5EF4-FFF2-40B4-BE49-F238E27FC236}">
                <a16:creationId xmlns:a16="http://schemas.microsoft.com/office/drawing/2014/main" id="{1F2711A4-DB9A-1D4F-57F8-C168A342FF34}"/>
              </a:ext>
            </a:extLst>
          </p:cNvPr>
          <p:cNvSpPr>
            <a:spLocks noGrp="1" noChangeArrowheads="1"/>
          </p:cNvSpPr>
          <p:nvPr>
            <p:ph type="title" idx="4294967295"/>
          </p:nvPr>
        </p:nvSpPr>
        <p:spPr>
          <a:xfrm>
            <a:off x="722313" y="532356"/>
            <a:ext cx="7793037" cy="1143000"/>
          </a:xfrm>
        </p:spPr>
        <p:txBody>
          <a:bodyPr/>
          <a:lstStyle/>
          <a:p>
            <a:pPr eaLnBrk="1" hangingPunct="1"/>
            <a:r>
              <a:rPr lang="zh-CN" altLang="en-US" dirty="0"/>
              <a:t>带权的区间调度</a:t>
            </a:r>
          </a:p>
        </p:txBody>
      </p:sp>
      <p:sp>
        <p:nvSpPr>
          <p:cNvPr id="15364" name="Rectangle 3">
            <a:extLst>
              <a:ext uri="{FF2B5EF4-FFF2-40B4-BE49-F238E27FC236}">
                <a16:creationId xmlns:a16="http://schemas.microsoft.com/office/drawing/2014/main" id="{F9C52530-3114-CDE0-4B58-6FC65CEF1678}"/>
              </a:ext>
            </a:extLst>
          </p:cNvPr>
          <p:cNvSpPr>
            <a:spLocks noGrp="1" noChangeArrowheads="1"/>
          </p:cNvSpPr>
          <p:nvPr>
            <p:ph type="body" idx="4294967295"/>
          </p:nvPr>
        </p:nvSpPr>
        <p:spPr>
          <a:xfrm>
            <a:off x="594928" y="1653802"/>
            <a:ext cx="8047806" cy="4485460"/>
          </a:xfrm>
        </p:spPr>
        <p:txBody>
          <a:bodyPr>
            <a:normAutofit fontScale="92500" lnSpcReduction="10000"/>
          </a:bodyPr>
          <a:lstStyle/>
          <a:p>
            <a:pPr eaLnBrk="1" hangingPunct="1">
              <a:lnSpc>
                <a:spcPct val="150000"/>
              </a:lnSpc>
            </a:pPr>
            <a:r>
              <a:rPr lang="zh-CN" altLang="en-US" sz="2800" dirty="0"/>
              <a:t>分析最优解</a:t>
            </a:r>
            <a:r>
              <a:rPr lang="en-US" altLang="zh-CN" sz="2800" dirty="0"/>
              <a:t>O</a:t>
            </a:r>
            <a:r>
              <a:rPr lang="zh-CN" altLang="en-US" sz="2800" dirty="0"/>
              <a:t>的性质</a:t>
            </a:r>
          </a:p>
          <a:p>
            <a:pPr eaLnBrk="1" hangingPunct="1">
              <a:lnSpc>
                <a:spcPct val="150000"/>
              </a:lnSpc>
              <a:buFont typeface="Wingdings" panose="05000000000000000000" pitchFamily="2" charset="2"/>
              <a:buNone/>
            </a:pPr>
            <a:r>
              <a:rPr lang="zh-CN" altLang="en-US" sz="2800" dirty="0"/>
              <a:t>   1.如果区间</a:t>
            </a:r>
            <a:r>
              <a:rPr lang="en-US" altLang="zh-CN" sz="2800" dirty="0">
                <a:solidFill>
                  <a:srgbClr val="FF0000"/>
                </a:solidFill>
              </a:rPr>
              <a:t>n     O,</a:t>
            </a:r>
            <a:r>
              <a:rPr lang="zh-CN" altLang="en-US" sz="2800" dirty="0">
                <a:solidFill>
                  <a:srgbClr val="FF0000"/>
                </a:solidFill>
              </a:rPr>
              <a:t>那么</a:t>
            </a:r>
            <a:r>
              <a:rPr lang="en-US" altLang="zh-CN" sz="2800" dirty="0">
                <a:solidFill>
                  <a:srgbClr val="FF0000"/>
                </a:solidFill>
              </a:rPr>
              <a:t>O</a:t>
            </a:r>
            <a:r>
              <a:rPr lang="zh-CN" altLang="en-US" sz="2800" dirty="0">
                <a:solidFill>
                  <a:srgbClr val="FF0000"/>
                </a:solidFill>
              </a:rPr>
              <a:t>一定包含对于需求 {1,</a:t>
            </a:r>
            <a:r>
              <a:rPr lang="zh-CN" altLang="en-US" sz="2800" dirty="0">
                <a:solidFill>
                  <a:srgbClr val="FF0000"/>
                </a:solidFill>
                <a:latin typeface="Times New Roman" panose="02020603050405020304" pitchFamily="18" charset="0"/>
              </a:rPr>
              <a:t>…</a:t>
            </a:r>
            <a:r>
              <a:rPr lang="zh-CN" altLang="en-US" sz="2800" dirty="0">
                <a:solidFill>
                  <a:srgbClr val="FF0000"/>
                </a:solidFill>
              </a:rPr>
              <a:t>,</a:t>
            </a:r>
            <a:r>
              <a:rPr lang="en-US" altLang="zh-CN" sz="2800" dirty="0">
                <a:solidFill>
                  <a:srgbClr val="FF0000"/>
                </a:solidFill>
              </a:rPr>
              <a:t>p(n)}</a:t>
            </a:r>
            <a:r>
              <a:rPr lang="zh-CN" altLang="en-US" sz="2800" dirty="0">
                <a:solidFill>
                  <a:srgbClr val="FF0000"/>
                </a:solidFill>
              </a:rPr>
              <a:t>所组成问题的一个最优解</a:t>
            </a:r>
            <a:r>
              <a:rPr lang="zh-CN" altLang="en-US" sz="2800" dirty="0"/>
              <a:t>；</a:t>
            </a:r>
          </a:p>
          <a:p>
            <a:pPr eaLnBrk="1" hangingPunct="1">
              <a:lnSpc>
                <a:spcPct val="150000"/>
              </a:lnSpc>
              <a:buFont typeface="Wingdings" panose="05000000000000000000" pitchFamily="2" charset="2"/>
              <a:buNone/>
            </a:pPr>
            <a:r>
              <a:rPr lang="zh-CN" altLang="en-US" sz="2800" dirty="0"/>
              <a:t>   2.如果</a:t>
            </a:r>
            <a:r>
              <a:rPr lang="en-US" altLang="zh-CN" sz="2800" dirty="0"/>
              <a:t>n      O,</a:t>
            </a:r>
            <a:r>
              <a:rPr lang="zh-CN" altLang="en-US" sz="2800" dirty="0"/>
              <a:t>那么</a:t>
            </a:r>
            <a:r>
              <a:rPr lang="en-US" altLang="zh-CN" sz="2800" dirty="0">
                <a:solidFill>
                  <a:srgbClr val="FF0000"/>
                </a:solidFill>
              </a:rPr>
              <a:t>O</a:t>
            </a:r>
            <a:r>
              <a:rPr lang="zh-CN" altLang="en-US" sz="2800" dirty="0">
                <a:solidFill>
                  <a:srgbClr val="FF0000"/>
                </a:solidFill>
              </a:rPr>
              <a:t>等于对需求{1,</a:t>
            </a:r>
            <a:r>
              <a:rPr lang="zh-CN" altLang="en-US" sz="2800" dirty="0">
                <a:solidFill>
                  <a:srgbClr val="FF0000"/>
                </a:solidFill>
                <a:latin typeface="Times New Roman" panose="02020603050405020304" pitchFamily="18" charset="0"/>
              </a:rPr>
              <a:t>…</a:t>
            </a:r>
            <a:r>
              <a:rPr lang="zh-CN" altLang="en-US" sz="2800" dirty="0">
                <a:solidFill>
                  <a:srgbClr val="FF0000"/>
                </a:solidFill>
              </a:rPr>
              <a:t>,</a:t>
            </a:r>
            <a:r>
              <a:rPr lang="en-US" altLang="zh-CN" sz="2800" dirty="0">
                <a:solidFill>
                  <a:srgbClr val="FF0000"/>
                </a:solidFill>
              </a:rPr>
              <a:t>n-1}</a:t>
            </a:r>
            <a:r>
              <a:rPr lang="zh-CN" altLang="en-US" sz="2800" dirty="0">
                <a:solidFill>
                  <a:srgbClr val="FF0000"/>
                </a:solidFill>
              </a:rPr>
              <a:t>所组成问题的最优解。</a:t>
            </a:r>
          </a:p>
          <a:p>
            <a:pPr eaLnBrk="1" hangingPunct="1">
              <a:lnSpc>
                <a:spcPct val="150000"/>
              </a:lnSpc>
            </a:pPr>
            <a:r>
              <a:rPr lang="zh-CN" altLang="en-US" sz="2800" dirty="0"/>
              <a:t>求区间{1,2,</a:t>
            </a:r>
            <a:r>
              <a:rPr lang="zh-CN" altLang="en-US" sz="2800" dirty="0">
                <a:latin typeface="Times New Roman" panose="02020603050405020304" pitchFamily="18" charset="0"/>
              </a:rPr>
              <a:t>…</a:t>
            </a:r>
            <a:r>
              <a:rPr lang="zh-CN" altLang="en-US" sz="2800" dirty="0"/>
              <a:t>,</a:t>
            </a:r>
            <a:r>
              <a:rPr lang="en-US" altLang="zh-CN" sz="2800" dirty="0"/>
              <a:t>n}</a:t>
            </a:r>
            <a:r>
              <a:rPr lang="zh-CN" altLang="en-US" sz="2800" dirty="0"/>
              <a:t>上的最优解包括查看形如{1,2,</a:t>
            </a:r>
            <a:r>
              <a:rPr lang="zh-CN" altLang="en-US" sz="2800" dirty="0">
                <a:latin typeface="Times New Roman" panose="02020603050405020304" pitchFamily="18" charset="0"/>
              </a:rPr>
              <a:t>…</a:t>
            </a:r>
            <a:r>
              <a:rPr lang="zh-CN" altLang="en-US" sz="2800" dirty="0"/>
              <a:t>,</a:t>
            </a:r>
            <a:r>
              <a:rPr lang="en-US" altLang="zh-CN" sz="2800" dirty="0"/>
              <a:t>j}</a:t>
            </a:r>
            <a:r>
              <a:rPr lang="zh-CN" altLang="en-US" sz="2800" dirty="0"/>
              <a:t>的</a:t>
            </a:r>
            <a:r>
              <a:rPr lang="zh-CN" altLang="en-US" sz="2800" b="1" dirty="0"/>
              <a:t>较小问题</a:t>
            </a:r>
            <a:r>
              <a:rPr lang="zh-CN" altLang="en-US" sz="2800" dirty="0"/>
              <a:t>的最优解。</a:t>
            </a:r>
          </a:p>
        </p:txBody>
      </p:sp>
      <p:graphicFrame>
        <p:nvGraphicFramePr>
          <p:cNvPr id="15365" name="Object 6">
            <a:extLst>
              <a:ext uri="{FF2B5EF4-FFF2-40B4-BE49-F238E27FC236}">
                <a16:creationId xmlns:a16="http://schemas.microsoft.com/office/drawing/2014/main" id="{668F431C-8E5F-24C7-E9D3-FAF2823A1518}"/>
              </a:ext>
            </a:extLst>
          </p:cNvPr>
          <p:cNvGraphicFramePr>
            <a:graphicFrameLocks noChangeAspect="1"/>
          </p:cNvGraphicFramePr>
          <p:nvPr/>
        </p:nvGraphicFramePr>
        <p:xfrm>
          <a:off x="2641505" y="2493496"/>
          <a:ext cx="381000" cy="381000"/>
        </p:xfrm>
        <a:graphic>
          <a:graphicData uri="http://schemas.openxmlformats.org/presentationml/2006/ole">
            <mc:AlternateContent xmlns:mc="http://schemas.openxmlformats.org/markup-compatibility/2006">
              <mc:Choice xmlns:v="urn:schemas-microsoft-com:vml" Requires="v">
                <p:oleObj name="Equation" r:id="rId3" imgW="126725" imgH="126725" progId="Equation.3">
                  <p:embed/>
                </p:oleObj>
              </mc:Choice>
              <mc:Fallback>
                <p:oleObj name="Equation" r:id="rId3" imgW="126725" imgH="126725" progId="Equation.3">
                  <p:embed/>
                  <p:pic>
                    <p:nvPicPr>
                      <p:cNvPr id="15365" name="Object 6">
                        <a:extLst>
                          <a:ext uri="{FF2B5EF4-FFF2-40B4-BE49-F238E27FC236}">
                            <a16:creationId xmlns:a16="http://schemas.microsoft.com/office/drawing/2014/main" id="{668F431C-8E5F-24C7-E9D3-FAF2823A1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505" y="2493496"/>
                        <a:ext cx="381000" cy="381000"/>
                      </a:xfrm>
                      <a:prstGeom prst="rect">
                        <a:avLst/>
                      </a:prstGeom>
                      <a:noFill/>
                      <a:ln>
                        <a:noFill/>
                      </a:ln>
                      <a:effectLst/>
                    </p:spPr>
                  </p:pic>
                </p:oleObj>
              </mc:Fallback>
            </mc:AlternateContent>
          </a:graphicData>
        </a:graphic>
      </p:graphicFrame>
      <p:graphicFrame>
        <p:nvGraphicFramePr>
          <p:cNvPr id="15366" name="Object 7">
            <a:extLst>
              <a:ext uri="{FF2B5EF4-FFF2-40B4-BE49-F238E27FC236}">
                <a16:creationId xmlns:a16="http://schemas.microsoft.com/office/drawing/2014/main" id="{6C49E197-D120-6FD6-02A0-03424BF16E59}"/>
              </a:ext>
            </a:extLst>
          </p:cNvPr>
          <p:cNvGraphicFramePr>
            <a:graphicFrameLocks noChangeAspect="1"/>
          </p:cNvGraphicFramePr>
          <p:nvPr/>
        </p:nvGraphicFramePr>
        <p:xfrm>
          <a:off x="1979712" y="3645024"/>
          <a:ext cx="381000" cy="457200"/>
        </p:xfrm>
        <a:graphic>
          <a:graphicData uri="http://schemas.openxmlformats.org/presentationml/2006/ole">
            <mc:AlternateContent xmlns:mc="http://schemas.openxmlformats.org/markup-compatibility/2006">
              <mc:Choice xmlns:v="urn:schemas-microsoft-com:vml" Requires="v">
                <p:oleObj name="Equation" r:id="rId5" imgW="126835" imgH="152202" progId="Equation.3">
                  <p:embed/>
                </p:oleObj>
              </mc:Choice>
              <mc:Fallback>
                <p:oleObj name="Equation" r:id="rId5" imgW="126835" imgH="152202" progId="Equation.3">
                  <p:embed/>
                  <p:pic>
                    <p:nvPicPr>
                      <p:cNvPr id="15366" name="Object 7">
                        <a:extLst>
                          <a:ext uri="{FF2B5EF4-FFF2-40B4-BE49-F238E27FC236}">
                            <a16:creationId xmlns:a16="http://schemas.microsoft.com/office/drawing/2014/main" id="{6C49E197-D120-6FD6-02A0-03424BF16E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3645024"/>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268950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a:extLst>
              <a:ext uri="{FF2B5EF4-FFF2-40B4-BE49-F238E27FC236}">
                <a16:creationId xmlns:a16="http://schemas.microsoft.com/office/drawing/2014/main" id="{CA79BF7C-058B-453C-90C0-A7526DE8BE80}"/>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65462E5-08C4-4863-A379-67A05BBF6120}" type="slidenum">
              <a:rPr kumimoji="0" lang="zh-CN" altLang="en-US" sz="1400" smtClean="0"/>
              <a:pPr>
                <a:spcBef>
                  <a:spcPct val="0"/>
                </a:spcBef>
                <a:buClrTx/>
                <a:buSzTx/>
                <a:buFontTx/>
                <a:buNone/>
              </a:pPr>
              <a:t>92</a:t>
            </a:fld>
            <a:endParaRPr kumimoji="0" lang="en-US" altLang="zh-CN" sz="1400"/>
          </a:p>
        </p:txBody>
      </p:sp>
      <p:sp>
        <p:nvSpPr>
          <p:cNvPr id="16387" name="Rectangle 2">
            <a:extLst>
              <a:ext uri="{FF2B5EF4-FFF2-40B4-BE49-F238E27FC236}">
                <a16:creationId xmlns:a16="http://schemas.microsoft.com/office/drawing/2014/main" id="{59AC6A1B-90D2-4E0E-A890-36BB1EB4AF23}"/>
              </a:ext>
            </a:extLst>
          </p:cNvPr>
          <p:cNvSpPr>
            <a:spLocks noGrp="1" noChangeArrowheads="1"/>
          </p:cNvSpPr>
          <p:nvPr>
            <p:ph type="title" idx="4294967295"/>
          </p:nvPr>
        </p:nvSpPr>
        <p:spPr>
          <a:xfrm>
            <a:off x="628650" y="321091"/>
            <a:ext cx="7886700" cy="1325563"/>
          </a:xfrm>
        </p:spPr>
        <p:txBody>
          <a:bodyPr/>
          <a:lstStyle/>
          <a:p>
            <a:pPr eaLnBrk="1" hangingPunct="1"/>
            <a:r>
              <a:rPr lang="zh-CN" altLang="en-US"/>
              <a:t>带权的区间调度</a:t>
            </a:r>
          </a:p>
        </p:txBody>
      </p:sp>
      <p:sp>
        <p:nvSpPr>
          <p:cNvPr id="16388" name="Rectangle 3">
            <a:extLst>
              <a:ext uri="{FF2B5EF4-FFF2-40B4-BE49-F238E27FC236}">
                <a16:creationId xmlns:a16="http://schemas.microsoft.com/office/drawing/2014/main" id="{A9B135F1-E62E-4DFB-97FB-A34F6E96FA4E}"/>
              </a:ext>
            </a:extLst>
          </p:cNvPr>
          <p:cNvSpPr>
            <a:spLocks noGrp="1" noChangeArrowheads="1"/>
          </p:cNvSpPr>
          <p:nvPr>
            <p:ph type="body" idx="4294967295"/>
          </p:nvPr>
        </p:nvSpPr>
        <p:spPr>
          <a:xfrm>
            <a:off x="628650" y="1825833"/>
            <a:ext cx="7886700" cy="4351338"/>
          </a:xfrm>
        </p:spPr>
        <p:txBody>
          <a:bodyPr>
            <a:normAutofit/>
          </a:bodyPr>
          <a:lstStyle/>
          <a:p>
            <a:pPr eaLnBrk="1" hangingPunct="1">
              <a:lnSpc>
                <a:spcPct val="150000"/>
              </a:lnSpc>
            </a:pPr>
            <a:r>
              <a:rPr lang="zh-CN" altLang="en-US" sz="2800" dirty="0"/>
              <a:t>对于任意在1与</a:t>
            </a:r>
            <a:r>
              <a:rPr lang="en-US" altLang="zh-CN" sz="2800" dirty="0"/>
              <a:t>n</a:t>
            </a:r>
            <a:r>
              <a:rPr lang="zh-CN" altLang="en-US" sz="2800" dirty="0"/>
              <a:t>之间的</a:t>
            </a:r>
            <a:r>
              <a:rPr lang="en-US" altLang="zh-CN" sz="2800" dirty="0"/>
              <a:t>j</a:t>
            </a:r>
            <a:r>
              <a:rPr lang="zh-CN" altLang="en-US" sz="2800" dirty="0"/>
              <a:t>值,令</a:t>
            </a:r>
            <a:r>
              <a:rPr lang="en-US" altLang="zh-CN" sz="2800" dirty="0">
                <a:solidFill>
                  <a:srgbClr val="FF0000"/>
                </a:solidFill>
              </a:rPr>
              <a:t>O</a:t>
            </a:r>
            <a:r>
              <a:rPr lang="en-US" altLang="zh-CN" sz="2000" dirty="0">
                <a:solidFill>
                  <a:srgbClr val="FF0000"/>
                </a:solidFill>
              </a:rPr>
              <a:t>j</a:t>
            </a:r>
            <a:r>
              <a:rPr lang="zh-CN" altLang="en-US" sz="2800" dirty="0">
                <a:solidFill>
                  <a:srgbClr val="FF0000"/>
                </a:solidFill>
              </a:rPr>
              <a:t>表示对于有需求{1,</a:t>
            </a:r>
            <a:r>
              <a:rPr lang="zh-CN" altLang="en-US" sz="2800" dirty="0">
                <a:solidFill>
                  <a:srgbClr val="FF0000"/>
                </a:solidFill>
                <a:latin typeface="Times New Roman" panose="02020603050405020304" pitchFamily="18" charset="0"/>
              </a:rPr>
              <a:t>…</a:t>
            </a:r>
            <a:r>
              <a:rPr lang="zh-CN" altLang="en-US" sz="2800" dirty="0">
                <a:solidFill>
                  <a:srgbClr val="FF0000"/>
                </a:solidFill>
              </a:rPr>
              <a:t>,</a:t>
            </a:r>
            <a:r>
              <a:rPr lang="en-US" altLang="zh-CN" sz="2800" dirty="0">
                <a:solidFill>
                  <a:srgbClr val="FF0000"/>
                </a:solidFill>
              </a:rPr>
              <a:t>j}</a:t>
            </a:r>
            <a:r>
              <a:rPr lang="zh-CN" altLang="en-US" sz="2800" dirty="0">
                <a:solidFill>
                  <a:srgbClr val="FF0000"/>
                </a:solidFill>
              </a:rPr>
              <a:t>所组成问题的最优解</a:t>
            </a:r>
            <a:r>
              <a:rPr lang="zh-CN" altLang="en-US" sz="2800" dirty="0"/>
              <a:t>，</a:t>
            </a:r>
            <a:r>
              <a:rPr lang="zh-CN" altLang="en-US" sz="2800" dirty="0">
                <a:solidFill>
                  <a:schemeClr val="accent1"/>
                </a:solidFill>
              </a:rPr>
              <a:t>并且令</a:t>
            </a:r>
            <a:r>
              <a:rPr lang="en-US" altLang="zh-CN" sz="2800" dirty="0">
                <a:solidFill>
                  <a:schemeClr val="accent1"/>
                </a:solidFill>
              </a:rPr>
              <a:t>OPT(j)</a:t>
            </a:r>
            <a:r>
              <a:rPr lang="zh-CN" altLang="en-US" sz="2800" dirty="0">
                <a:solidFill>
                  <a:schemeClr val="accent1"/>
                </a:solidFill>
              </a:rPr>
              <a:t>表示这个解的值</a:t>
            </a:r>
            <a:r>
              <a:rPr lang="zh-CN" altLang="en-US" sz="2800" dirty="0"/>
              <a:t>。</a:t>
            </a:r>
          </a:p>
          <a:p>
            <a:pPr eaLnBrk="1" hangingPunct="1">
              <a:lnSpc>
                <a:spcPct val="150000"/>
              </a:lnSpc>
            </a:pPr>
            <a:r>
              <a:rPr lang="zh-CN" altLang="en-US" sz="2800" dirty="0"/>
              <a:t>我们寻找的</a:t>
            </a:r>
            <a:r>
              <a:rPr lang="zh-CN" altLang="en-US" sz="2800" dirty="0">
                <a:solidFill>
                  <a:srgbClr val="FF0000"/>
                </a:solidFill>
              </a:rPr>
              <a:t>最优解就是</a:t>
            </a:r>
            <a:r>
              <a:rPr lang="en-US" altLang="zh-CN" sz="2800" dirty="0">
                <a:solidFill>
                  <a:srgbClr val="FF0000"/>
                </a:solidFill>
              </a:rPr>
              <a:t>O</a:t>
            </a:r>
            <a:r>
              <a:rPr lang="en-US" altLang="zh-CN" sz="2000" dirty="0">
                <a:solidFill>
                  <a:srgbClr val="FF0000"/>
                </a:solidFill>
              </a:rPr>
              <a:t>n</a:t>
            </a:r>
            <a:r>
              <a:rPr lang="zh-CN" altLang="en-US" sz="2800" dirty="0">
                <a:solidFill>
                  <a:srgbClr val="FF0000"/>
                </a:solidFill>
              </a:rPr>
              <a:t>，具有值</a:t>
            </a:r>
            <a:r>
              <a:rPr lang="en-US" altLang="zh-CN" sz="2800" dirty="0">
                <a:solidFill>
                  <a:srgbClr val="FF0000"/>
                </a:solidFill>
              </a:rPr>
              <a:t>OPT(n). </a:t>
            </a:r>
          </a:p>
          <a:p>
            <a:pPr eaLnBrk="1" hangingPunct="1">
              <a:lnSpc>
                <a:spcPct val="150000"/>
              </a:lnSpc>
            </a:pPr>
            <a:r>
              <a:rPr lang="zh-CN" altLang="en-US" sz="2800" dirty="0"/>
              <a:t>下面将关注</a:t>
            </a:r>
            <a:r>
              <a:rPr lang="en-US" altLang="zh-CN" sz="2800" dirty="0"/>
              <a:t>OPT(j)</a:t>
            </a:r>
            <a:r>
              <a:rPr lang="zh-CN" altLang="en-US" sz="2800" dirty="0"/>
              <a:t>的结构</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a:extLst>
              <a:ext uri="{FF2B5EF4-FFF2-40B4-BE49-F238E27FC236}">
                <a16:creationId xmlns:a16="http://schemas.microsoft.com/office/drawing/2014/main" id="{C220CB2F-04BA-47D1-A52F-0C3827F1EB59}"/>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0CB730A-71E8-48D1-86CD-02CAED795139}" type="slidenum">
              <a:rPr kumimoji="0" lang="zh-CN" altLang="en-US" sz="1400" smtClean="0"/>
              <a:pPr>
                <a:spcBef>
                  <a:spcPct val="0"/>
                </a:spcBef>
                <a:buClrTx/>
                <a:buSzTx/>
                <a:buFontTx/>
                <a:buNone/>
              </a:pPr>
              <a:t>93</a:t>
            </a:fld>
            <a:endParaRPr kumimoji="0" lang="en-US" altLang="zh-CN" sz="1400"/>
          </a:p>
        </p:txBody>
      </p:sp>
      <p:sp>
        <p:nvSpPr>
          <p:cNvPr id="17411" name="Rectangle 2">
            <a:extLst>
              <a:ext uri="{FF2B5EF4-FFF2-40B4-BE49-F238E27FC236}">
                <a16:creationId xmlns:a16="http://schemas.microsoft.com/office/drawing/2014/main" id="{9C127CB6-316A-4897-87D4-1328F2697CF4}"/>
              </a:ext>
            </a:extLst>
          </p:cNvPr>
          <p:cNvSpPr>
            <a:spLocks noGrp="1" noChangeArrowheads="1"/>
          </p:cNvSpPr>
          <p:nvPr>
            <p:ph type="title" idx="4294967295"/>
          </p:nvPr>
        </p:nvSpPr>
        <p:spPr>
          <a:xfrm>
            <a:off x="467544" y="320675"/>
            <a:ext cx="7886700" cy="1325563"/>
          </a:xfrm>
        </p:spPr>
        <p:txBody>
          <a:bodyPr/>
          <a:lstStyle/>
          <a:p>
            <a:pPr eaLnBrk="1" hangingPunct="1"/>
            <a:r>
              <a:rPr lang="zh-CN" altLang="en-US" dirty="0"/>
              <a:t>带权的区间调度</a:t>
            </a:r>
          </a:p>
        </p:txBody>
      </p:sp>
      <p:sp>
        <p:nvSpPr>
          <p:cNvPr id="17412" name="Rectangle 3">
            <a:extLst>
              <a:ext uri="{FF2B5EF4-FFF2-40B4-BE49-F238E27FC236}">
                <a16:creationId xmlns:a16="http://schemas.microsoft.com/office/drawing/2014/main" id="{128ED1CC-4087-48E4-AC0D-C67878F0DC06}"/>
              </a:ext>
            </a:extLst>
          </p:cNvPr>
          <p:cNvSpPr>
            <a:spLocks noGrp="1" noChangeArrowheads="1"/>
          </p:cNvSpPr>
          <p:nvPr>
            <p:ph type="body" idx="4294967295"/>
          </p:nvPr>
        </p:nvSpPr>
        <p:spPr>
          <a:xfrm>
            <a:off x="392893" y="1328405"/>
            <a:ext cx="7886700" cy="4351338"/>
          </a:xfrm>
        </p:spPr>
        <p:txBody>
          <a:bodyPr>
            <a:normAutofit/>
          </a:bodyPr>
          <a:lstStyle/>
          <a:p>
            <a:pPr lvl="1" eaLnBrk="1" hangingPunct="1">
              <a:lnSpc>
                <a:spcPct val="150000"/>
              </a:lnSpc>
            </a:pPr>
            <a:r>
              <a:rPr lang="zh-CN" altLang="en-US" sz="3200" dirty="0"/>
              <a:t>情形1:  </a:t>
            </a:r>
            <a:r>
              <a:rPr lang="en-US" altLang="zh-CN" sz="3200" dirty="0"/>
              <a:t>OPT </a:t>
            </a:r>
            <a:r>
              <a:rPr lang="zh-CN" altLang="en-US" sz="3200" dirty="0"/>
              <a:t>包含任务需求 </a:t>
            </a:r>
            <a:r>
              <a:rPr lang="en-US" altLang="zh-CN" sz="3200" dirty="0"/>
              <a:t>j.</a:t>
            </a:r>
          </a:p>
          <a:p>
            <a:pPr lvl="2" eaLnBrk="1" hangingPunct="1">
              <a:lnSpc>
                <a:spcPct val="150000"/>
              </a:lnSpc>
            </a:pPr>
            <a:r>
              <a:rPr lang="zh-CN" altLang="en-US" sz="2400" dirty="0"/>
              <a:t>不会包含不相容的任务需求</a:t>
            </a:r>
            <a:r>
              <a:rPr lang="en-US" altLang="zh-CN" sz="2400" dirty="0"/>
              <a:t>{ p(j) + 1, p(j) + 2, ..., j - 1 }</a:t>
            </a:r>
          </a:p>
          <a:p>
            <a:pPr lvl="2" eaLnBrk="1" hangingPunct="1">
              <a:lnSpc>
                <a:spcPct val="150000"/>
              </a:lnSpc>
            </a:pPr>
            <a:r>
              <a:rPr lang="zh-CN" altLang="en-US" sz="2400" dirty="0">
                <a:solidFill>
                  <a:srgbClr val="FF0000"/>
                </a:solidFill>
              </a:rPr>
              <a:t>包含剩下的任务需求</a:t>
            </a:r>
            <a:r>
              <a:rPr lang="en-US" altLang="zh-CN" sz="2400" dirty="0">
                <a:solidFill>
                  <a:srgbClr val="FF0000"/>
                </a:solidFill>
              </a:rPr>
              <a:t>1, 2, ...,  p(j)</a:t>
            </a:r>
            <a:r>
              <a:rPr lang="zh-CN" altLang="en-US" sz="2400" dirty="0">
                <a:solidFill>
                  <a:srgbClr val="FF0000"/>
                </a:solidFill>
              </a:rPr>
              <a:t>的最优解</a:t>
            </a:r>
            <a:endParaRPr lang="en-US" altLang="zh-CN" sz="2400" dirty="0">
              <a:solidFill>
                <a:srgbClr val="FF0000"/>
              </a:solidFill>
            </a:endParaRPr>
          </a:p>
          <a:p>
            <a:pPr lvl="1" eaLnBrk="1" hangingPunct="1">
              <a:lnSpc>
                <a:spcPct val="150000"/>
              </a:lnSpc>
            </a:pPr>
            <a:r>
              <a:rPr lang="zh-CN" altLang="en-US" sz="3200" dirty="0"/>
              <a:t>情形2:  </a:t>
            </a:r>
            <a:r>
              <a:rPr lang="en-US" altLang="zh-CN" sz="3200" dirty="0"/>
              <a:t>OPT </a:t>
            </a:r>
            <a:r>
              <a:rPr lang="zh-CN" altLang="en-US" sz="3200" dirty="0"/>
              <a:t>不包含任务需求 </a:t>
            </a:r>
            <a:r>
              <a:rPr lang="en-US" altLang="zh-CN" sz="3200" dirty="0"/>
              <a:t>j.</a:t>
            </a:r>
          </a:p>
          <a:p>
            <a:pPr lvl="2" eaLnBrk="1" hangingPunct="1">
              <a:lnSpc>
                <a:spcPct val="150000"/>
              </a:lnSpc>
            </a:pPr>
            <a:r>
              <a:rPr lang="zh-CN" altLang="en-US" sz="2400" dirty="0">
                <a:solidFill>
                  <a:srgbClr val="FF0000"/>
                </a:solidFill>
              </a:rPr>
              <a:t>一定包含任务需求</a:t>
            </a:r>
            <a:r>
              <a:rPr lang="en-US" altLang="zh-CN" sz="2400" dirty="0">
                <a:solidFill>
                  <a:srgbClr val="FF0000"/>
                </a:solidFill>
              </a:rPr>
              <a:t>1, 2, ...,  j-1</a:t>
            </a:r>
            <a:r>
              <a:rPr lang="zh-CN" altLang="en-US" sz="2400" dirty="0">
                <a:solidFill>
                  <a:srgbClr val="FF0000"/>
                </a:solidFill>
              </a:rPr>
              <a:t>的最优解</a:t>
            </a:r>
          </a:p>
          <a:p>
            <a:pPr marL="0" indent="0" eaLnBrk="1" hangingPunct="1">
              <a:lnSpc>
                <a:spcPct val="150000"/>
              </a:lnSpc>
              <a:buNone/>
            </a:pPr>
            <a:r>
              <a:rPr lang="zh-CN" altLang="en-US" sz="3600" dirty="0"/>
              <a:t> </a:t>
            </a:r>
          </a:p>
        </p:txBody>
      </p:sp>
      <p:grpSp>
        <p:nvGrpSpPr>
          <p:cNvPr id="4" name="组合 3">
            <a:extLst>
              <a:ext uri="{FF2B5EF4-FFF2-40B4-BE49-F238E27FC236}">
                <a16:creationId xmlns:a16="http://schemas.microsoft.com/office/drawing/2014/main" id="{9E29E784-2260-4F64-992E-A6F0A528913D}"/>
              </a:ext>
            </a:extLst>
          </p:cNvPr>
          <p:cNvGrpSpPr/>
          <p:nvPr/>
        </p:nvGrpSpPr>
        <p:grpSpPr>
          <a:xfrm>
            <a:off x="666084" y="4694728"/>
            <a:ext cx="8146896" cy="1869262"/>
            <a:chOff x="730888" y="5039594"/>
            <a:chExt cx="6629400" cy="1506917"/>
          </a:xfrm>
        </p:grpSpPr>
        <p:graphicFrame>
          <p:nvGraphicFramePr>
            <p:cNvPr id="17413" name="Object 4">
              <a:extLst>
                <a:ext uri="{FF2B5EF4-FFF2-40B4-BE49-F238E27FC236}">
                  <a16:creationId xmlns:a16="http://schemas.microsoft.com/office/drawing/2014/main" id="{F613415E-FFB9-4395-BE8A-199EADDEA791}"/>
                </a:ext>
              </a:extLst>
            </p:cNvPr>
            <p:cNvGraphicFramePr>
              <a:graphicFrameLocks noChangeAspect="1"/>
            </p:cNvGraphicFramePr>
            <p:nvPr/>
          </p:nvGraphicFramePr>
          <p:xfrm>
            <a:off x="730888" y="5482886"/>
            <a:ext cx="6629400" cy="1063625"/>
          </p:xfrm>
          <a:graphic>
            <a:graphicData uri="http://schemas.openxmlformats.org/presentationml/2006/ole">
              <mc:AlternateContent xmlns:mc="http://schemas.openxmlformats.org/markup-compatibility/2006">
                <mc:Choice xmlns:v="urn:schemas-microsoft-com:vml" Requires="v">
                  <p:oleObj name="Equation" r:id="rId2" imgW="5588000" imgH="660400" progId="Equation.3">
                    <p:embed/>
                  </p:oleObj>
                </mc:Choice>
                <mc:Fallback>
                  <p:oleObj name="Equation" r:id="rId2" imgW="5588000" imgH="660400" progId="Equation.3">
                    <p:embed/>
                    <p:pic>
                      <p:nvPicPr>
                        <p:cNvPr id="17413" name="Object 4">
                          <a:extLst>
                            <a:ext uri="{FF2B5EF4-FFF2-40B4-BE49-F238E27FC236}">
                              <a16:creationId xmlns:a16="http://schemas.microsoft.com/office/drawing/2014/main" id="{F613415E-FFB9-4395-BE8A-199EADDEA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41" t="-21805" r="-2641" b="-21805"/>
                        <a:stretch>
                          <a:fillRect/>
                        </a:stretch>
                      </p:blipFill>
                      <p:spPr bwMode="auto">
                        <a:xfrm>
                          <a:off x="730888" y="5482886"/>
                          <a:ext cx="6629400" cy="10636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文本框 2">
              <a:extLst>
                <a:ext uri="{FF2B5EF4-FFF2-40B4-BE49-F238E27FC236}">
                  <a16:creationId xmlns:a16="http://schemas.microsoft.com/office/drawing/2014/main" id="{8C4AF844-2C77-4B12-ACB6-CB3B6EAF65FD}"/>
                </a:ext>
              </a:extLst>
            </p:cNvPr>
            <p:cNvSpPr txBox="1"/>
            <p:nvPr/>
          </p:nvSpPr>
          <p:spPr>
            <a:xfrm>
              <a:off x="730888" y="5039594"/>
              <a:ext cx="3133030" cy="421797"/>
            </a:xfrm>
            <a:prstGeom prst="rect">
              <a:avLst/>
            </a:prstGeom>
            <a:noFill/>
          </p:spPr>
          <p:txBody>
            <a:bodyPr wrap="square" rtlCol="0">
              <a:spAutoFit/>
            </a:bodyPr>
            <a:lstStyle/>
            <a:p>
              <a:r>
                <a:rPr lang="zh-CN" altLang="en-US" sz="2800" b="1" dirty="0"/>
                <a:t>定理 6.1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a:extLst>
              <a:ext uri="{FF2B5EF4-FFF2-40B4-BE49-F238E27FC236}">
                <a16:creationId xmlns:a16="http://schemas.microsoft.com/office/drawing/2014/main" id="{23356BF7-1BA7-43A1-915D-ECE88FCD445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97B9C2E-330D-4351-B242-CA64B5404C36}" type="slidenum">
              <a:rPr kumimoji="0" lang="zh-CN" altLang="en-US" sz="1400" smtClean="0"/>
              <a:pPr>
                <a:spcBef>
                  <a:spcPct val="0"/>
                </a:spcBef>
                <a:buClrTx/>
                <a:buSzTx/>
                <a:buFontTx/>
                <a:buNone/>
              </a:pPr>
              <a:t>94</a:t>
            </a:fld>
            <a:endParaRPr kumimoji="0" lang="en-US" altLang="zh-CN" sz="1400"/>
          </a:p>
        </p:txBody>
      </p:sp>
      <p:sp>
        <p:nvSpPr>
          <p:cNvPr id="18435" name="Rectangle 2">
            <a:extLst>
              <a:ext uri="{FF2B5EF4-FFF2-40B4-BE49-F238E27FC236}">
                <a16:creationId xmlns:a16="http://schemas.microsoft.com/office/drawing/2014/main" id="{6E28BFA3-54A9-4935-951E-F7F8116C08AB}"/>
              </a:ext>
            </a:extLst>
          </p:cNvPr>
          <p:cNvSpPr>
            <a:spLocks noGrp="1" noChangeArrowheads="1"/>
          </p:cNvSpPr>
          <p:nvPr>
            <p:ph type="title" idx="4294967295"/>
          </p:nvPr>
        </p:nvSpPr>
        <p:spPr>
          <a:xfrm>
            <a:off x="628650" y="320675"/>
            <a:ext cx="7886700" cy="1325563"/>
          </a:xfrm>
        </p:spPr>
        <p:txBody>
          <a:bodyPr/>
          <a:lstStyle/>
          <a:p>
            <a:pPr eaLnBrk="1" hangingPunct="1"/>
            <a:r>
              <a:rPr lang="zh-CN" altLang="en-US" dirty="0"/>
              <a:t>带权的区间调度</a:t>
            </a:r>
          </a:p>
        </p:txBody>
      </p:sp>
      <p:sp>
        <p:nvSpPr>
          <p:cNvPr id="18436" name="Rectangle 3">
            <a:extLst>
              <a:ext uri="{FF2B5EF4-FFF2-40B4-BE49-F238E27FC236}">
                <a16:creationId xmlns:a16="http://schemas.microsoft.com/office/drawing/2014/main" id="{7198E5F5-1BF2-4FE6-8819-F7A5B5F10715}"/>
              </a:ext>
            </a:extLst>
          </p:cNvPr>
          <p:cNvSpPr>
            <a:spLocks noGrp="1" noChangeArrowheads="1"/>
          </p:cNvSpPr>
          <p:nvPr>
            <p:ph type="body" idx="4294967295"/>
          </p:nvPr>
        </p:nvSpPr>
        <p:spPr>
          <a:xfrm>
            <a:off x="657383" y="1772816"/>
            <a:ext cx="7886700" cy="4351338"/>
          </a:xfrm>
        </p:spPr>
        <p:txBody>
          <a:bodyPr>
            <a:normAutofit/>
          </a:bodyPr>
          <a:lstStyle/>
          <a:p>
            <a:pPr eaLnBrk="1" hangingPunct="1"/>
            <a:r>
              <a:rPr lang="zh-CN" altLang="en-US" sz="2800" dirty="0"/>
              <a:t>定理6.2 需求</a:t>
            </a:r>
            <a:r>
              <a:rPr lang="en-US" altLang="zh-CN" sz="2800" dirty="0"/>
              <a:t>j</a:t>
            </a:r>
            <a:r>
              <a:rPr lang="zh-CN" altLang="en-US" sz="2800" dirty="0"/>
              <a:t>属于集合{1,2,</a:t>
            </a:r>
            <a:r>
              <a:rPr lang="zh-CN" altLang="en-US" sz="2800" dirty="0">
                <a:latin typeface="Times New Roman" panose="02020603050405020304" pitchFamily="18" charset="0"/>
              </a:rPr>
              <a:t>…</a:t>
            </a:r>
            <a:r>
              <a:rPr lang="zh-CN" altLang="en-US" sz="2800" dirty="0"/>
              <a:t>,</a:t>
            </a:r>
            <a:r>
              <a:rPr lang="en-US" altLang="zh-CN" sz="2800" dirty="0"/>
              <a:t>j} </a:t>
            </a:r>
            <a:r>
              <a:rPr lang="zh-CN" altLang="en-US" sz="2800" dirty="0"/>
              <a:t>上的最优解当且仅当</a:t>
            </a:r>
            <a:endParaRPr lang="en-US" altLang="zh-CN" sz="2800" dirty="0"/>
          </a:p>
        </p:txBody>
      </p:sp>
      <p:graphicFrame>
        <p:nvGraphicFramePr>
          <p:cNvPr id="18437" name="Object 4">
            <a:extLst>
              <a:ext uri="{FF2B5EF4-FFF2-40B4-BE49-F238E27FC236}">
                <a16:creationId xmlns:a16="http://schemas.microsoft.com/office/drawing/2014/main" id="{DA09FE07-44C5-4618-B0A0-A6E7228BD283}"/>
              </a:ext>
            </a:extLst>
          </p:cNvPr>
          <p:cNvGraphicFramePr>
            <a:graphicFrameLocks noChangeAspect="1"/>
          </p:cNvGraphicFramePr>
          <p:nvPr/>
        </p:nvGraphicFramePr>
        <p:xfrm>
          <a:off x="1691680" y="2852936"/>
          <a:ext cx="5298942" cy="699166"/>
        </p:xfrm>
        <a:graphic>
          <a:graphicData uri="http://schemas.openxmlformats.org/presentationml/2006/ole">
            <mc:AlternateContent xmlns:mc="http://schemas.openxmlformats.org/markup-compatibility/2006">
              <mc:Choice xmlns:v="urn:schemas-microsoft-com:vml" Requires="v">
                <p:oleObj name="Equation" r:id="rId2" imgW="1828800" imgH="241300" progId="Equation.3">
                  <p:embed/>
                </p:oleObj>
              </mc:Choice>
              <mc:Fallback>
                <p:oleObj name="Equation" r:id="rId2" imgW="1828800" imgH="241300" progId="Equation.3">
                  <p:embed/>
                  <p:pic>
                    <p:nvPicPr>
                      <p:cNvPr id="18437" name="Object 4">
                        <a:extLst>
                          <a:ext uri="{FF2B5EF4-FFF2-40B4-BE49-F238E27FC236}">
                            <a16:creationId xmlns:a16="http://schemas.microsoft.com/office/drawing/2014/main" id="{DA09FE07-44C5-4618-B0A0-A6E7228BD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852936"/>
                        <a:ext cx="5298942" cy="699166"/>
                      </a:xfrm>
                      <a:prstGeom prst="rect">
                        <a:avLst/>
                      </a:prstGeom>
                      <a:noFill/>
                      <a:ln>
                        <a:noFill/>
                      </a:ln>
                      <a:effectLst/>
                    </p:spPr>
                  </p:pic>
                </p:oleObj>
              </mc:Fallback>
            </mc:AlternateContent>
          </a:graphicData>
        </a:graphic>
      </p:graphicFrame>
      <p:sp>
        <p:nvSpPr>
          <p:cNvPr id="18438" name="Text Box 5">
            <a:extLst>
              <a:ext uri="{FF2B5EF4-FFF2-40B4-BE49-F238E27FC236}">
                <a16:creationId xmlns:a16="http://schemas.microsoft.com/office/drawing/2014/main" id="{05F20148-1B9D-4DEC-8CA6-6D10D8C68B80}"/>
              </a:ext>
            </a:extLst>
          </p:cNvPr>
          <p:cNvSpPr txBox="1">
            <a:spLocks noChangeArrowheads="1"/>
          </p:cNvSpPr>
          <p:nvPr/>
        </p:nvSpPr>
        <p:spPr bwMode="auto">
          <a:xfrm>
            <a:off x="914400" y="4169451"/>
            <a:ext cx="7010400" cy="195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50000"/>
              </a:lnSpc>
              <a:spcBef>
                <a:spcPct val="50000"/>
              </a:spcBef>
              <a:buClrTx/>
              <a:buSzTx/>
              <a:buFontTx/>
              <a:buNone/>
            </a:pPr>
            <a:r>
              <a:rPr lang="zh-CN" altLang="en-US" sz="2800" dirty="0">
                <a:latin typeface="Comic Sans MS" panose="030F0702030302020204" pitchFamily="66" charset="0"/>
              </a:rPr>
              <a:t>上面定理构成了动态规划求解基础的最重要的部分：用</a:t>
            </a:r>
            <a:r>
              <a:rPr lang="zh-CN" altLang="en-US" sz="2800" dirty="0">
                <a:solidFill>
                  <a:schemeClr val="accent1"/>
                </a:solidFill>
                <a:latin typeface="Comic Sans MS" panose="030F0702030302020204" pitchFamily="66" charset="0"/>
              </a:rPr>
              <a:t>较小子问题的最优解</a:t>
            </a:r>
            <a:r>
              <a:rPr lang="zh-CN" altLang="en-US" sz="2800" dirty="0">
                <a:latin typeface="Comic Sans MS" panose="030F0702030302020204" pitchFamily="66" charset="0"/>
              </a:rPr>
              <a:t>来表达更</a:t>
            </a:r>
            <a:r>
              <a:rPr lang="zh-CN" altLang="en-US" sz="2800" dirty="0">
                <a:solidFill>
                  <a:schemeClr val="accent1"/>
                </a:solidFill>
                <a:latin typeface="Comic Sans MS" panose="030F0702030302020204" pitchFamily="66" charset="0"/>
              </a:rPr>
              <a:t>大规模问题的最优解</a:t>
            </a:r>
            <a:r>
              <a:rPr lang="zh-CN" altLang="en-US" sz="2800" dirty="0">
                <a:latin typeface="Comic Sans MS" panose="030F0702030302020204" pitchFamily="66" charset="0"/>
              </a:rPr>
              <a:t>的一个</a:t>
            </a:r>
            <a:r>
              <a:rPr lang="zh-CN" altLang="en-US" sz="2800" dirty="0">
                <a:solidFill>
                  <a:schemeClr val="accent1"/>
                </a:solidFill>
                <a:latin typeface="Comic Sans MS" panose="030F0702030302020204" pitchFamily="66" charset="0"/>
              </a:rPr>
              <a:t>递推</a:t>
            </a:r>
            <a:r>
              <a:rPr lang="zh-CN" altLang="en-US" sz="2800" dirty="0">
                <a:latin typeface="Comic Sans MS" panose="030F0702030302020204" pitchFamily="66" charset="0"/>
              </a:rPr>
              <a:t>的等式。</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69EBA2D3-20C7-4FE9-92DE-594BE0D2904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9802568-4213-4E42-96C8-12BC92B7A631}" type="slidenum">
              <a:rPr kumimoji="0" lang="zh-CN" altLang="en-US" sz="1400" smtClean="0"/>
              <a:pPr>
                <a:spcBef>
                  <a:spcPct val="0"/>
                </a:spcBef>
                <a:buClrTx/>
                <a:buSzTx/>
                <a:buFontTx/>
                <a:buNone/>
              </a:pPr>
              <a:t>95</a:t>
            </a:fld>
            <a:endParaRPr kumimoji="0" lang="en-US" altLang="zh-CN" sz="1400"/>
          </a:p>
        </p:txBody>
      </p:sp>
      <p:sp>
        <p:nvSpPr>
          <p:cNvPr id="19459" name="Rectangle 2">
            <a:extLst>
              <a:ext uri="{FF2B5EF4-FFF2-40B4-BE49-F238E27FC236}">
                <a16:creationId xmlns:a16="http://schemas.microsoft.com/office/drawing/2014/main" id="{61998844-8084-4B8C-8ADA-23C97A8F6ED7}"/>
              </a:ext>
            </a:extLst>
          </p:cNvPr>
          <p:cNvSpPr>
            <a:spLocks noGrp="1" noChangeArrowheads="1"/>
          </p:cNvSpPr>
          <p:nvPr>
            <p:ph type="title" idx="4294967295"/>
          </p:nvPr>
        </p:nvSpPr>
        <p:spPr>
          <a:xfrm>
            <a:off x="838200" y="372711"/>
            <a:ext cx="7886700" cy="1325563"/>
          </a:xfrm>
        </p:spPr>
        <p:txBody>
          <a:bodyPr/>
          <a:lstStyle/>
          <a:p>
            <a:pPr eaLnBrk="1" hangingPunct="1"/>
            <a:r>
              <a:rPr lang="zh-CN" altLang="en-US" dirty="0"/>
              <a:t>带权的区间调度</a:t>
            </a:r>
          </a:p>
        </p:txBody>
      </p:sp>
      <p:sp>
        <p:nvSpPr>
          <p:cNvPr id="19460" name="Rectangle 3">
            <a:extLst>
              <a:ext uri="{FF2B5EF4-FFF2-40B4-BE49-F238E27FC236}">
                <a16:creationId xmlns:a16="http://schemas.microsoft.com/office/drawing/2014/main" id="{D4FB4806-8518-4569-AEC2-478419BC8ABA}"/>
              </a:ext>
            </a:extLst>
          </p:cNvPr>
          <p:cNvSpPr>
            <a:spLocks noGrp="1" noChangeArrowheads="1"/>
          </p:cNvSpPr>
          <p:nvPr>
            <p:ph type="body" idx="4294967295"/>
          </p:nvPr>
        </p:nvSpPr>
        <p:spPr>
          <a:xfrm>
            <a:off x="743577" y="1409587"/>
            <a:ext cx="7886700" cy="4351338"/>
          </a:xfrm>
        </p:spPr>
        <p:txBody>
          <a:bodyPr/>
          <a:lstStyle/>
          <a:p>
            <a:pPr eaLnBrk="1" hangingPunct="1"/>
            <a:r>
              <a:rPr lang="zh-CN" altLang="en-US" sz="2800" dirty="0"/>
              <a:t>根据上面的性质，首先我们先写出如下的算法</a:t>
            </a:r>
          </a:p>
        </p:txBody>
      </p:sp>
      <p:sp>
        <p:nvSpPr>
          <p:cNvPr id="19461" name="Text Box 4">
            <a:extLst>
              <a:ext uri="{FF2B5EF4-FFF2-40B4-BE49-F238E27FC236}">
                <a16:creationId xmlns:a16="http://schemas.microsoft.com/office/drawing/2014/main" id="{B76F8F9E-2686-4E11-9E78-A71EF41E11F0}"/>
              </a:ext>
            </a:extLst>
          </p:cNvPr>
          <p:cNvSpPr txBox="1">
            <a:spLocks noChangeArrowheads="1"/>
          </p:cNvSpPr>
          <p:nvPr/>
        </p:nvSpPr>
        <p:spPr bwMode="auto">
          <a:xfrm>
            <a:off x="513723" y="1991751"/>
            <a:ext cx="8179873" cy="4493538"/>
          </a:xfrm>
          <a:prstGeom prst="rect">
            <a:avLst/>
          </a:prstGeom>
          <a:solidFill>
            <a:srgbClr val="C0C0C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2880" tIns="91440" rIns="137160" bIns="9144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2000" b="1" dirty="0">
                <a:solidFill>
                  <a:srgbClr val="003399"/>
                </a:solidFill>
                <a:latin typeface="Courier New" panose="02070309020205020404" pitchFamily="49" charset="0"/>
              </a:rPr>
              <a:t>Input</a:t>
            </a:r>
            <a:r>
              <a:rPr lang="en-US" altLang="zh-CN" sz="2000" b="1" dirty="0">
                <a:latin typeface="Courier New" panose="02070309020205020404" pitchFamily="49" charset="0"/>
              </a:rPr>
              <a:t>: n, s</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s</a:t>
            </a:r>
            <a:r>
              <a:rPr lang="en-US" altLang="zh-CN" sz="2000" b="1" baseline="-25000" dirty="0" err="1">
                <a:latin typeface="Courier New" panose="02070309020205020404" pitchFamily="49" charset="0"/>
              </a:rPr>
              <a:t>n</a:t>
            </a:r>
            <a:r>
              <a:rPr lang="en-US" altLang="zh-CN" sz="2000" b="1" baseline="-25000" dirty="0">
                <a:latin typeface="Courier New" panose="02070309020205020404" pitchFamily="49" charset="0"/>
              </a:rPr>
              <a:t> , </a:t>
            </a:r>
            <a:r>
              <a:rPr lang="en-US" altLang="zh-CN" sz="2000" b="1" dirty="0">
                <a:latin typeface="Courier New" panose="02070309020205020404" pitchFamily="49" charset="0"/>
              </a:rPr>
              <a:t>f</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f</a:t>
            </a:r>
            <a:r>
              <a:rPr lang="en-US" altLang="zh-CN" sz="2000" b="1" baseline="-25000" dirty="0" err="1">
                <a:latin typeface="Courier New" panose="02070309020205020404" pitchFamily="49" charset="0"/>
              </a:rPr>
              <a:t>n</a:t>
            </a:r>
            <a:r>
              <a:rPr lang="en-US" altLang="zh-CN" sz="2000" b="1" baseline="-25000" dirty="0">
                <a:latin typeface="Courier New" panose="02070309020205020404" pitchFamily="49" charset="0"/>
              </a:rPr>
              <a:t> , </a:t>
            </a:r>
            <a:r>
              <a:rPr lang="en-US" altLang="zh-CN" sz="2000" b="1" dirty="0">
                <a:latin typeface="Courier New" panose="02070309020205020404" pitchFamily="49" charset="0"/>
              </a:rPr>
              <a:t>v</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v</a:t>
            </a:r>
            <a:r>
              <a:rPr lang="en-US" altLang="zh-CN" sz="2000" b="1" baseline="-25000" dirty="0" err="1">
                <a:latin typeface="Courier New" panose="02070309020205020404" pitchFamily="49" charset="0"/>
              </a:rPr>
              <a:t>n</a:t>
            </a:r>
            <a:endParaRPr lang="en-US" altLang="zh-CN" sz="2000" b="1" dirty="0">
              <a:latin typeface="Courier New" panose="02070309020205020404" pitchFamily="49" charset="0"/>
            </a:endParaRP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Sort</a:t>
            </a:r>
            <a:r>
              <a:rPr lang="en-US" altLang="zh-CN" sz="2000" b="1" dirty="0">
                <a:latin typeface="Courier New" panose="02070309020205020404" pitchFamily="49" charset="0"/>
              </a:rPr>
              <a:t> jobs by finish times so that f</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f</a:t>
            </a:r>
            <a:r>
              <a:rPr lang="en-US" altLang="zh-CN" sz="2000" b="1" baseline="-25000" dirty="0">
                <a:latin typeface="Courier New" panose="02070309020205020404" pitchFamily="49" charset="0"/>
              </a:rPr>
              <a:t>2</a:t>
            </a:r>
            <a:r>
              <a:rPr lang="en-US" altLang="zh-CN" sz="2000" b="1" dirty="0">
                <a:latin typeface="Courier New" panose="02070309020205020404" pitchFamily="49" charset="0"/>
              </a:rPr>
              <a:t>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f</a:t>
            </a:r>
            <a:r>
              <a:rPr lang="en-US" altLang="zh-CN" sz="2000" b="1" baseline="-25000" dirty="0">
                <a:latin typeface="Courier New" panose="02070309020205020404" pitchFamily="49" charset="0"/>
              </a:rPr>
              <a:t>n</a:t>
            </a:r>
            <a:r>
              <a:rPr lang="en-US" altLang="zh-CN" sz="2000" b="1" dirty="0">
                <a:latin typeface="Courier New" panose="02070309020205020404" pitchFamily="49" charset="0"/>
              </a:rPr>
              <a:t>.</a:t>
            </a:r>
          </a:p>
          <a:p>
            <a:pPr>
              <a:spcBef>
                <a:spcPct val="0"/>
              </a:spcBef>
              <a:buClrTx/>
              <a:buSzTx/>
              <a:buFontTx/>
              <a:buNone/>
            </a:pPr>
            <a:endParaRPr lang="en-US" altLang="zh-CN" sz="2000" b="1" dirty="0">
              <a:solidFill>
                <a:srgbClr val="003399"/>
              </a:solidFill>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Compute</a:t>
            </a:r>
            <a:r>
              <a:rPr lang="en-US" altLang="zh-CN" sz="2000" b="1" dirty="0">
                <a:latin typeface="Courier New" panose="02070309020205020404" pitchFamily="49" charset="0"/>
              </a:rPr>
              <a:t> p(1), p(2), …, p(n)</a:t>
            </a: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solidFill>
                  <a:schemeClr val="hlink"/>
                </a:solidFill>
                <a:latin typeface="Courier New" panose="02070309020205020404" pitchFamily="49" charset="0"/>
              </a:rPr>
              <a:t>Compute-</a:t>
            </a:r>
            <a:r>
              <a:rPr lang="en-US" altLang="zh-CN" sz="2000" b="1" dirty="0" err="1">
                <a:solidFill>
                  <a:schemeClr val="hlink"/>
                </a:solidFill>
                <a:latin typeface="Courier New" panose="02070309020205020404" pitchFamily="49" charset="0"/>
              </a:rPr>
              <a:t>Opt</a:t>
            </a:r>
            <a:r>
              <a:rPr lang="en-US" altLang="zh-CN" sz="2000" b="1" dirty="0">
                <a:solidFill>
                  <a:schemeClr val="hlink"/>
                </a:solidFill>
                <a:latin typeface="Courier New" panose="02070309020205020404" pitchFamily="49" charset="0"/>
              </a:rPr>
              <a:t>(j)</a:t>
            </a:r>
            <a:r>
              <a:rPr lang="en-US" altLang="zh-CN" sz="2000" b="1" dirty="0">
                <a:latin typeface="Courier New" panose="02070309020205020404" pitchFamily="49" charset="0"/>
              </a:rPr>
              <a:t> </a:t>
            </a:r>
          </a:p>
          <a:p>
            <a:pPr>
              <a:spcBef>
                <a:spcPct val="0"/>
              </a:spcBef>
              <a:buClrTx/>
              <a:buSzTx/>
              <a:buFontTx/>
              <a:buNone/>
            </a:pPr>
            <a:r>
              <a:rPr lang="en-US" altLang="zh-CN" sz="2000" b="1" dirty="0">
                <a:latin typeface="Courier New" panose="02070309020205020404" pitchFamily="49" charset="0"/>
              </a:rPr>
              <a:t>{</a:t>
            </a:r>
          </a:p>
          <a:p>
            <a:pPr>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if</a:t>
            </a:r>
            <a:r>
              <a:rPr lang="en-US" altLang="zh-CN" sz="2000" b="1" dirty="0">
                <a:latin typeface="Courier New" panose="02070309020205020404" pitchFamily="49" charset="0"/>
              </a:rPr>
              <a:t> (j = 0)</a:t>
            </a:r>
          </a:p>
          <a:p>
            <a:pPr>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return</a:t>
            </a:r>
            <a:r>
              <a:rPr lang="en-US" altLang="zh-CN" sz="2000" b="1" dirty="0">
                <a:latin typeface="Courier New" panose="02070309020205020404" pitchFamily="49" charset="0"/>
              </a:rPr>
              <a:t> 0</a:t>
            </a:r>
          </a:p>
          <a:p>
            <a:pPr>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else</a:t>
            </a:r>
          </a:p>
          <a:p>
            <a:pPr>
              <a:spcBef>
                <a:spcPct val="0"/>
              </a:spcBef>
              <a:buClrTx/>
              <a:buSzTx/>
              <a:buFontTx/>
              <a:buNone/>
            </a:pPr>
            <a:r>
              <a:rPr lang="en-US" altLang="zh-CN" sz="2000" b="1" dirty="0">
                <a:latin typeface="Courier New" panose="02070309020205020404" pitchFamily="49" charset="0"/>
              </a:rPr>
              <a:t>      </a:t>
            </a:r>
            <a:r>
              <a:rPr lang="en-US" altLang="zh-CN" sz="2000" b="1" dirty="0">
                <a:solidFill>
                  <a:srgbClr val="003399"/>
                </a:solidFill>
                <a:latin typeface="Courier New" panose="02070309020205020404" pitchFamily="49" charset="0"/>
              </a:rPr>
              <a:t>return</a:t>
            </a:r>
            <a:r>
              <a:rPr lang="en-US" altLang="zh-CN" sz="2000" b="1" dirty="0">
                <a:latin typeface="Courier New" panose="02070309020205020404" pitchFamily="49" charset="0"/>
              </a:rPr>
              <a:t> </a:t>
            </a:r>
            <a:r>
              <a:rPr lang="en-US" altLang="zh-CN" sz="2000" b="1" dirty="0">
                <a:solidFill>
                  <a:srgbClr val="FF0000"/>
                </a:solidFill>
                <a:latin typeface="Courier New" panose="02070309020205020404" pitchFamily="49" charset="0"/>
              </a:rPr>
              <a:t>max(</a:t>
            </a:r>
            <a:r>
              <a:rPr lang="en-US" altLang="zh-CN" sz="2000" b="1" dirty="0" err="1">
                <a:solidFill>
                  <a:srgbClr val="FF0000"/>
                </a:solidFill>
                <a:latin typeface="Courier New" panose="02070309020205020404" pitchFamily="49" charset="0"/>
              </a:rPr>
              <a:t>v</a:t>
            </a:r>
            <a:r>
              <a:rPr lang="en-US" altLang="zh-CN" sz="2000" b="1" baseline="-25000" dirty="0" err="1">
                <a:solidFill>
                  <a:srgbClr val="FF0000"/>
                </a:solidFill>
                <a:latin typeface="Courier New" panose="02070309020205020404" pitchFamily="49" charset="0"/>
              </a:rPr>
              <a:t>j</a:t>
            </a:r>
            <a:r>
              <a:rPr lang="en-US" altLang="zh-CN" sz="2000" b="1" dirty="0">
                <a:solidFill>
                  <a:srgbClr val="FF0000"/>
                </a:solidFill>
                <a:latin typeface="Courier New" panose="02070309020205020404" pitchFamily="49" charset="0"/>
              </a:rPr>
              <a:t> + Compute-</a:t>
            </a:r>
            <a:r>
              <a:rPr lang="en-US" altLang="zh-CN" sz="2000" b="1" dirty="0" err="1">
                <a:solidFill>
                  <a:srgbClr val="FF0000"/>
                </a:solidFill>
                <a:latin typeface="Courier New" panose="02070309020205020404" pitchFamily="49" charset="0"/>
              </a:rPr>
              <a:t>Opt</a:t>
            </a:r>
            <a:r>
              <a:rPr lang="en-US" altLang="zh-CN" sz="2000" b="1" dirty="0">
                <a:solidFill>
                  <a:srgbClr val="FF0000"/>
                </a:solidFill>
                <a:latin typeface="Courier New" panose="02070309020205020404" pitchFamily="49" charset="0"/>
              </a:rPr>
              <a:t>(p(j)), Compute-</a:t>
            </a:r>
            <a:r>
              <a:rPr lang="en-US" altLang="zh-CN" sz="2000" b="1" dirty="0" err="1">
                <a:solidFill>
                  <a:srgbClr val="FF0000"/>
                </a:solidFill>
                <a:latin typeface="Courier New" panose="02070309020205020404" pitchFamily="49" charset="0"/>
              </a:rPr>
              <a:t>Opt</a:t>
            </a:r>
            <a:r>
              <a:rPr lang="en-US" altLang="zh-CN" sz="2000" b="1" dirty="0">
                <a:solidFill>
                  <a:srgbClr val="FF0000"/>
                </a:solidFill>
                <a:latin typeface="Courier New" panose="02070309020205020404" pitchFamily="49" charset="0"/>
              </a:rPr>
              <a:t>(j-1))</a:t>
            </a:r>
          </a:p>
          <a:p>
            <a:pPr>
              <a:spcBef>
                <a:spcPct val="0"/>
              </a:spcBef>
              <a:buClrTx/>
              <a:buSzTx/>
              <a:buFontTx/>
              <a:buNone/>
            </a:pPr>
            <a:r>
              <a:rPr lang="en-US" altLang="zh-CN" sz="2000" b="1" dirty="0">
                <a:latin typeface="Courier New" panose="02070309020205020404" pitchFamily="49" charset="0"/>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灯片编号占位符 5">
            <a:extLst>
              <a:ext uri="{FF2B5EF4-FFF2-40B4-BE49-F238E27FC236}">
                <a16:creationId xmlns:a16="http://schemas.microsoft.com/office/drawing/2014/main" id="{02684CDD-F90E-4833-9495-CE8EB2E4218D}"/>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2C3C46B-2CA7-4498-AD62-13D578F6D84C}" type="slidenum">
              <a:rPr kumimoji="0" lang="zh-CN" altLang="en-US" sz="1400" smtClean="0"/>
              <a:pPr>
                <a:spcBef>
                  <a:spcPct val="0"/>
                </a:spcBef>
                <a:buClrTx/>
                <a:buSzTx/>
                <a:buFontTx/>
                <a:buNone/>
              </a:pPr>
              <a:t>96</a:t>
            </a:fld>
            <a:endParaRPr kumimoji="0" lang="en-US" altLang="zh-CN" sz="1400"/>
          </a:p>
        </p:txBody>
      </p:sp>
      <p:sp>
        <p:nvSpPr>
          <p:cNvPr id="23555" name="Rectangle 2">
            <a:extLst>
              <a:ext uri="{FF2B5EF4-FFF2-40B4-BE49-F238E27FC236}">
                <a16:creationId xmlns:a16="http://schemas.microsoft.com/office/drawing/2014/main" id="{CF03DD30-E187-41E7-B02A-ACC6133042D6}"/>
              </a:ext>
            </a:extLst>
          </p:cNvPr>
          <p:cNvSpPr>
            <a:spLocks noGrp="1" noChangeArrowheads="1"/>
          </p:cNvSpPr>
          <p:nvPr>
            <p:ph type="title" idx="4294967295"/>
          </p:nvPr>
        </p:nvSpPr>
        <p:spPr>
          <a:xfrm>
            <a:off x="755576" y="332656"/>
            <a:ext cx="7886700" cy="1325563"/>
          </a:xfrm>
        </p:spPr>
        <p:txBody>
          <a:bodyPr/>
          <a:lstStyle/>
          <a:p>
            <a:pPr eaLnBrk="1" hangingPunct="1"/>
            <a:r>
              <a:rPr lang="zh-CN" altLang="en-US"/>
              <a:t>带权的区间调度</a:t>
            </a:r>
          </a:p>
        </p:txBody>
      </p:sp>
      <p:sp>
        <p:nvSpPr>
          <p:cNvPr id="26627" name="Rectangle 3">
            <a:extLst>
              <a:ext uri="{FF2B5EF4-FFF2-40B4-BE49-F238E27FC236}">
                <a16:creationId xmlns:a16="http://schemas.microsoft.com/office/drawing/2014/main" id="{81F3BE2A-E96F-4BE7-A2A4-C467DD2C080C}"/>
              </a:ext>
            </a:extLst>
          </p:cNvPr>
          <p:cNvSpPr>
            <a:spLocks noGrp="1" noChangeArrowheads="1"/>
          </p:cNvSpPr>
          <p:nvPr>
            <p:ph type="body" idx="4294967295"/>
          </p:nvPr>
        </p:nvSpPr>
        <p:spPr>
          <a:xfrm>
            <a:off x="755576" y="1658219"/>
            <a:ext cx="7983537" cy="4114800"/>
          </a:xfrm>
        </p:spPr>
        <p:txBody>
          <a:bodyPr>
            <a:normAutofit/>
          </a:bodyPr>
          <a:lstStyle/>
          <a:p>
            <a:pPr eaLnBrk="1" hangingPunct="1">
              <a:lnSpc>
                <a:spcPct val="150000"/>
              </a:lnSpc>
            </a:pPr>
            <a:r>
              <a:rPr lang="zh-CN" altLang="en-US" sz="2800" b="1" dirty="0"/>
              <a:t>递归的备忘录形式</a:t>
            </a:r>
            <a:r>
              <a:rPr lang="zh-CN" altLang="en-US" sz="2800" dirty="0"/>
              <a:t> </a:t>
            </a:r>
          </a:p>
          <a:p>
            <a:pPr eaLnBrk="1" hangingPunct="1">
              <a:lnSpc>
                <a:spcPct val="150000"/>
              </a:lnSpc>
            </a:pPr>
            <a:endParaRPr lang="zh-CN" altLang="en-US" sz="2800" dirty="0"/>
          </a:p>
          <a:p>
            <a:pPr eaLnBrk="1" hangingPunct="1">
              <a:lnSpc>
                <a:spcPct val="150000"/>
              </a:lnSpc>
            </a:pPr>
            <a:r>
              <a:rPr lang="zh-CN" altLang="en-US" sz="2800" dirty="0"/>
              <a:t>为了避免上面的重复计算，我们把中间计算的结果存储起来，需要的时候先查找是否计算过</a:t>
            </a:r>
          </a:p>
          <a:p>
            <a:pPr eaLnBrk="1" hangingPunct="1">
              <a:lnSpc>
                <a:spcPct val="150000"/>
              </a:lnSpc>
            </a:pPr>
            <a:r>
              <a:rPr lang="zh-CN" altLang="en-US" sz="2800" dirty="0"/>
              <a:t>下面将用到一个</a:t>
            </a:r>
            <a:r>
              <a:rPr lang="zh-CN" altLang="en-US" sz="2800" dirty="0">
                <a:solidFill>
                  <a:srgbClr val="FF0000"/>
                </a:solidFill>
              </a:rPr>
              <a:t>数组</a:t>
            </a:r>
            <a:r>
              <a:rPr lang="en-US" altLang="zh-CN" sz="2800" dirty="0">
                <a:solidFill>
                  <a:srgbClr val="FF0000"/>
                </a:solidFill>
              </a:rPr>
              <a:t>M[0</a:t>
            </a:r>
            <a:r>
              <a:rPr lang="en-US" altLang="zh-CN" sz="2800" dirty="0">
                <a:solidFill>
                  <a:srgbClr val="FF0000"/>
                </a:solidFill>
                <a:latin typeface="Times New Roman" panose="02020603050405020304" pitchFamily="18" charset="0"/>
              </a:rPr>
              <a:t>…</a:t>
            </a:r>
            <a:r>
              <a:rPr lang="en-US" altLang="zh-CN" sz="2800" dirty="0">
                <a:solidFill>
                  <a:srgbClr val="FF0000"/>
                </a:solidFill>
              </a:rPr>
              <a:t>n]</a:t>
            </a:r>
            <a:r>
              <a:rPr lang="zh-CN" altLang="en-US" sz="2800" dirty="0">
                <a:solidFill>
                  <a:srgbClr val="FF0000"/>
                </a:solidFill>
              </a:rPr>
              <a:t>保存中间计算结果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 calcmode="lin" valueType="num">
                                      <p:cBhvr additive="base">
                                        <p:cTn id="7" dur="500" fill="hold"/>
                                        <p:tgtEl>
                                          <p:spTgt spid="266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anim calcmode="lin" valueType="num">
                                      <p:cBhvr additive="base">
                                        <p:cTn id="13" dur="500" fill="hold"/>
                                        <p:tgtEl>
                                          <p:spTgt spid="2662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6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anim calcmode="lin" valueType="num">
                                      <p:cBhvr additive="base">
                                        <p:cTn id="19" dur="500" fill="hold"/>
                                        <p:tgtEl>
                                          <p:spTgt spid="2662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62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6BEF9B18-D569-45A1-B4F9-5D4E75E598B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30B3AA6-605D-4F1A-8400-B39359FCB726}" type="slidenum">
              <a:rPr kumimoji="0" lang="zh-CN" altLang="en-US" sz="1400" smtClean="0"/>
              <a:pPr>
                <a:spcBef>
                  <a:spcPct val="0"/>
                </a:spcBef>
                <a:buClrTx/>
                <a:buSzTx/>
                <a:buFontTx/>
                <a:buNone/>
              </a:pPr>
              <a:t>97</a:t>
            </a:fld>
            <a:endParaRPr kumimoji="0" lang="en-US" altLang="zh-CN" sz="1400"/>
          </a:p>
        </p:txBody>
      </p:sp>
      <p:sp>
        <p:nvSpPr>
          <p:cNvPr id="24579" name="Rectangle 2">
            <a:extLst>
              <a:ext uri="{FF2B5EF4-FFF2-40B4-BE49-F238E27FC236}">
                <a16:creationId xmlns:a16="http://schemas.microsoft.com/office/drawing/2014/main" id="{205CACAD-EF91-4DD4-BE6E-621BD917B4DA}"/>
              </a:ext>
            </a:extLst>
          </p:cNvPr>
          <p:cNvSpPr>
            <a:spLocks noGrp="1" noChangeArrowheads="1"/>
          </p:cNvSpPr>
          <p:nvPr>
            <p:ph type="title" idx="4294967295"/>
          </p:nvPr>
        </p:nvSpPr>
        <p:spPr>
          <a:xfrm>
            <a:off x="804863" y="316889"/>
            <a:ext cx="7886700" cy="1325563"/>
          </a:xfrm>
        </p:spPr>
        <p:txBody>
          <a:bodyPr/>
          <a:lstStyle/>
          <a:p>
            <a:pPr eaLnBrk="1" hangingPunct="1"/>
            <a:r>
              <a:rPr lang="zh-CN" altLang="en-US" dirty="0"/>
              <a:t>带权的区间调度</a:t>
            </a:r>
          </a:p>
        </p:txBody>
      </p:sp>
      <p:sp>
        <p:nvSpPr>
          <p:cNvPr id="24580" name="Text Box 4">
            <a:extLst>
              <a:ext uri="{FF2B5EF4-FFF2-40B4-BE49-F238E27FC236}">
                <a16:creationId xmlns:a16="http://schemas.microsoft.com/office/drawing/2014/main" id="{501EBC40-BC91-4C28-A56C-64FF36A38B96}"/>
              </a:ext>
            </a:extLst>
          </p:cNvPr>
          <p:cNvSpPr>
            <a:spLocks noGrp="1" noChangeArrowheads="1"/>
          </p:cNvSpPr>
          <p:nvPr>
            <p:ph type="body" idx="4294967295"/>
          </p:nvPr>
        </p:nvSpPr>
        <p:spPr>
          <a:xfrm>
            <a:off x="315928" y="1303921"/>
            <a:ext cx="8811798" cy="5052429"/>
          </a:xfrm>
          <a:solidFill>
            <a:srgbClr val="C0C0C0"/>
          </a:solidFill>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Autofit/>
          </a:bodyPr>
          <a:lstStyle/>
          <a:p>
            <a:pPr>
              <a:lnSpc>
                <a:spcPct val="90000"/>
              </a:lnSpc>
              <a:spcBef>
                <a:spcPct val="0"/>
              </a:spcBef>
              <a:buClrTx/>
              <a:buSzTx/>
              <a:buFontTx/>
              <a:buNone/>
            </a:pPr>
            <a:r>
              <a:rPr lang="en-US" altLang="zh-CN" sz="2200" b="1" dirty="0">
                <a:solidFill>
                  <a:srgbClr val="003399"/>
                </a:solidFill>
                <a:latin typeface="Courier New" panose="02070309020205020404" pitchFamily="49" charset="0"/>
              </a:rPr>
              <a:t>Input</a:t>
            </a:r>
            <a:r>
              <a:rPr lang="en-US" altLang="zh-CN" sz="2200" b="1" dirty="0">
                <a:latin typeface="Courier New" panose="02070309020205020404" pitchFamily="49" charset="0"/>
              </a:rPr>
              <a:t>: n, s</a:t>
            </a:r>
            <a:r>
              <a:rPr lang="en-US" altLang="zh-CN" sz="2200" b="1" baseline="-25000" dirty="0">
                <a:latin typeface="Courier New" panose="02070309020205020404" pitchFamily="49" charset="0"/>
              </a:rPr>
              <a:t>1</a:t>
            </a:r>
            <a:r>
              <a:rPr lang="en-US" altLang="zh-CN" sz="2200" b="1" dirty="0">
                <a:latin typeface="Courier New" panose="02070309020205020404" pitchFamily="49" charset="0"/>
              </a:rPr>
              <a:t>,…,</a:t>
            </a:r>
            <a:r>
              <a:rPr lang="en-US" altLang="zh-CN" sz="2200" b="1" dirty="0" err="1">
                <a:latin typeface="Courier New" panose="02070309020205020404" pitchFamily="49" charset="0"/>
              </a:rPr>
              <a:t>s</a:t>
            </a:r>
            <a:r>
              <a:rPr lang="en-US" altLang="zh-CN" sz="2200" b="1" baseline="-25000" dirty="0" err="1">
                <a:latin typeface="Courier New" panose="02070309020205020404" pitchFamily="49" charset="0"/>
              </a:rPr>
              <a:t>n</a:t>
            </a:r>
            <a:r>
              <a:rPr lang="en-US" altLang="zh-CN" sz="2200" b="1" baseline="-25000" dirty="0">
                <a:latin typeface="Courier New" panose="02070309020205020404" pitchFamily="49" charset="0"/>
              </a:rPr>
              <a:t> , </a:t>
            </a:r>
            <a:r>
              <a:rPr lang="en-US" altLang="zh-CN" sz="2200" b="1" dirty="0">
                <a:latin typeface="Courier New" panose="02070309020205020404" pitchFamily="49" charset="0"/>
              </a:rPr>
              <a:t>f</a:t>
            </a:r>
            <a:r>
              <a:rPr lang="en-US" altLang="zh-CN" sz="2200" b="1" baseline="-25000" dirty="0">
                <a:latin typeface="Courier New" panose="02070309020205020404" pitchFamily="49" charset="0"/>
              </a:rPr>
              <a:t>1</a:t>
            </a:r>
            <a:r>
              <a:rPr lang="en-US" altLang="zh-CN" sz="2200" b="1" dirty="0">
                <a:latin typeface="Courier New" panose="02070309020205020404" pitchFamily="49" charset="0"/>
              </a:rPr>
              <a:t>,…,</a:t>
            </a:r>
            <a:r>
              <a:rPr lang="en-US" altLang="zh-CN" sz="2200" b="1" dirty="0" err="1">
                <a:latin typeface="Courier New" panose="02070309020205020404" pitchFamily="49" charset="0"/>
              </a:rPr>
              <a:t>f</a:t>
            </a:r>
            <a:r>
              <a:rPr lang="en-US" altLang="zh-CN" sz="2200" b="1" baseline="-25000" dirty="0" err="1">
                <a:latin typeface="Courier New" panose="02070309020205020404" pitchFamily="49" charset="0"/>
              </a:rPr>
              <a:t>n</a:t>
            </a:r>
            <a:r>
              <a:rPr lang="en-US" altLang="zh-CN" sz="2200" b="1" baseline="-25000" dirty="0">
                <a:latin typeface="Courier New" panose="02070309020205020404" pitchFamily="49" charset="0"/>
              </a:rPr>
              <a:t> , </a:t>
            </a:r>
            <a:r>
              <a:rPr lang="en-US" altLang="zh-CN" sz="2200" b="1" dirty="0">
                <a:latin typeface="Courier New" panose="02070309020205020404" pitchFamily="49" charset="0"/>
              </a:rPr>
              <a:t>v</a:t>
            </a:r>
            <a:r>
              <a:rPr lang="en-US" altLang="zh-CN" sz="2200" b="1" baseline="-25000" dirty="0">
                <a:latin typeface="Courier New" panose="02070309020205020404" pitchFamily="49" charset="0"/>
              </a:rPr>
              <a:t>1</a:t>
            </a:r>
            <a:r>
              <a:rPr lang="en-US" altLang="zh-CN" sz="2200" b="1" dirty="0">
                <a:latin typeface="Courier New" panose="02070309020205020404" pitchFamily="49" charset="0"/>
              </a:rPr>
              <a:t>,…,</a:t>
            </a:r>
            <a:r>
              <a:rPr lang="en-US" altLang="zh-CN" sz="2200" b="1" dirty="0" err="1">
                <a:latin typeface="Courier New" panose="02070309020205020404" pitchFamily="49" charset="0"/>
              </a:rPr>
              <a:t>v</a:t>
            </a:r>
            <a:r>
              <a:rPr lang="en-US" altLang="zh-CN" sz="2200" b="1" baseline="-25000" dirty="0" err="1">
                <a:latin typeface="Courier New" panose="02070309020205020404" pitchFamily="49" charset="0"/>
              </a:rPr>
              <a:t>n</a:t>
            </a:r>
            <a:endParaRPr lang="en-US" altLang="zh-CN" sz="2200" b="1" dirty="0">
              <a:latin typeface="Courier New" panose="02070309020205020404" pitchFamily="49" charset="0"/>
            </a:endParaRPr>
          </a:p>
          <a:p>
            <a:pPr>
              <a:lnSpc>
                <a:spcPct val="90000"/>
              </a:lnSpc>
              <a:spcBef>
                <a:spcPct val="0"/>
              </a:spcBef>
              <a:buClrTx/>
              <a:buSzTx/>
              <a:buFontTx/>
              <a:buNone/>
            </a:pPr>
            <a:endParaRPr lang="en-US" altLang="zh-CN" sz="2200" b="1" dirty="0">
              <a:latin typeface="Courier New" panose="02070309020205020404" pitchFamily="49" charset="0"/>
            </a:endParaRPr>
          </a:p>
          <a:p>
            <a:pPr>
              <a:lnSpc>
                <a:spcPct val="90000"/>
              </a:lnSpc>
              <a:spcBef>
                <a:spcPct val="0"/>
              </a:spcBef>
              <a:buClrTx/>
              <a:buSzTx/>
              <a:buFontTx/>
              <a:buNone/>
            </a:pPr>
            <a:r>
              <a:rPr lang="en-US" altLang="zh-CN" sz="2200" b="1" dirty="0">
                <a:solidFill>
                  <a:srgbClr val="003399"/>
                </a:solidFill>
                <a:latin typeface="Courier New" panose="02070309020205020404" pitchFamily="49" charset="0"/>
              </a:rPr>
              <a:t>Sort</a:t>
            </a:r>
            <a:r>
              <a:rPr lang="en-US" altLang="zh-CN" sz="2200" b="1" dirty="0">
                <a:latin typeface="Courier New" panose="02070309020205020404" pitchFamily="49" charset="0"/>
              </a:rPr>
              <a:t> jobs by finish times so that f</a:t>
            </a:r>
            <a:r>
              <a:rPr lang="en-US" altLang="zh-CN" sz="2200" b="1" baseline="-25000" dirty="0">
                <a:latin typeface="Courier New" panose="02070309020205020404" pitchFamily="49" charset="0"/>
              </a:rPr>
              <a:t>1</a:t>
            </a:r>
            <a:r>
              <a:rPr lang="en-US" altLang="zh-CN" sz="2200" b="1" dirty="0">
                <a:latin typeface="Courier New" panose="02070309020205020404" pitchFamily="49" charset="0"/>
              </a:rPr>
              <a:t> </a:t>
            </a:r>
            <a:r>
              <a:rPr lang="en-US" altLang="zh-CN" sz="2200" b="1" dirty="0">
                <a:latin typeface="Courier New" panose="02070309020205020404" pitchFamily="49" charset="0"/>
                <a:sym typeface="Symbol" panose="05050102010706020507" pitchFamily="18" charset="2"/>
              </a:rPr>
              <a:t></a:t>
            </a:r>
            <a:r>
              <a:rPr lang="en-US" altLang="zh-CN" sz="2200" b="1" dirty="0">
                <a:latin typeface="Courier New" panose="02070309020205020404" pitchFamily="49" charset="0"/>
              </a:rPr>
              <a:t> f</a:t>
            </a:r>
            <a:r>
              <a:rPr lang="en-US" altLang="zh-CN" sz="2200" b="1" baseline="-25000" dirty="0">
                <a:latin typeface="Courier New" panose="02070309020205020404" pitchFamily="49" charset="0"/>
              </a:rPr>
              <a:t>2</a:t>
            </a:r>
            <a:r>
              <a:rPr lang="en-US" altLang="zh-CN" sz="2200" b="1" dirty="0">
                <a:latin typeface="Courier New" panose="02070309020205020404" pitchFamily="49" charset="0"/>
              </a:rPr>
              <a:t> </a:t>
            </a:r>
            <a:r>
              <a:rPr lang="en-US" altLang="zh-CN" sz="2200" b="1" dirty="0">
                <a:latin typeface="Courier New" panose="02070309020205020404" pitchFamily="49" charset="0"/>
                <a:sym typeface="Symbol" panose="05050102010706020507" pitchFamily="18" charset="2"/>
              </a:rPr>
              <a:t></a:t>
            </a:r>
            <a:r>
              <a:rPr lang="en-US" altLang="zh-CN" sz="2200" b="1" dirty="0">
                <a:latin typeface="Courier New" panose="02070309020205020404" pitchFamily="49" charset="0"/>
              </a:rPr>
              <a:t> ... </a:t>
            </a:r>
            <a:r>
              <a:rPr lang="en-US" altLang="zh-CN" sz="2200" b="1" dirty="0">
                <a:latin typeface="Courier New" panose="02070309020205020404" pitchFamily="49" charset="0"/>
                <a:sym typeface="Symbol" panose="05050102010706020507" pitchFamily="18" charset="2"/>
              </a:rPr>
              <a:t></a:t>
            </a:r>
            <a:r>
              <a:rPr lang="en-US" altLang="zh-CN" sz="2200" b="1" dirty="0">
                <a:latin typeface="Courier New" panose="02070309020205020404" pitchFamily="49" charset="0"/>
              </a:rPr>
              <a:t> f</a:t>
            </a:r>
            <a:r>
              <a:rPr lang="en-US" altLang="zh-CN" sz="2200" b="1" baseline="-25000" dirty="0">
                <a:latin typeface="Courier New" panose="02070309020205020404" pitchFamily="49" charset="0"/>
              </a:rPr>
              <a:t>n</a:t>
            </a:r>
            <a:r>
              <a:rPr lang="en-US" altLang="zh-CN" sz="2200" b="1" dirty="0">
                <a:latin typeface="Courier New" panose="02070309020205020404" pitchFamily="49" charset="0"/>
              </a:rPr>
              <a:t>.</a:t>
            </a:r>
          </a:p>
          <a:p>
            <a:pPr>
              <a:lnSpc>
                <a:spcPct val="90000"/>
              </a:lnSpc>
              <a:spcBef>
                <a:spcPct val="0"/>
              </a:spcBef>
              <a:buClrTx/>
              <a:buSzTx/>
              <a:buFontTx/>
              <a:buNone/>
            </a:pPr>
            <a:r>
              <a:rPr lang="en-US" altLang="zh-CN" sz="2200" b="1" dirty="0">
                <a:solidFill>
                  <a:srgbClr val="003399"/>
                </a:solidFill>
                <a:latin typeface="Courier New" panose="02070309020205020404" pitchFamily="49" charset="0"/>
              </a:rPr>
              <a:t>Compute</a:t>
            </a:r>
            <a:r>
              <a:rPr lang="en-US" altLang="zh-CN" sz="2200" b="1" dirty="0">
                <a:latin typeface="Courier New" panose="02070309020205020404" pitchFamily="49" charset="0"/>
              </a:rPr>
              <a:t> p(1), p(2), …, p(n)</a:t>
            </a:r>
          </a:p>
          <a:p>
            <a:pPr>
              <a:lnSpc>
                <a:spcPct val="90000"/>
              </a:lnSpc>
              <a:spcBef>
                <a:spcPct val="0"/>
              </a:spcBef>
              <a:buClrTx/>
              <a:buSzTx/>
              <a:buFontTx/>
              <a:buNone/>
            </a:pPr>
            <a:r>
              <a:rPr lang="en-US" altLang="zh-CN" sz="2200" b="1" dirty="0">
                <a:solidFill>
                  <a:srgbClr val="003399"/>
                </a:solidFill>
                <a:latin typeface="Courier New" panose="02070309020205020404" pitchFamily="49" charset="0"/>
              </a:rPr>
              <a:t>for</a:t>
            </a:r>
            <a:r>
              <a:rPr lang="en-US" altLang="zh-CN" sz="2200" b="1" dirty="0">
                <a:solidFill>
                  <a:schemeClr val="accent1"/>
                </a:solidFill>
                <a:latin typeface="Courier New" panose="02070309020205020404" pitchFamily="49" charset="0"/>
              </a:rPr>
              <a:t> </a:t>
            </a:r>
            <a:r>
              <a:rPr lang="en-US" altLang="zh-CN" sz="2200" b="1" dirty="0">
                <a:latin typeface="Courier New" panose="02070309020205020404" pitchFamily="49" charset="0"/>
              </a:rPr>
              <a:t>j = 1 to n</a:t>
            </a:r>
          </a:p>
          <a:p>
            <a:pPr>
              <a:lnSpc>
                <a:spcPct val="90000"/>
              </a:lnSpc>
              <a:spcBef>
                <a:spcPct val="0"/>
              </a:spcBef>
              <a:buClrTx/>
              <a:buSzTx/>
              <a:buFontTx/>
              <a:buNone/>
            </a:pPr>
            <a:r>
              <a:rPr lang="en-US" altLang="zh-CN" sz="2200" b="1" dirty="0">
                <a:latin typeface="Courier New" panose="02070309020205020404" pitchFamily="49" charset="0"/>
              </a:rPr>
              <a:t>   M[j] = empty</a:t>
            </a:r>
          </a:p>
          <a:p>
            <a:pPr>
              <a:lnSpc>
                <a:spcPct val="90000"/>
              </a:lnSpc>
              <a:spcBef>
                <a:spcPct val="0"/>
              </a:spcBef>
              <a:buClrTx/>
              <a:buSzTx/>
              <a:buFontTx/>
              <a:buNone/>
            </a:pPr>
            <a:r>
              <a:rPr lang="en-US" altLang="zh-CN" sz="2200" b="1" dirty="0">
                <a:latin typeface="Courier New" panose="02070309020205020404" pitchFamily="49" charset="0"/>
              </a:rPr>
              <a:t>M[0] = 0 </a:t>
            </a:r>
          </a:p>
          <a:p>
            <a:pPr>
              <a:lnSpc>
                <a:spcPct val="90000"/>
              </a:lnSpc>
              <a:spcBef>
                <a:spcPct val="0"/>
              </a:spcBef>
              <a:buClrTx/>
              <a:buSzTx/>
              <a:buFontTx/>
              <a:buNone/>
            </a:pPr>
            <a:r>
              <a:rPr lang="en-US" altLang="zh-CN" sz="2200" b="1" dirty="0">
                <a:latin typeface="Courier New" panose="02070309020205020404" pitchFamily="49" charset="0"/>
              </a:rPr>
              <a:t>M-Compute-</a:t>
            </a:r>
            <a:r>
              <a:rPr lang="en-US" altLang="zh-CN" sz="2200" b="1" dirty="0" err="1">
                <a:latin typeface="Courier New" panose="02070309020205020404" pitchFamily="49" charset="0"/>
              </a:rPr>
              <a:t>Opt</a:t>
            </a:r>
            <a:r>
              <a:rPr lang="en-US" altLang="zh-CN" sz="2200" b="1" dirty="0">
                <a:latin typeface="Courier New" panose="02070309020205020404" pitchFamily="49" charset="0"/>
              </a:rPr>
              <a:t>(j) {</a:t>
            </a:r>
          </a:p>
          <a:p>
            <a:pPr>
              <a:lnSpc>
                <a:spcPct val="90000"/>
              </a:lnSpc>
              <a:spcBef>
                <a:spcPct val="0"/>
              </a:spcBef>
              <a:buClrTx/>
              <a:buSzTx/>
              <a:buFontTx/>
              <a:buNone/>
            </a:pPr>
            <a:r>
              <a:rPr lang="en-US" altLang="zh-CN" sz="2200" b="1" dirty="0">
                <a:latin typeface="Courier New" panose="02070309020205020404" pitchFamily="49" charset="0"/>
              </a:rPr>
              <a:t>   </a:t>
            </a:r>
            <a:r>
              <a:rPr lang="en-US" altLang="zh-CN" sz="2200" b="1" dirty="0">
                <a:solidFill>
                  <a:srgbClr val="003399"/>
                </a:solidFill>
                <a:latin typeface="Courier New" panose="02070309020205020404" pitchFamily="49" charset="0"/>
              </a:rPr>
              <a:t>if </a:t>
            </a:r>
            <a:r>
              <a:rPr lang="en-US" altLang="zh-CN" sz="2200" b="1" dirty="0">
                <a:latin typeface="Courier New" panose="02070309020205020404" pitchFamily="49" charset="0"/>
              </a:rPr>
              <a:t>(M[j] is empty)</a:t>
            </a:r>
          </a:p>
          <a:p>
            <a:pPr>
              <a:lnSpc>
                <a:spcPct val="90000"/>
              </a:lnSpc>
              <a:spcBef>
                <a:spcPct val="0"/>
              </a:spcBef>
              <a:buClrTx/>
              <a:buSzTx/>
              <a:buFontTx/>
              <a:buNone/>
            </a:pPr>
            <a:r>
              <a:rPr lang="en-US" altLang="zh-CN" sz="2200" b="1" dirty="0">
                <a:latin typeface="Courier New" panose="02070309020205020404" pitchFamily="49" charset="0"/>
              </a:rPr>
              <a:t>   {</a:t>
            </a:r>
          </a:p>
          <a:p>
            <a:pPr>
              <a:lnSpc>
                <a:spcPct val="90000"/>
              </a:lnSpc>
              <a:spcBef>
                <a:spcPct val="0"/>
              </a:spcBef>
              <a:buClrTx/>
              <a:buSzTx/>
              <a:buFontTx/>
              <a:buNone/>
            </a:pPr>
            <a:r>
              <a:rPr lang="en-US" altLang="zh-CN" sz="2200" b="1" dirty="0">
                <a:latin typeface="Courier New" panose="02070309020205020404" pitchFamily="49" charset="0"/>
              </a:rPr>
              <a:t>    M[j] = </a:t>
            </a:r>
            <a:r>
              <a:rPr lang="en-US" altLang="zh-CN" sz="2200" b="1" dirty="0">
                <a:solidFill>
                  <a:srgbClr val="FF0000"/>
                </a:solidFill>
                <a:latin typeface="Courier New" panose="02070309020205020404" pitchFamily="49" charset="0"/>
              </a:rPr>
              <a:t>max(</a:t>
            </a:r>
            <a:r>
              <a:rPr lang="en-US" altLang="zh-CN" sz="2200" b="1" dirty="0" err="1">
                <a:solidFill>
                  <a:srgbClr val="FF0000"/>
                </a:solidFill>
                <a:latin typeface="Courier New" panose="02070309020205020404" pitchFamily="49" charset="0"/>
              </a:rPr>
              <a:t>w</a:t>
            </a:r>
            <a:r>
              <a:rPr lang="en-US" altLang="zh-CN" sz="2200" b="1" baseline="-25000" dirty="0" err="1">
                <a:solidFill>
                  <a:srgbClr val="FF0000"/>
                </a:solidFill>
                <a:latin typeface="Courier New" panose="02070309020205020404" pitchFamily="49" charset="0"/>
              </a:rPr>
              <a:t>j</a:t>
            </a:r>
            <a:r>
              <a:rPr lang="en-US" altLang="zh-CN" sz="2200" b="1" dirty="0">
                <a:solidFill>
                  <a:srgbClr val="FF0000"/>
                </a:solidFill>
                <a:latin typeface="Courier New" panose="02070309020205020404" pitchFamily="49" charset="0"/>
              </a:rPr>
              <a:t> + M-Compute-</a:t>
            </a:r>
            <a:r>
              <a:rPr lang="en-US" altLang="zh-CN" sz="2200" b="1" dirty="0" err="1">
                <a:solidFill>
                  <a:srgbClr val="FF0000"/>
                </a:solidFill>
                <a:latin typeface="Courier New" panose="02070309020205020404" pitchFamily="49" charset="0"/>
              </a:rPr>
              <a:t>Opt</a:t>
            </a:r>
            <a:r>
              <a:rPr lang="en-US" altLang="zh-CN" sz="2200" b="1" dirty="0">
                <a:solidFill>
                  <a:srgbClr val="FF0000"/>
                </a:solidFill>
                <a:latin typeface="Courier New" panose="02070309020205020404" pitchFamily="49" charset="0"/>
              </a:rPr>
              <a:t>(p(j)), </a:t>
            </a:r>
          </a:p>
          <a:p>
            <a:pPr>
              <a:lnSpc>
                <a:spcPct val="90000"/>
              </a:lnSpc>
              <a:spcBef>
                <a:spcPct val="0"/>
              </a:spcBef>
              <a:buClrTx/>
              <a:buSzTx/>
              <a:buFontTx/>
              <a:buNone/>
            </a:pPr>
            <a:r>
              <a:rPr lang="en-US" altLang="zh-CN" sz="2200" b="1" dirty="0">
                <a:solidFill>
                  <a:srgbClr val="FF0000"/>
                </a:solidFill>
                <a:latin typeface="Courier New" panose="02070309020205020404" pitchFamily="49" charset="0"/>
              </a:rPr>
              <a:t>               M-Compute-</a:t>
            </a:r>
            <a:r>
              <a:rPr lang="en-US" altLang="zh-CN" sz="2200" b="1" dirty="0" err="1">
                <a:solidFill>
                  <a:srgbClr val="FF0000"/>
                </a:solidFill>
                <a:latin typeface="Courier New" panose="02070309020205020404" pitchFamily="49" charset="0"/>
              </a:rPr>
              <a:t>Opt</a:t>
            </a:r>
            <a:r>
              <a:rPr lang="en-US" altLang="zh-CN" sz="2200" b="1" dirty="0">
                <a:solidFill>
                  <a:srgbClr val="FF0000"/>
                </a:solidFill>
                <a:latin typeface="Courier New" panose="02070309020205020404" pitchFamily="49" charset="0"/>
              </a:rPr>
              <a:t>(j-1))</a:t>
            </a:r>
          </a:p>
          <a:p>
            <a:pPr>
              <a:lnSpc>
                <a:spcPct val="90000"/>
              </a:lnSpc>
              <a:spcBef>
                <a:spcPct val="0"/>
              </a:spcBef>
              <a:buClrTx/>
              <a:buSzTx/>
              <a:buFontTx/>
              <a:buNone/>
            </a:pPr>
            <a:r>
              <a:rPr lang="en-US" altLang="zh-CN" sz="2200" b="1" dirty="0">
                <a:latin typeface="Courier New" panose="02070309020205020404" pitchFamily="49" charset="0"/>
              </a:rPr>
              <a:t>    }</a:t>
            </a:r>
          </a:p>
          <a:p>
            <a:pPr>
              <a:lnSpc>
                <a:spcPct val="90000"/>
              </a:lnSpc>
              <a:spcBef>
                <a:spcPct val="0"/>
              </a:spcBef>
              <a:buClrTx/>
              <a:buSzTx/>
              <a:buFontTx/>
              <a:buNone/>
            </a:pPr>
            <a:r>
              <a:rPr lang="en-US" altLang="zh-CN" sz="2200" b="1" dirty="0">
                <a:latin typeface="Courier New" panose="02070309020205020404" pitchFamily="49" charset="0"/>
              </a:rPr>
              <a:t>   </a:t>
            </a:r>
            <a:r>
              <a:rPr lang="en-US" altLang="zh-CN" sz="2200" b="1" dirty="0">
                <a:solidFill>
                  <a:srgbClr val="003399"/>
                </a:solidFill>
                <a:latin typeface="Courier New" panose="02070309020205020404" pitchFamily="49" charset="0"/>
              </a:rPr>
              <a:t>return</a:t>
            </a:r>
            <a:r>
              <a:rPr lang="en-US" altLang="zh-CN" sz="2200" b="1" dirty="0">
                <a:latin typeface="Courier New" panose="02070309020205020404" pitchFamily="49" charset="0"/>
              </a:rPr>
              <a:t> M[j]</a:t>
            </a:r>
          </a:p>
          <a:p>
            <a:pPr>
              <a:lnSpc>
                <a:spcPct val="90000"/>
              </a:lnSpc>
              <a:spcBef>
                <a:spcPct val="0"/>
              </a:spcBef>
              <a:buClrTx/>
              <a:buSzTx/>
              <a:buFontTx/>
              <a:buNone/>
            </a:pPr>
            <a:r>
              <a:rPr lang="en-US" altLang="zh-CN" sz="2200" b="1" dirty="0">
                <a:latin typeface="Courier New" panose="02070309020205020404" pitchFamily="49" charset="0"/>
              </a:rPr>
              <a:t>}</a:t>
            </a:r>
          </a:p>
        </p:txBody>
      </p:sp>
      <p:sp>
        <p:nvSpPr>
          <p:cNvPr id="24581" name="Text Box 5">
            <a:extLst>
              <a:ext uri="{FF2B5EF4-FFF2-40B4-BE49-F238E27FC236}">
                <a16:creationId xmlns:a16="http://schemas.microsoft.com/office/drawing/2014/main" id="{C74C385A-239F-4AB9-A0A8-A19D65B5F079}"/>
              </a:ext>
            </a:extLst>
          </p:cNvPr>
          <p:cNvSpPr txBox="1">
            <a:spLocks noChangeArrowheads="1"/>
          </p:cNvSpPr>
          <p:nvPr/>
        </p:nvSpPr>
        <p:spPr bwMode="auto">
          <a:xfrm>
            <a:off x="4146651" y="3465611"/>
            <a:ext cx="9746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defTabSz="1019175">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defTabSz="1019175">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defTabSz="1019175">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defTabSz="1019175">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defTabSz="1019175">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defTabSz="1019175"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defTabSz="1019175"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defTabSz="1019175"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defTabSz="1019175"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zh-CN" altLang="en-US" sz="1800" dirty="0">
                <a:latin typeface="Comic Sans MS" panose="030F0702030302020204" pitchFamily="66" charset="0"/>
              </a:rPr>
              <a:t>全局</a:t>
            </a:r>
            <a:r>
              <a:rPr lang="zh-CN" altLang="en-US" sz="2000" dirty="0">
                <a:latin typeface="Comic Sans MS" panose="030F0702030302020204" pitchFamily="66" charset="0"/>
              </a:rPr>
              <a:t>数组</a:t>
            </a:r>
            <a:endParaRPr lang="zh-CN" altLang="en-US" sz="1200" dirty="0">
              <a:latin typeface="Comic Sans MS" panose="030F0702030302020204" pitchFamily="66" charset="0"/>
              <a:sym typeface="Symbol" panose="05050102010706020507" pitchFamily="18" charset="2"/>
            </a:endParaRPr>
          </a:p>
        </p:txBody>
      </p:sp>
      <p:sp>
        <p:nvSpPr>
          <p:cNvPr id="24582" name="Line 6">
            <a:extLst>
              <a:ext uri="{FF2B5EF4-FFF2-40B4-BE49-F238E27FC236}">
                <a16:creationId xmlns:a16="http://schemas.microsoft.com/office/drawing/2014/main" id="{3023B6DE-BCFC-446A-ABBA-EB0EAC0867E7}"/>
              </a:ext>
            </a:extLst>
          </p:cNvPr>
          <p:cNvSpPr>
            <a:spLocks noChangeShapeType="1"/>
          </p:cNvSpPr>
          <p:nvPr/>
        </p:nvSpPr>
        <p:spPr bwMode="auto">
          <a:xfrm flipH="1">
            <a:off x="3810000" y="3619500"/>
            <a:ext cx="212725" cy="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7EFEEDB8-66C6-475A-B7BF-3306C74200AA}"/>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F83A5A4-00D8-4B44-BD2F-A729C8406B91}" type="slidenum">
              <a:rPr kumimoji="0" lang="zh-CN" altLang="en-US" sz="1400" smtClean="0"/>
              <a:pPr>
                <a:spcBef>
                  <a:spcPct val="0"/>
                </a:spcBef>
                <a:buClrTx/>
                <a:buSzTx/>
                <a:buFontTx/>
                <a:buNone/>
              </a:pPr>
              <a:t>98</a:t>
            </a:fld>
            <a:endParaRPr kumimoji="0" lang="en-US" altLang="zh-CN" sz="1400"/>
          </a:p>
        </p:txBody>
      </p:sp>
      <p:sp>
        <p:nvSpPr>
          <p:cNvPr id="31747" name="Rectangle 2">
            <a:extLst>
              <a:ext uri="{FF2B5EF4-FFF2-40B4-BE49-F238E27FC236}">
                <a16:creationId xmlns:a16="http://schemas.microsoft.com/office/drawing/2014/main" id="{21055023-3353-4BBD-AE22-A163AD10DB44}"/>
              </a:ext>
            </a:extLst>
          </p:cNvPr>
          <p:cNvSpPr>
            <a:spLocks noGrp="1" noChangeArrowheads="1"/>
          </p:cNvSpPr>
          <p:nvPr>
            <p:ph type="title" idx="4294967295"/>
          </p:nvPr>
        </p:nvSpPr>
        <p:spPr>
          <a:xfrm>
            <a:off x="899592" y="216877"/>
            <a:ext cx="7886700" cy="1325563"/>
          </a:xfrm>
        </p:spPr>
        <p:txBody>
          <a:bodyPr/>
          <a:lstStyle/>
          <a:p>
            <a:pPr eaLnBrk="1" hangingPunct="1"/>
            <a:r>
              <a:rPr lang="zh-CN" altLang="en-US" dirty="0"/>
              <a:t>动态规划原理</a:t>
            </a:r>
          </a:p>
        </p:txBody>
      </p:sp>
      <p:sp>
        <p:nvSpPr>
          <p:cNvPr id="31748" name="Rectangle 3">
            <a:extLst>
              <a:ext uri="{FF2B5EF4-FFF2-40B4-BE49-F238E27FC236}">
                <a16:creationId xmlns:a16="http://schemas.microsoft.com/office/drawing/2014/main" id="{0FFEA9D5-B0A7-4A47-A897-B4A78D5F8E0B}"/>
              </a:ext>
            </a:extLst>
          </p:cNvPr>
          <p:cNvSpPr>
            <a:spLocks noGrp="1" noChangeArrowheads="1"/>
          </p:cNvSpPr>
          <p:nvPr>
            <p:ph type="body" idx="4294967295"/>
          </p:nvPr>
        </p:nvSpPr>
        <p:spPr>
          <a:xfrm>
            <a:off x="628650" y="1253331"/>
            <a:ext cx="7886700" cy="4351338"/>
          </a:xfrm>
        </p:spPr>
        <p:txBody>
          <a:bodyPr>
            <a:normAutofit/>
          </a:bodyPr>
          <a:lstStyle/>
          <a:p>
            <a:pPr eaLnBrk="1" hangingPunct="1"/>
            <a:r>
              <a:rPr lang="zh-CN" altLang="en-US" sz="2400" dirty="0"/>
              <a:t>对于带权区间调度问题，我们可以不使用备忘录式的递归方法，而通过</a:t>
            </a:r>
            <a:r>
              <a:rPr lang="zh-CN" altLang="en-US" sz="2400" dirty="0">
                <a:solidFill>
                  <a:schemeClr val="hlink"/>
                </a:solidFill>
              </a:rPr>
              <a:t>迭代算法直接计算</a:t>
            </a:r>
            <a:r>
              <a:rPr lang="en-US" altLang="zh-CN" sz="2400" dirty="0"/>
              <a:t>M</a:t>
            </a:r>
            <a:r>
              <a:rPr lang="en-US" altLang="zh-CN" sz="3200" dirty="0"/>
              <a:t>[]</a:t>
            </a:r>
            <a:r>
              <a:rPr lang="zh-CN" altLang="en-US" sz="2400" dirty="0"/>
              <a:t>中的项。</a:t>
            </a:r>
          </a:p>
        </p:txBody>
      </p:sp>
      <p:sp>
        <p:nvSpPr>
          <p:cNvPr id="31749" name="Text Box 4">
            <a:extLst>
              <a:ext uri="{FF2B5EF4-FFF2-40B4-BE49-F238E27FC236}">
                <a16:creationId xmlns:a16="http://schemas.microsoft.com/office/drawing/2014/main" id="{C7BEC86C-8919-4312-8AF9-B66B40FF6D3A}"/>
              </a:ext>
            </a:extLst>
          </p:cNvPr>
          <p:cNvSpPr txBox="1">
            <a:spLocks noChangeArrowheads="1"/>
          </p:cNvSpPr>
          <p:nvPr/>
        </p:nvSpPr>
        <p:spPr bwMode="auto">
          <a:xfrm>
            <a:off x="573832" y="2276659"/>
            <a:ext cx="8228667" cy="3877985"/>
          </a:xfrm>
          <a:prstGeom prst="rect">
            <a:avLst/>
          </a:prstGeom>
          <a:solidFill>
            <a:srgbClr val="C0C0C0"/>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2880" tIns="91440" rIns="137160" bIns="91440">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2000" b="1" dirty="0">
                <a:solidFill>
                  <a:srgbClr val="003399"/>
                </a:solidFill>
                <a:latin typeface="Courier New" panose="02070309020205020404" pitchFamily="49" charset="0"/>
              </a:rPr>
              <a:t>Input</a:t>
            </a:r>
            <a:r>
              <a:rPr lang="en-US" altLang="zh-CN" sz="2000" b="1" dirty="0">
                <a:latin typeface="Courier New" panose="02070309020205020404" pitchFamily="49" charset="0"/>
              </a:rPr>
              <a:t>: n, s</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s</a:t>
            </a:r>
            <a:r>
              <a:rPr lang="en-US" altLang="zh-CN" sz="2000" b="1" baseline="-25000" dirty="0" err="1">
                <a:latin typeface="Courier New" panose="02070309020205020404" pitchFamily="49" charset="0"/>
              </a:rPr>
              <a:t>n</a:t>
            </a:r>
            <a:r>
              <a:rPr lang="en-US" altLang="zh-CN" sz="2000" b="1" baseline="-25000" dirty="0">
                <a:latin typeface="Courier New" panose="02070309020205020404" pitchFamily="49" charset="0"/>
              </a:rPr>
              <a:t> , </a:t>
            </a:r>
            <a:r>
              <a:rPr lang="en-US" altLang="zh-CN" sz="2000" b="1" dirty="0">
                <a:latin typeface="Courier New" panose="02070309020205020404" pitchFamily="49" charset="0"/>
              </a:rPr>
              <a:t>f</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f</a:t>
            </a:r>
            <a:r>
              <a:rPr lang="en-US" altLang="zh-CN" sz="2000" b="1" baseline="-25000" dirty="0" err="1">
                <a:latin typeface="Courier New" panose="02070309020205020404" pitchFamily="49" charset="0"/>
              </a:rPr>
              <a:t>n</a:t>
            </a:r>
            <a:r>
              <a:rPr lang="en-US" altLang="zh-CN" sz="2000" b="1" baseline="-25000" dirty="0">
                <a:latin typeface="Courier New" panose="02070309020205020404" pitchFamily="49" charset="0"/>
              </a:rPr>
              <a:t> , </a:t>
            </a:r>
            <a:r>
              <a:rPr lang="en-US" altLang="zh-CN" sz="2000" b="1" dirty="0">
                <a:latin typeface="Courier New" panose="02070309020205020404" pitchFamily="49" charset="0"/>
              </a:rPr>
              <a:t>v</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a:t>
            </a:r>
            <a:r>
              <a:rPr lang="en-US" altLang="zh-CN" sz="2000" b="1" dirty="0" err="1">
                <a:latin typeface="Courier New" panose="02070309020205020404" pitchFamily="49" charset="0"/>
              </a:rPr>
              <a:t>v</a:t>
            </a:r>
            <a:r>
              <a:rPr lang="en-US" altLang="zh-CN" sz="2000" b="1" baseline="-25000" dirty="0" err="1">
                <a:latin typeface="Courier New" panose="02070309020205020404" pitchFamily="49" charset="0"/>
              </a:rPr>
              <a:t>n</a:t>
            </a:r>
            <a:endParaRPr lang="en-US" altLang="zh-CN" sz="2000" b="1" dirty="0">
              <a:latin typeface="Courier New" panose="02070309020205020404" pitchFamily="49" charset="0"/>
            </a:endParaRP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Sort</a:t>
            </a:r>
            <a:r>
              <a:rPr lang="en-US" altLang="zh-CN" sz="2000" b="1" dirty="0">
                <a:latin typeface="Courier New" panose="02070309020205020404" pitchFamily="49" charset="0"/>
              </a:rPr>
              <a:t> jobs by finish times so that f</a:t>
            </a:r>
            <a:r>
              <a:rPr lang="en-US" altLang="zh-CN" sz="2000" b="1" baseline="-25000" dirty="0">
                <a:latin typeface="Courier New" panose="02070309020205020404" pitchFamily="49" charset="0"/>
              </a:rPr>
              <a:t>1</a:t>
            </a:r>
            <a:r>
              <a:rPr lang="en-US" altLang="zh-CN" sz="2000" b="1" dirty="0">
                <a:latin typeface="Courier New" panose="02070309020205020404" pitchFamily="49" charset="0"/>
              </a:rPr>
              <a:t>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f</a:t>
            </a:r>
            <a:r>
              <a:rPr lang="en-US" altLang="zh-CN" sz="2000" b="1" baseline="-25000" dirty="0">
                <a:latin typeface="Courier New" panose="02070309020205020404" pitchFamily="49" charset="0"/>
              </a:rPr>
              <a:t>2</a:t>
            </a:r>
            <a:r>
              <a:rPr lang="en-US" altLang="zh-CN" sz="2000" b="1" dirty="0">
                <a:latin typeface="Courier New" panose="02070309020205020404" pitchFamily="49" charset="0"/>
              </a:rPr>
              <a:t>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 </a:t>
            </a:r>
            <a:r>
              <a:rPr lang="en-US" altLang="zh-CN" sz="2000" b="1" dirty="0">
                <a:latin typeface="Courier New" panose="02070309020205020404" pitchFamily="49" charset="0"/>
                <a:sym typeface="Symbol" panose="05050102010706020507" pitchFamily="18" charset="2"/>
              </a:rPr>
              <a:t></a:t>
            </a:r>
            <a:r>
              <a:rPr lang="en-US" altLang="zh-CN" sz="2000" b="1" dirty="0">
                <a:latin typeface="Courier New" panose="02070309020205020404" pitchFamily="49" charset="0"/>
              </a:rPr>
              <a:t> f</a:t>
            </a:r>
            <a:r>
              <a:rPr lang="en-US" altLang="zh-CN" sz="2000" b="1" baseline="-25000" dirty="0">
                <a:latin typeface="Courier New" panose="02070309020205020404" pitchFamily="49" charset="0"/>
              </a:rPr>
              <a:t>n</a:t>
            </a:r>
            <a:r>
              <a:rPr lang="en-US" altLang="zh-CN" sz="2000" b="1" dirty="0">
                <a:latin typeface="Courier New" panose="02070309020205020404" pitchFamily="49" charset="0"/>
              </a:rPr>
              <a:t>.</a:t>
            </a: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Compute</a:t>
            </a:r>
            <a:r>
              <a:rPr lang="en-US" altLang="zh-CN" sz="2000" b="1" dirty="0">
                <a:latin typeface="Courier New" panose="02070309020205020404" pitchFamily="49" charset="0"/>
              </a:rPr>
              <a:t> p(1), p(2), …, p(n)</a:t>
            </a:r>
          </a:p>
          <a:p>
            <a:pPr>
              <a:spcBef>
                <a:spcPct val="0"/>
              </a:spcBef>
              <a:buClrTx/>
              <a:buSzTx/>
              <a:buFontTx/>
              <a:buNone/>
            </a:pPr>
            <a:endParaRPr lang="en-US" altLang="zh-CN" sz="2000" b="1" dirty="0">
              <a:latin typeface="Courier New" panose="02070309020205020404" pitchFamily="49" charset="0"/>
            </a:endParaRPr>
          </a:p>
          <a:p>
            <a:pPr>
              <a:spcBef>
                <a:spcPct val="0"/>
              </a:spcBef>
              <a:buClrTx/>
              <a:buSzTx/>
              <a:buFontTx/>
              <a:buNone/>
            </a:pPr>
            <a:r>
              <a:rPr lang="en-US" altLang="zh-CN" sz="2000" b="1" dirty="0">
                <a:latin typeface="Courier New" panose="02070309020205020404" pitchFamily="49" charset="0"/>
              </a:rPr>
              <a:t>Iterative-Compute-</a:t>
            </a:r>
            <a:r>
              <a:rPr lang="en-US" altLang="zh-CN" sz="2000" b="1" dirty="0" err="1">
                <a:latin typeface="Courier New" panose="02070309020205020404" pitchFamily="49" charset="0"/>
              </a:rPr>
              <a:t>Opt</a:t>
            </a:r>
            <a:r>
              <a:rPr lang="en-US" altLang="zh-CN" sz="2000" b="1" dirty="0">
                <a:latin typeface="Courier New" panose="02070309020205020404" pitchFamily="49" charset="0"/>
              </a:rPr>
              <a:t> </a:t>
            </a:r>
          </a:p>
          <a:p>
            <a:pPr>
              <a:spcBef>
                <a:spcPct val="0"/>
              </a:spcBef>
              <a:buClrTx/>
              <a:buSzTx/>
              <a:buFontTx/>
              <a:buNone/>
            </a:pPr>
            <a:r>
              <a:rPr lang="en-US" altLang="zh-CN" sz="2000" b="1" dirty="0">
                <a:latin typeface="Courier New" panose="02070309020205020404" pitchFamily="49" charset="0"/>
              </a:rPr>
              <a:t>{</a:t>
            </a:r>
          </a:p>
          <a:p>
            <a:pPr>
              <a:spcBef>
                <a:spcPct val="0"/>
              </a:spcBef>
              <a:buClrTx/>
              <a:buSzTx/>
              <a:buFontTx/>
              <a:buNone/>
            </a:pPr>
            <a:r>
              <a:rPr lang="en-US" altLang="zh-CN" sz="2000" b="1" dirty="0">
                <a:latin typeface="Courier New" panose="02070309020205020404" pitchFamily="49" charset="0"/>
              </a:rPr>
              <a:t>   M[0] = 0</a:t>
            </a:r>
            <a:endParaRPr lang="en-US" altLang="zh-CN" sz="2000" b="1" dirty="0">
              <a:solidFill>
                <a:schemeClr val="accent1"/>
              </a:solidFill>
              <a:latin typeface="Courier New" panose="02070309020205020404" pitchFamily="49" charset="0"/>
            </a:endParaRPr>
          </a:p>
          <a:p>
            <a:pPr>
              <a:spcBef>
                <a:spcPct val="0"/>
              </a:spcBef>
              <a:buClrTx/>
              <a:buSzTx/>
              <a:buFontTx/>
              <a:buNone/>
            </a:pPr>
            <a:r>
              <a:rPr lang="en-US" altLang="zh-CN" sz="2000" b="1" dirty="0">
                <a:solidFill>
                  <a:srgbClr val="003399"/>
                </a:solidFill>
                <a:latin typeface="Courier New" panose="02070309020205020404" pitchFamily="49" charset="0"/>
              </a:rPr>
              <a:t>   for</a:t>
            </a:r>
            <a:r>
              <a:rPr lang="en-US" altLang="zh-CN" sz="2000" b="1" dirty="0">
                <a:solidFill>
                  <a:schemeClr val="accent1"/>
                </a:solidFill>
                <a:latin typeface="Courier New" panose="02070309020205020404" pitchFamily="49" charset="0"/>
              </a:rPr>
              <a:t> </a:t>
            </a:r>
            <a:r>
              <a:rPr lang="en-US" altLang="zh-CN" sz="2000" b="1" dirty="0">
                <a:latin typeface="Courier New" panose="02070309020205020404" pitchFamily="49" charset="0"/>
              </a:rPr>
              <a:t>j = 1 to n</a:t>
            </a:r>
          </a:p>
          <a:p>
            <a:pPr>
              <a:spcBef>
                <a:spcPct val="0"/>
              </a:spcBef>
              <a:buClrTx/>
              <a:buSzTx/>
              <a:buFontTx/>
              <a:buNone/>
            </a:pPr>
            <a:r>
              <a:rPr lang="en-US" altLang="zh-CN" sz="2000" b="1" dirty="0">
                <a:solidFill>
                  <a:schemeClr val="accent1"/>
                </a:solidFill>
                <a:latin typeface="Courier New" panose="02070309020205020404" pitchFamily="49" charset="0"/>
              </a:rPr>
              <a:t>      </a:t>
            </a:r>
            <a:r>
              <a:rPr lang="en-US" altLang="zh-CN" sz="2000" b="1" dirty="0">
                <a:latin typeface="Courier New" panose="02070309020205020404" pitchFamily="49" charset="0"/>
              </a:rPr>
              <a:t>M[j] = max(</a:t>
            </a:r>
            <a:r>
              <a:rPr lang="en-US" altLang="zh-CN" sz="2000" b="1" dirty="0" err="1">
                <a:latin typeface="Courier New" panose="02070309020205020404" pitchFamily="49" charset="0"/>
              </a:rPr>
              <a:t>v</a:t>
            </a:r>
            <a:r>
              <a:rPr lang="en-US" altLang="zh-CN" sz="2000" b="1" baseline="-25000" dirty="0" err="1">
                <a:latin typeface="Courier New" panose="02070309020205020404" pitchFamily="49" charset="0"/>
              </a:rPr>
              <a:t>j</a:t>
            </a:r>
            <a:r>
              <a:rPr lang="en-US" altLang="zh-CN" sz="2000" b="1" dirty="0">
                <a:latin typeface="Courier New" panose="02070309020205020404" pitchFamily="49" charset="0"/>
              </a:rPr>
              <a:t> + M[p(j)], M[j-1])</a:t>
            </a:r>
          </a:p>
          <a:p>
            <a:pPr>
              <a:spcBef>
                <a:spcPct val="0"/>
              </a:spcBef>
              <a:buClrTx/>
              <a:buSzTx/>
              <a:buFontTx/>
              <a:buNone/>
            </a:pPr>
            <a:r>
              <a:rPr lang="en-US" altLang="zh-CN" sz="2000" b="1" dirty="0">
                <a:latin typeface="Courier New" panose="02070309020205020404" pitchFamily="49" charset="0"/>
              </a:rPr>
              <a:t>}</a:t>
            </a:r>
          </a:p>
        </p:txBody>
      </p:sp>
      <p:sp>
        <p:nvSpPr>
          <p:cNvPr id="31750" name="Text Box 5">
            <a:extLst>
              <a:ext uri="{FF2B5EF4-FFF2-40B4-BE49-F238E27FC236}">
                <a16:creationId xmlns:a16="http://schemas.microsoft.com/office/drawing/2014/main" id="{BF8B1365-4872-41C8-ADBA-21D4EEF54944}"/>
              </a:ext>
            </a:extLst>
          </p:cNvPr>
          <p:cNvSpPr txBox="1">
            <a:spLocks noChangeArrowheads="1"/>
          </p:cNvSpPr>
          <p:nvPr/>
        </p:nvSpPr>
        <p:spPr bwMode="auto">
          <a:xfrm>
            <a:off x="1524000" y="6338888"/>
            <a:ext cx="381000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endParaRPr lang="zh-CN" altLang="en-US" b="1">
              <a:latin typeface="Courier New" panose="02070309020205020404" pitchFamily="49" charset="0"/>
            </a:endParaRPr>
          </a:p>
        </p:txBody>
      </p:sp>
      <p:sp>
        <p:nvSpPr>
          <p:cNvPr id="31751" name="Text Box 6">
            <a:extLst>
              <a:ext uri="{FF2B5EF4-FFF2-40B4-BE49-F238E27FC236}">
                <a16:creationId xmlns:a16="http://schemas.microsoft.com/office/drawing/2014/main" id="{959D82A2-B84C-4346-8992-82EBDB540EF3}"/>
              </a:ext>
            </a:extLst>
          </p:cNvPr>
          <p:cNvSpPr txBox="1">
            <a:spLocks noChangeArrowheads="1"/>
          </p:cNvSpPr>
          <p:nvPr/>
        </p:nvSpPr>
        <p:spPr bwMode="auto">
          <a:xfrm>
            <a:off x="2171700" y="6281912"/>
            <a:ext cx="480060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lang="zh-CN" altLang="en-US" sz="2000" b="1" dirty="0">
                <a:latin typeface="Courier New" panose="02070309020205020404" pitchFamily="49" charset="0"/>
              </a:rPr>
              <a:t>自底向上</a:t>
            </a:r>
            <a:endParaRPr lang="en-US" altLang="zh-CN" sz="2000" b="1" dirty="0">
              <a:latin typeface="Courier New" panose="02070309020205020404" pitchFamily="49"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a:extLst>
              <a:ext uri="{FF2B5EF4-FFF2-40B4-BE49-F238E27FC236}">
                <a16:creationId xmlns:a16="http://schemas.microsoft.com/office/drawing/2014/main" id="{1D2F43D0-CC4E-48D8-9FE9-82625B2A4C75}"/>
              </a:ext>
            </a:extLst>
          </p:cNvPr>
          <p:cNvSpPr>
            <a:spLocks noGrp="1"/>
          </p:cNvSpPr>
          <p:nvPr>
            <p:ph type="sldNum" sz="quarter" idx="4294967295"/>
          </p:nvPr>
        </p:nvSpPr>
        <p:spPr>
          <a:xfrm>
            <a:off x="7086600" y="6356350"/>
            <a:ext cx="2057400" cy="36512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89C80E-FEE1-46D0-AC98-9709900773DC}" type="slidenum">
              <a:rPr kumimoji="0" lang="zh-CN" altLang="en-US" sz="1400" smtClean="0"/>
              <a:pPr>
                <a:spcBef>
                  <a:spcPct val="0"/>
                </a:spcBef>
                <a:buClrTx/>
                <a:buSzTx/>
                <a:buFontTx/>
                <a:buNone/>
              </a:pPr>
              <a:t>99</a:t>
            </a:fld>
            <a:endParaRPr kumimoji="0" lang="en-US" altLang="zh-CN" sz="1400"/>
          </a:p>
        </p:txBody>
      </p:sp>
      <p:sp>
        <p:nvSpPr>
          <p:cNvPr id="37891" name="Rectangle 2">
            <a:extLst>
              <a:ext uri="{FF2B5EF4-FFF2-40B4-BE49-F238E27FC236}">
                <a16:creationId xmlns:a16="http://schemas.microsoft.com/office/drawing/2014/main" id="{90632D27-4C90-4B5F-AC7E-B2461AF7701F}"/>
              </a:ext>
            </a:extLst>
          </p:cNvPr>
          <p:cNvSpPr>
            <a:spLocks noGrp="1" noChangeArrowheads="1"/>
          </p:cNvSpPr>
          <p:nvPr>
            <p:ph type="title" idx="4294967295"/>
          </p:nvPr>
        </p:nvSpPr>
        <p:spPr>
          <a:xfrm>
            <a:off x="628650" y="410368"/>
            <a:ext cx="7886700" cy="1325563"/>
          </a:xfrm>
        </p:spPr>
        <p:txBody>
          <a:bodyPr/>
          <a:lstStyle/>
          <a:p>
            <a:pPr eaLnBrk="1" hangingPunct="1"/>
            <a:r>
              <a:rPr lang="zh-CN" altLang="en-US" dirty="0"/>
              <a:t>分段的最小二乘</a:t>
            </a:r>
            <a:endParaRPr lang="en-US" altLang="zh-CN" dirty="0"/>
          </a:p>
        </p:txBody>
      </p:sp>
      <p:sp>
        <p:nvSpPr>
          <p:cNvPr id="37892" name="Rectangle 3">
            <a:extLst>
              <a:ext uri="{FF2B5EF4-FFF2-40B4-BE49-F238E27FC236}">
                <a16:creationId xmlns:a16="http://schemas.microsoft.com/office/drawing/2014/main" id="{B6E705CC-F71C-41AD-9433-FD120E483EFE}"/>
              </a:ext>
            </a:extLst>
          </p:cNvPr>
          <p:cNvSpPr>
            <a:spLocks noGrp="1" noChangeArrowheads="1"/>
          </p:cNvSpPr>
          <p:nvPr>
            <p:ph type="body" idx="4294967295"/>
          </p:nvPr>
        </p:nvSpPr>
        <p:spPr>
          <a:xfrm>
            <a:off x="628650" y="1556792"/>
            <a:ext cx="7886700" cy="4351338"/>
          </a:xfrm>
        </p:spPr>
        <p:txBody>
          <a:bodyPr>
            <a:normAutofit/>
          </a:bodyPr>
          <a:lstStyle/>
          <a:p>
            <a:pPr eaLnBrk="1" hangingPunct="1">
              <a:lnSpc>
                <a:spcPct val="150000"/>
              </a:lnSpc>
            </a:pPr>
            <a:r>
              <a:rPr lang="zh-CN" altLang="en-US" sz="2800" dirty="0"/>
              <a:t>给定平面上的由</a:t>
            </a:r>
            <a:r>
              <a:rPr lang="en-US" altLang="zh-CN" sz="2800" dirty="0"/>
              <a:t>n</a:t>
            </a:r>
            <a:r>
              <a:rPr lang="zh-CN" altLang="en-US" sz="2800" dirty="0"/>
              <a:t>个点组成的集合</a:t>
            </a:r>
            <a:r>
              <a:rPr lang="en-US" altLang="zh-CN" sz="2800" dirty="0"/>
              <a:t>P:(x</a:t>
            </a:r>
            <a:r>
              <a:rPr lang="en-US" altLang="zh-CN" sz="4400" baseline="-25000" dirty="0"/>
              <a:t>1</a:t>
            </a:r>
            <a:r>
              <a:rPr lang="en-US" altLang="zh-CN" sz="2800" dirty="0"/>
              <a:t>, y</a:t>
            </a:r>
            <a:r>
              <a:rPr lang="en-US" altLang="zh-CN" sz="4400" baseline="-25000" dirty="0"/>
              <a:t>1</a:t>
            </a:r>
            <a:r>
              <a:rPr lang="en-US" altLang="zh-CN" sz="2800" dirty="0"/>
              <a:t>), (x</a:t>
            </a:r>
            <a:r>
              <a:rPr lang="en-US" altLang="zh-CN" sz="4400" baseline="-25000" dirty="0"/>
              <a:t>2</a:t>
            </a:r>
            <a:r>
              <a:rPr lang="en-US" altLang="zh-CN" sz="2800" dirty="0"/>
              <a:t>, y</a:t>
            </a:r>
            <a:r>
              <a:rPr lang="en-US" altLang="zh-CN" sz="4400" baseline="-25000" dirty="0"/>
              <a:t>2</a:t>
            </a:r>
            <a:r>
              <a:rPr lang="en-US" altLang="zh-CN" sz="2800" dirty="0"/>
              <a:t>) , . . . , (</a:t>
            </a:r>
            <a:r>
              <a:rPr lang="en-US" altLang="zh-CN" sz="2800" dirty="0" err="1"/>
              <a:t>x</a:t>
            </a:r>
            <a:r>
              <a:rPr lang="en-US" altLang="zh-CN" sz="4400" baseline="-25000" dirty="0" err="1"/>
              <a:t>n</a:t>
            </a:r>
            <a:r>
              <a:rPr lang="en-US" altLang="zh-CN" sz="2800" dirty="0"/>
              <a:t>, </a:t>
            </a:r>
            <a:r>
              <a:rPr lang="en-US" altLang="zh-CN" sz="2800" dirty="0" err="1"/>
              <a:t>y</a:t>
            </a:r>
            <a:r>
              <a:rPr lang="en-US" altLang="zh-CN" sz="4400" baseline="-25000" dirty="0" err="1"/>
              <a:t>n</a:t>
            </a:r>
            <a:r>
              <a:rPr lang="en-US" altLang="zh-CN" sz="2800" dirty="0"/>
              <a:t>).</a:t>
            </a:r>
            <a:endParaRPr lang="zh-CN" altLang="en-US" sz="2800" dirty="0"/>
          </a:p>
          <a:p>
            <a:pPr eaLnBrk="1" hangingPunct="1">
              <a:lnSpc>
                <a:spcPct val="150000"/>
              </a:lnSpc>
            </a:pPr>
            <a:r>
              <a:rPr lang="zh-CN" altLang="en-US" sz="2800" dirty="0"/>
              <a:t>假设</a:t>
            </a:r>
            <a:r>
              <a:rPr lang="en-US" altLang="zh-CN" sz="2800" dirty="0"/>
              <a:t>x</a:t>
            </a:r>
            <a:r>
              <a:rPr lang="en-US" altLang="zh-CN" sz="4400" baseline="-25000" dirty="0"/>
              <a:t>1 </a:t>
            </a:r>
            <a:r>
              <a:rPr lang="en-US" altLang="zh-CN" sz="2800" dirty="0"/>
              <a:t>&lt;</a:t>
            </a:r>
            <a:r>
              <a:rPr lang="en-US" altLang="zh-CN" sz="4400" baseline="-25000" dirty="0"/>
              <a:t> </a:t>
            </a:r>
            <a:r>
              <a:rPr lang="en-US" altLang="zh-CN" sz="2800" dirty="0"/>
              <a:t>x</a:t>
            </a:r>
            <a:r>
              <a:rPr lang="en-US" altLang="zh-CN" sz="4400" baseline="-25000" dirty="0"/>
              <a:t>2 </a:t>
            </a:r>
            <a:r>
              <a:rPr lang="en-US" altLang="zh-CN" sz="2800" dirty="0"/>
              <a:t>&lt;</a:t>
            </a:r>
            <a:r>
              <a:rPr lang="en-US" altLang="zh-CN" sz="2800" dirty="0">
                <a:latin typeface="Comic Sans MS" panose="030F0702030302020204" pitchFamily="66" charset="0"/>
              </a:rPr>
              <a:t>…</a:t>
            </a:r>
            <a:r>
              <a:rPr lang="en-US" altLang="zh-CN" sz="2800" dirty="0"/>
              <a:t> &lt;</a:t>
            </a:r>
            <a:r>
              <a:rPr lang="en-US" altLang="zh-CN" sz="4400" baseline="-25000" dirty="0"/>
              <a:t> </a:t>
            </a:r>
            <a:r>
              <a:rPr lang="en-US" altLang="zh-CN" sz="2800" dirty="0" err="1"/>
              <a:t>x</a:t>
            </a:r>
            <a:r>
              <a:rPr lang="en-US" altLang="zh-CN" sz="4400" baseline="-25000" dirty="0" err="1"/>
              <a:t>n</a:t>
            </a:r>
            <a:r>
              <a:rPr lang="en-US" altLang="zh-CN" sz="4400" baseline="-25000" dirty="0"/>
              <a:t> </a:t>
            </a:r>
          </a:p>
          <a:p>
            <a:pPr eaLnBrk="1" hangingPunct="1">
              <a:lnSpc>
                <a:spcPct val="150000"/>
              </a:lnSpc>
            </a:pPr>
            <a:r>
              <a:rPr lang="zh-CN" altLang="en-US" sz="2800" dirty="0"/>
              <a:t>给定由方程</a:t>
            </a:r>
            <a:r>
              <a:rPr lang="en-US" altLang="zh-CN" sz="2800" dirty="0">
                <a:solidFill>
                  <a:schemeClr val="accent1"/>
                </a:solidFill>
              </a:rPr>
              <a:t>y=</a:t>
            </a:r>
            <a:r>
              <a:rPr lang="en-US" altLang="zh-CN" sz="2800" dirty="0" err="1">
                <a:solidFill>
                  <a:schemeClr val="accent1"/>
                </a:solidFill>
              </a:rPr>
              <a:t>ax+b</a:t>
            </a:r>
            <a:r>
              <a:rPr lang="zh-CN" altLang="en-US" sz="2800" dirty="0"/>
              <a:t>定义的直线</a:t>
            </a:r>
            <a:r>
              <a:rPr lang="en-US" altLang="zh-CN" sz="2800" dirty="0"/>
              <a:t>L, </a:t>
            </a:r>
            <a:r>
              <a:rPr lang="zh-CN" altLang="en-US" sz="2800" dirty="0"/>
              <a:t>我们说</a:t>
            </a:r>
            <a:r>
              <a:rPr lang="en-US" altLang="zh-CN" sz="2800" dirty="0">
                <a:solidFill>
                  <a:schemeClr val="accent1"/>
                </a:solidFill>
              </a:rPr>
              <a:t>L</a:t>
            </a:r>
            <a:r>
              <a:rPr lang="zh-CN" altLang="en-US" sz="2800" dirty="0">
                <a:solidFill>
                  <a:schemeClr val="accent1"/>
                </a:solidFill>
              </a:rPr>
              <a:t>相对于</a:t>
            </a:r>
            <a:r>
              <a:rPr lang="en-US" altLang="zh-CN" sz="2800" dirty="0">
                <a:solidFill>
                  <a:schemeClr val="accent1"/>
                </a:solidFill>
              </a:rPr>
              <a:t>P</a:t>
            </a:r>
            <a:r>
              <a:rPr lang="zh-CN" altLang="en-US" sz="2800" dirty="0">
                <a:solidFill>
                  <a:schemeClr val="accent1"/>
                </a:solidFill>
              </a:rPr>
              <a:t>的误差是它对于</a:t>
            </a:r>
            <a:r>
              <a:rPr lang="en-US" altLang="zh-CN" sz="2800" dirty="0">
                <a:solidFill>
                  <a:schemeClr val="accent1"/>
                </a:solidFill>
              </a:rPr>
              <a:t>P</a:t>
            </a:r>
            <a:r>
              <a:rPr lang="zh-CN" altLang="en-US" sz="2800" dirty="0">
                <a:solidFill>
                  <a:schemeClr val="accent1"/>
                </a:solidFill>
              </a:rPr>
              <a:t>中的点的</a:t>
            </a:r>
            <a:r>
              <a:rPr lang="zh-CN" altLang="en-US" sz="2800" dirty="0">
                <a:solidFill>
                  <a:schemeClr val="accent1"/>
                </a:solidFill>
                <a:latin typeface="Comic Sans MS" panose="030F0702030302020204" pitchFamily="66" charset="0"/>
              </a:rPr>
              <a:t>“</a:t>
            </a:r>
            <a:r>
              <a:rPr lang="zh-CN" altLang="en-US" sz="2800" b="1" dirty="0">
                <a:solidFill>
                  <a:schemeClr val="accent1"/>
                </a:solidFill>
              </a:rPr>
              <a:t>距离</a:t>
            </a:r>
            <a:r>
              <a:rPr lang="zh-CN" altLang="en-US" sz="2800" dirty="0">
                <a:solidFill>
                  <a:schemeClr val="accent1"/>
                </a:solidFill>
                <a:latin typeface="Comic Sans MS" panose="030F0702030302020204" pitchFamily="66" charset="0"/>
              </a:rPr>
              <a:t>”</a:t>
            </a:r>
            <a:r>
              <a:rPr lang="zh-CN" altLang="en-US" sz="2800" dirty="0">
                <a:solidFill>
                  <a:schemeClr val="accent1"/>
                </a:solidFill>
              </a:rPr>
              <a:t>的平方和</a:t>
            </a:r>
            <a:r>
              <a:rPr lang="zh-CN" altLang="en-US" sz="2800" dirty="0"/>
              <a:t>;</a:t>
            </a:r>
          </a:p>
          <a:p>
            <a:pPr eaLnBrk="1" hangingPunct="1">
              <a:lnSpc>
                <a:spcPct val="150000"/>
              </a:lnSpc>
            </a:pPr>
            <a:r>
              <a:rPr lang="zh-CN" altLang="en-US" sz="2800" dirty="0"/>
              <a:t>自然的目标是寻找具有最小误差的直线</a:t>
            </a:r>
            <a:endParaRPr lang="en-US" altLang="zh-CN" sz="4400" baseline="-25000" dirty="0"/>
          </a:p>
          <a:p>
            <a:pPr eaLnBrk="1" hangingPunct="1">
              <a:lnSpc>
                <a:spcPct val="150000"/>
              </a:lnSpc>
            </a:pPr>
            <a:endParaRPr lang="en-US" altLang="zh-CN" sz="4400" baseline="-25000" dirty="0"/>
          </a:p>
        </p:txBody>
      </p:sp>
    </p:spTree>
  </p:cSld>
  <p:clrMapOvr>
    <a:masterClrMapping/>
  </p:clrMapOvr>
</p:sld>
</file>

<file path=ppt/theme/theme1.xml><?xml version="1.0" encoding="utf-8"?>
<a:theme xmlns:a="http://schemas.openxmlformats.org/drawingml/2006/main" name="主题1">
  <a:themeElements>
    <a:clrScheme name="自定义 1">
      <a:dk1>
        <a:sysClr val="windowText" lastClr="000000"/>
      </a:dk1>
      <a:lt1>
        <a:sysClr val="window" lastClr="FFFFFF"/>
      </a:lt1>
      <a:dk2>
        <a:srgbClr val="44546A"/>
      </a:dk2>
      <a:lt2>
        <a:srgbClr val="E7E6E6"/>
      </a:lt2>
      <a:accent1>
        <a:srgbClr val="7E0C6E"/>
      </a:accent1>
      <a:accent2>
        <a:srgbClr val="983D8B"/>
      </a:accent2>
      <a:accent3>
        <a:srgbClr val="B26DA8"/>
      </a:accent3>
      <a:accent4>
        <a:srgbClr val="A00072"/>
      </a:accent4>
      <a:accent5>
        <a:srgbClr val="AD1798"/>
      </a:accent5>
      <a:accent6>
        <a:srgbClr val="D84D91"/>
      </a:accent6>
      <a:hlink>
        <a:srgbClr val="B26DA8"/>
      </a:hlink>
      <a:folHlink>
        <a:srgbClr val="CB9EC5"/>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915C5BE5-B032-485A-84D1-D8260B13304C}" vid="{BFC930FF-91FA-4820-A818-0387AAC554F1}"/>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13368</TotalTime>
  <Words>41486</Words>
  <Application>Microsoft Office PowerPoint</Application>
  <PresentationFormat>全屏显示(4:3)</PresentationFormat>
  <Paragraphs>3149</Paragraphs>
  <Slides>263</Slides>
  <Notes>134</Notes>
  <HiddenSlides>0</HiddenSlides>
  <MMClips>3</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263</vt:i4>
      </vt:variant>
    </vt:vector>
  </HeadingPairs>
  <TitlesOfParts>
    <vt:vector size="285" baseType="lpstr">
      <vt:lpstr>Helvetica Neue</vt:lpstr>
      <vt:lpstr>Inter</vt:lpstr>
      <vt:lpstr>Monotype Sorts</vt:lpstr>
      <vt:lpstr>MS Gothic</vt:lpstr>
      <vt:lpstr>黑体</vt:lpstr>
      <vt:lpstr>华文隶书</vt:lpstr>
      <vt:lpstr>宋体</vt:lpstr>
      <vt:lpstr>微软雅黑</vt:lpstr>
      <vt:lpstr>新宋体</vt:lpstr>
      <vt:lpstr>Arial</vt:lpstr>
      <vt:lpstr>Calibri</vt:lpstr>
      <vt:lpstr>Cambria Math</vt:lpstr>
      <vt:lpstr>Comic Sans MS</vt:lpstr>
      <vt:lpstr>Consolas</vt:lpstr>
      <vt:lpstr>Courier New</vt:lpstr>
      <vt:lpstr>Segoe UI Symbol</vt:lpstr>
      <vt:lpstr>Symbol</vt:lpstr>
      <vt:lpstr>Times New Roman</vt:lpstr>
      <vt:lpstr>Wingdings</vt:lpstr>
      <vt:lpstr>主题1</vt:lpstr>
      <vt:lpstr>公式</vt:lpstr>
      <vt:lpstr>Equation</vt:lpstr>
      <vt:lpstr>第6章  动态规划</vt:lpstr>
      <vt:lpstr>PowerPoint 演示文稿</vt:lpstr>
      <vt:lpstr>PowerPoint 演示文稿</vt:lpstr>
      <vt:lpstr>算法回顾</vt:lpstr>
      <vt:lpstr>算法回顾</vt:lpstr>
      <vt:lpstr>算法介绍</vt:lpstr>
      <vt:lpstr>算法介绍</vt:lpstr>
      <vt:lpstr>动态规划简介</vt:lpstr>
      <vt:lpstr>动态规划应用</vt:lpstr>
      <vt:lpstr>动态规划应用</vt:lpstr>
      <vt:lpstr>动态规划应用</vt:lpstr>
      <vt:lpstr>动态规划应用</vt:lpstr>
      <vt:lpstr>动态规划应用</vt:lpstr>
      <vt:lpstr>动态规划应用</vt:lpstr>
      <vt:lpstr>动态规划应用</vt:lpstr>
      <vt:lpstr>动态规划应用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6.1 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动态规划原理</vt:lpstr>
      <vt:lpstr>动态规划原理</vt:lpstr>
      <vt:lpstr>动态规划原理</vt:lpstr>
      <vt:lpstr>动态规划原理与分治策略</vt:lpstr>
      <vt:lpstr>动态规划原理</vt:lpstr>
      <vt:lpstr>动态规划原理</vt:lpstr>
      <vt:lpstr>6.2 分段的最小二乘</vt:lpstr>
      <vt:lpstr>分段的最小二乘</vt:lpstr>
      <vt:lpstr>分段的最小二乘</vt:lpstr>
      <vt:lpstr>分段的最小二乘</vt:lpstr>
      <vt:lpstr>分段的最小二乘</vt:lpstr>
      <vt:lpstr>分段的最小二乘</vt:lpstr>
      <vt:lpstr>分段的最小二乘</vt:lpstr>
      <vt:lpstr>分段的最小二乘</vt:lpstr>
      <vt:lpstr>分段的最小二乘</vt:lpstr>
      <vt:lpstr>分段的最小二乘</vt:lpstr>
      <vt:lpstr>算法</vt:lpstr>
      <vt:lpstr>算法</vt:lpstr>
      <vt:lpstr>算法</vt:lpstr>
      <vt:lpstr>6.4 子集和与背包</vt:lpstr>
      <vt:lpstr>子集和问题</vt:lpstr>
      <vt:lpstr>背包问题</vt:lpstr>
      <vt:lpstr>子集和与背包</vt:lpstr>
      <vt:lpstr>子集和与背包</vt:lpstr>
      <vt:lpstr>子集和与背包</vt:lpstr>
      <vt:lpstr>子集和与背包</vt:lpstr>
      <vt:lpstr>子集和与背包</vt:lpstr>
      <vt:lpstr>子集和与背包</vt:lpstr>
      <vt:lpstr>算法</vt:lpstr>
      <vt:lpstr>算法</vt:lpstr>
      <vt:lpstr>算法 –回溯求最优解</vt:lpstr>
      <vt:lpstr>算法</vt:lpstr>
      <vt:lpstr>算法</vt:lpstr>
      <vt:lpstr>推广</vt:lpstr>
      <vt:lpstr>要点回顾</vt:lpstr>
      <vt:lpstr>PowerPoint 演示文稿</vt:lpstr>
      <vt:lpstr>PowerPoint 演示文稿</vt:lpstr>
      <vt:lpstr>PowerPoint 演示文稿</vt:lpstr>
      <vt:lpstr>PowerPoint 演示文稿</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带权的区间调度</vt:lpstr>
      <vt:lpstr>动态规划原理</vt:lpstr>
      <vt:lpstr>分段的最小二乘</vt:lpstr>
      <vt:lpstr>分段的最小二乘</vt:lpstr>
      <vt:lpstr>分段的最小二乘</vt:lpstr>
      <vt:lpstr>分段的最小二乘</vt:lpstr>
      <vt:lpstr>算法</vt:lpstr>
      <vt:lpstr>子集和问题</vt:lpstr>
      <vt:lpstr>背包问题</vt:lpstr>
      <vt:lpstr>子集和与背包</vt:lpstr>
      <vt:lpstr>子集和与背包</vt:lpstr>
      <vt:lpstr>子集和与背包</vt:lpstr>
      <vt:lpstr>子集和与背包</vt:lpstr>
      <vt:lpstr>子集和与背包</vt:lpstr>
      <vt:lpstr>算法</vt:lpstr>
      <vt:lpstr>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6.5 RNA二级结构</vt:lpstr>
      <vt:lpstr>RNA二级结构</vt:lpstr>
      <vt:lpstr>RNA二级结构</vt:lpstr>
      <vt:lpstr>RNA二级结构</vt:lpstr>
      <vt:lpstr>RNA二级结构</vt:lpstr>
      <vt:lpstr>RNA二级结构</vt:lpstr>
      <vt:lpstr>RNA二级结构</vt:lpstr>
      <vt:lpstr>RNA二级结构</vt:lpstr>
      <vt:lpstr>设计与分析算法</vt:lpstr>
      <vt:lpstr>设计与分析算法</vt:lpstr>
      <vt:lpstr>设计与分析算法</vt:lpstr>
      <vt:lpstr>设计与分析算法</vt:lpstr>
      <vt:lpstr>设计与分析算法</vt:lpstr>
      <vt:lpstr>设计与分析算法</vt:lpstr>
      <vt:lpstr>设计与分析算法</vt:lpstr>
      <vt:lpstr>设计与分析算法</vt:lpstr>
      <vt:lpstr>设计与分析算法</vt:lpstr>
      <vt:lpstr>设计与分析算法</vt:lpstr>
      <vt:lpstr>6.6 序列比对</vt:lpstr>
      <vt:lpstr>序列比对</vt:lpstr>
      <vt:lpstr>序列比对</vt:lpstr>
      <vt:lpstr>序列比对</vt:lpstr>
      <vt:lpstr>序列比对</vt:lpstr>
      <vt:lpstr>序列比对</vt:lpstr>
      <vt:lpstr>序列比对</vt:lpstr>
      <vt:lpstr>序列比对</vt:lpstr>
      <vt:lpstr>序列比对算法</vt:lpstr>
      <vt:lpstr>分析算法</vt:lpstr>
      <vt:lpstr>分析算法</vt:lpstr>
      <vt:lpstr>6.7 通过分治策略在线性空间的序列比对</vt:lpstr>
      <vt:lpstr>6.7 通过分治策略在线性空间的序列比对</vt:lpstr>
      <vt:lpstr>线性空间的序列比对</vt:lpstr>
      <vt:lpstr>线性空间的序列比对</vt:lpstr>
      <vt:lpstr>线性空间的序列比对</vt:lpstr>
      <vt:lpstr>线性空间的序列比对</vt:lpstr>
      <vt:lpstr>线性空间的序列比对</vt:lpstr>
      <vt:lpstr>线性空间的序列比对</vt:lpstr>
      <vt:lpstr>线性空间的序列比对</vt:lpstr>
      <vt:lpstr>线性空间的序列比对</vt:lpstr>
      <vt:lpstr>线性空间的序列比对</vt:lpstr>
      <vt:lpstr>线性空间的序列比对算法</vt:lpstr>
      <vt:lpstr>线性空间的序列比对</vt:lpstr>
      <vt:lpstr>线性空间的序列比对算法</vt:lpstr>
      <vt:lpstr>线性空间的序列比对</vt:lpstr>
      <vt:lpstr>线性空间的序列比对</vt:lpstr>
      <vt:lpstr>线性空间的序列比对</vt:lpstr>
      <vt:lpstr>线性空间的序列比对</vt:lpstr>
      <vt:lpstr>线性空间的序列比对算法</vt:lpstr>
      <vt:lpstr>分析算法</vt:lpstr>
      <vt:lpstr>分析算法</vt:lpstr>
      <vt:lpstr>分析算法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6.7 图中的最短路径</vt:lpstr>
      <vt:lpstr>6.7 图中的最短路径</vt:lpstr>
      <vt:lpstr>6.7 图中的最短路径</vt:lpstr>
      <vt:lpstr>6.7 图中的最短路径</vt:lpstr>
      <vt:lpstr>6.7 图中的最短路径</vt:lpstr>
      <vt:lpstr>6.7 图中的最短路径</vt:lpstr>
      <vt:lpstr>6.7 图中的最短路径</vt:lpstr>
      <vt:lpstr>6.7 图中的最短路径</vt:lpstr>
      <vt:lpstr>6.7 图中的最短路径</vt:lpstr>
      <vt:lpstr>6.7 图中的最短路径</vt:lpstr>
      <vt:lpstr>6.7 图中的最短路径</vt:lpstr>
      <vt:lpstr>6.7 图中的最短路径</vt:lpstr>
      <vt:lpstr>6.7 图中的最短路径</vt:lpstr>
      <vt:lpstr>6.7 图中的最短路径</vt:lpstr>
      <vt:lpstr>6.7 图中的最短路径  对算法的某些基本改进 </vt:lpstr>
      <vt:lpstr>6.7 图中的最短路径  对算法的某些基本改进 </vt:lpstr>
      <vt:lpstr>6.7 图中的最短路径  对算法的某些基本改进 </vt:lpstr>
      <vt:lpstr>6.7 图中的最短路径  对算法的某些基本改进 </vt:lpstr>
      <vt:lpstr>6.7 图中的最短路径  对算法的某些基本改进 </vt:lpstr>
      <vt:lpstr>6.7 图中的最短路径  对算法的某些基本改进 </vt:lpstr>
      <vt:lpstr>6.7 图中的最短路径</vt:lpstr>
      <vt:lpstr>6.7 图中的最短路径   改进方法 </vt:lpstr>
      <vt:lpstr>6.7 图中的最短路径   改进方法 </vt:lpstr>
      <vt:lpstr>6.7 图中的最短路径   改进方法 </vt:lpstr>
      <vt:lpstr>Dijkstra算法伪代码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动态规划</dc:title>
  <dc:creator>wang</dc:creator>
  <cp:lastModifiedBy>David Ma</cp:lastModifiedBy>
  <cp:revision>393</cp:revision>
  <cp:lastPrinted>1601-01-01T00:00:00Z</cp:lastPrinted>
  <dcterms:created xsi:type="dcterms:W3CDTF">2003-05-27T06:14:28Z</dcterms:created>
  <dcterms:modified xsi:type="dcterms:W3CDTF">2025-05-13T16:23:03Z</dcterms:modified>
</cp:coreProperties>
</file>